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58" r:id="rId5"/>
    <p:sldId id="269" r:id="rId6"/>
    <p:sldId id="270" r:id="rId7"/>
    <p:sldId id="266" r:id="rId8"/>
    <p:sldId id="263" r:id="rId9"/>
    <p:sldId id="264" r:id="rId10"/>
    <p:sldId id="271" r:id="rId11"/>
    <p:sldId id="265" r:id="rId12"/>
    <p:sldId id="267" r:id="rId13"/>
    <p:sldId id="268" r:id="rId14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24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E174F-6E37-42CE-8008-F74223BDFD1A}" type="datetimeFigureOut">
              <a:rPr lang="sk-SK" smtClean="0"/>
              <a:t>17. 5. 2021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84B95-2D1D-48D5-B7B9-979DAD29BEB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25797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E174F-6E37-42CE-8008-F74223BDFD1A}" type="datetimeFigureOut">
              <a:rPr lang="sk-SK" smtClean="0"/>
              <a:t>17. 5. 2021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84B95-2D1D-48D5-B7B9-979DAD29BEB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14132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E174F-6E37-42CE-8008-F74223BDFD1A}" type="datetimeFigureOut">
              <a:rPr lang="sk-SK" smtClean="0"/>
              <a:t>17. 5. 2021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84B95-2D1D-48D5-B7B9-979DAD29BEB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14752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E174F-6E37-42CE-8008-F74223BDFD1A}" type="datetimeFigureOut">
              <a:rPr lang="sk-SK" smtClean="0"/>
              <a:t>17. 5. 2021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84B95-2D1D-48D5-B7B9-979DAD29BEB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61445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E174F-6E37-42CE-8008-F74223BDFD1A}" type="datetimeFigureOut">
              <a:rPr lang="sk-SK" smtClean="0"/>
              <a:t>17. 5. 2021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84B95-2D1D-48D5-B7B9-979DAD29BEB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20436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E174F-6E37-42CE-8008-F74223BDFD1A}" type="datetimeFigureOut">
              <a:rPr lang="sk-SK" smtClean="0"/>
              <a:t>17. 5. 2021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84B95-2D1D-48D5-B7B9-979DAD29BEB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46686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E174F-6E37-42CE-8008-F74223BDFD1A}" type="datetimeFigureOut">
              <a:rPr lang="sk-SK" smtClean="0"/>
              <a:t>17. 5. 2021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84B95-2D1D-48D5-B7B9-979DAD29BEB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96982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E174F-6E37-42CE-8008-F74223BDFD1A}" type="datetimeFigureOut">
              <a:rPr lang="sk-SK" smtClean="0"/>
              <a:t>17. 5. 2021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84B95-2D1D-48D5-B7B9-979DAD29BEB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6585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E174F-6E37-42CE-8008-F74223BDFD1A}" type="datetimeFigureOut">
              <a:rPr lang="sk-SK" smtClean="0"/>
              <a:t>17. 5. 2021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84B95-2D1D-48D5-B7B9-979DAD29BEB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81024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E174F-6E37-42CE-8008-F74223BDFD1A}" type="datetimeFigureOut">
              <a:rPr lang="sk-SK" smtClean="0"/>
              <a:t>17. 5. 2021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84B95-2D1D-48D5-B7B9-979DAD29BEB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8697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E174F-6E37-42CE-8008-F74223BDFD1A}" type="datetimeFigureOut">
              <a:rPr lang="sk-SK" smtClean="0"/>
              <a:t>17. 5. 2021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84B95-2D1D-48D5-B7B9-979DAD29BEB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49770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EE174F-6E37-42CE-8008-F74223BDFD1A}" type="datetimeFigureOut">
              <a:rPr lang="sk-SK" smtClean="0"/>
              <a:t>17. 5. 2021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B84B95-2D1D-48D5-B7B9-979DAD29BEB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2871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hyperlink" Target="http://www.google.com/url?sa=i&amp;rct=j&amp;q=&amp;esrc=s&amp;source=images&amp;cd=&amp;ved=2ahUKEwirx4D34bThAhVDKlAKHVrHC_YQjRx6BAgBEAQ&amp;url=http://kekule.science.upjs.sk/chemia/digitalna_kniznica/assets/data/Teoreticke_vychodiska_Bielkoviny.pdf&amp;psig=AOvVaw3gCA70Ge_hjvB5MAaMF3zz&amp;ust=1554409733727626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gif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621" y="3717032"/>
            <a:ext cx="8983875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492896"/>
            <a:ext cx="7772400" cy="1470025"/>
          </a:xfrm>
        </p:spPr>
        <p:txBody>
          <a:bodyPr/>
          <a:lstStyle/>
          <a:p>
            <a:r>
              <a:rPr lang="sk-SK" dirty="0" smtClean="0"/>
              <a:t>Bielkoviny – proteíny – (</a:t>
            </a:r>
            <a:r>
              <a:rPr lang="sk-SK" dirty="0" err="1" smtClean="0"/>
              <a:t>peptidy</a:t>
            </a:r>
            <a:r>
              <a:rPr lang="sk-SK" dirty="0" smtClean="0"/>
              <a:t>) </a:t>
            </a:r>
            <a:endParaRPr lang="sk-SK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2765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525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Gluten Peptide, molecular model - Stock Image - F031/9095 - Science Photo  Library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402"/>
            <a:ext cx="2699792" cy="1748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Muscle cell structures - actin, myosin and titin filaments - YouTube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48784" y="223688"/>
            <a:ext cx="5182683" cy="4141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Tvaroh - Ideálny aj na večer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636912"/>
            <a:ext cx="2404120" cy="2404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omputer artwork of a molecule of casein - Stock Image - A617/0072 -  Science Photo Library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508" y="4720847"/>
            <a:ext cx="3220347" cy="208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Media Portfolio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04048" y="4868707"/>
            <a:ext cx="4139952" cy="2006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Prom-IN Gluten free oat bread 100 g | MALL.SK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04959" y="896294"/>
            <a:ext cx="1782813" cy="210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BlokTextu 7"/>
          <p:cNvSpPr txBox="1"/>
          <p:nvPr/>
        </p:nvSpPr>
        <p:spPr>
          <a:xfrm>
            <a:off x="323528" y="1562047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Lepok = </a:t>
            </a:r>
            <a:r>
              <a:rPr lang="sk-SK" b="1" dirty="0" err="1" smtClean="0"/>
              <a:t>glutén</a:t>
            </a:r>
            <a:endParaRPr lang="sk-SK" b="1" dirty="0"/>
          </a:p>
        </p:txBody>
      </p:sp>
      <p:sp>
        <p:nvSpPr>
          <p:cNvPr id="9" name="BlokTextu 8"/>
          <p:cNvSpPr txBox="1"/>
          <p:nvPr/>
        </p:nvSpPr>
        <p:spPr>
          <a:xfrm>
            <a:off x="2288985" y="418043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Kazeín</a:t>
            </a:r>
            <a:endParaRPr lang="sk-SK" b="1" dirty="0"/>
          </a:p>
        </p:txBody>
      </p:sp>
      <p:sp>
        <p:nvSpPr>
          <p:cNvPr id="10" name="BlokTextu 9"/>
          <p:cNvSpPr txBox="1"/>
          <p:nvPr/>
        </p:nvSpPr>
        <p:spPr>
          <a:xfrm>
            <a:off x="6297584" y="2564904"/>
            <a:ext cx="180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err="1" smtClean="0"/>
              <a:t>Aktín</a:t>
            </a:r>
            <a:r>
              <a:rPr lang="sk-SK" b="1" dirty="0" smtClean="0"/>
              <a:t> a </a:t>
            </a:r>
            <a:r>
              <a:rPr lang="sk-SK" b="1" dirty="0" err="1" smtClean="0"/>
              <a:t>myozín</a:t>
            </a:r>
            <a:endParaRPr lang="sk-SK" b="1" dirty="0"/>
          </a:p>
        </p:txBody>
      </p:sp>
      <p:sp>
        <p:nvSpPr>
          <p:cNvPr id="11" name="BlokTextu 10"/>
          <p:cNvSpPr txBox="1"/>
          <p:nvPr/>
        </p:nvSpPr>
        <p:spPr>
          <a:xfrm>
            <a:off x="5189431" y="4533922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err="1" smtClean="0"/>
              <a:t>Fibroín</a:t>
            </a:r>
            <a:endParaRPr lang="sk-SK" b="1" dirty="0"/>
          </a:p>
        </p:txBody>
      </p:sp>
      <p:pic>
        <p:nvPicPr>
          <p:cNvPr id="1028" name="Picture 4" descr="Material out of Silk protein developed for pre-programmed functions |  Technology News,The Indian Express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2713306" y="4399044"/>
            <a:ext cx="3182690" cy="1769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24344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Výsledok vyhľadávania obrázkov pre dopyt molecule keratin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37"/>
          <a:stretch/>
        </p:blipFill>
        <p:spPr bwMode="auto">
          <a:xfrm>
            <a:off x="-16308" y="27178"/>
            <a:ext cx="7620000" cy="2563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Výsledok vyhľadávania obrázkov pre dopyt molecule collag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896103"/>
            <a:ext cx="7620000" cy="240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lokTextu 3"/>
          <p:cNvSpPr txBox="1"/>
          <p:nvPr/>
        </p:nvSpPr>
        <p:spPr>
          <a:xfrm>
            <a:off x="2407961" y="206084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Keratín</a:t>
            </a:r>
            <a:endParaRPr lang="sk-SK" b="1" dirty="0"/>
          </a:p>
        </p:txBody>
      </p:sp>
      <p:sp>
        <p:nvSpPr>
          <p:cNvPr id="7" name="BlokTextu 6"/>
          <p:cNvSpPr txBox="1"/>
          <p:nvPr/>
        </p:nvSpPr>
        <p:spPr>
          <a:xfrm>
            <a:off x="2178576" y="5461839"/>
            <a:ext cx="1111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Kolagén</a:t>
            </a:r>
            <a:endParaRPr lang="sk-SK" b="1" dirty="0"/>
          </a:p>
        </p:txBody>
      </p:sp>
      <p:pic>
        <p:nvPicPr>
          <p:cNvPr id="6150" name="Picture 6" descr="Výsledok vyhľadávania obrázkov pre dopyt molecule collag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25773" y="4843214"/>
            <a:ext cx="3541047" cy="1455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r.Santé Keratín Hair šampon 250ml | Kallos kozmetika Bratislava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940059" y="1"/>
            <a:ext cx="1181100" cy="3557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delle Davis - Kolagén na kĺby - www.vitaminyprezdravie.sk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73" y="4991735"/>
            <a:ext cx="2267744" cy="170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Allnature Kolagén Original Premium prírodné hydrolyzovaný kolagén pre  dokonalú pleť 200 g - VMD drogerie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1880" y="4991734"/>
            <a:ext cx="1881361" cy="170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201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11266" name="Picture 2" descr="Živá plané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575" y="1101982"/>
            <a:ext cx="8880921" cy="5639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sk-SK" b="1" dirty="0" smtClean="0"/>
              <a:t>KOLOBEH DUSÍKA</a:t>
            </a:r>
            <a:endParaRPr lang="sk-SK" b="1" dirty="0"/>
          </a:p>
        </p:txBody>
      </p:sp>
      <p:sp>
        <p:nvSpPr>
          <p:cNvPr id="2" name="BlokTextu 1"/>
          <p:cNvSpPr txBox="1"/>
          <p:nvPr/>
        </p:nvSpPr>
        <p:spPr>
          <a:xfrm>
            <a:off x="2915816" y="1319458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 smtClean="0">
                <a:solidFill>
                  <a:schemeClr val="bg1"/>
                </a:solidFill>
              </a:rPr>
              <a:t>N</a:t>
            </a:r>
            <a:r>
              <a:rPr lang="sk-SK" sz="3200" b="1" baseline="-25000" dirty="0" smtClean="0">
                <a:solidFill>
                  <a:schemeClr val="bg1"/>
                </a:solidFill>
              </a:rPr>
              <a:t>2</a:t>
            </a:r>
            <a:endParaRPr lang="sk-SK" b="1" baseline="-25000" dirty="0">
              <a:solidFill>
                <a:schemeClr val="bg1"/>
              </a:solidFill>
            </a:endParaRPr>
          </a:p>
        </p:txBody>
      </p:sp>
      <p:sp>
        <p:nvSpPr>
          <p:cNvPr id="7" name="BlokTextu 6"/>
          <p:cNvSpPr txBox="1"/>
          <p:nvPr/>
        </p:nvSpPr>
        <p:spPr>
          <a:xfrm>
            <a:off x="4427984" y="1611846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 smtClean="0">
                <a:solidFill>
                  <a:schemeClr val="bg1"/>
                </a:solidFill>
              </a:rPr>
              <a:t>N</a:t>
            </a:r>
            <a:r>
              <a:rPr lang="sk-SK" sz="3200" b="1" baseline="-25000" dirty="0" smtClean="0">
                <a:solidFill>
                  <a:schemeClr val="bg1"/>
                </a:solidFill>
              </a:rPr>
              <a:t>2</a:t>
            </a:r>
            <a:endParaRPr lang="sk-SK" b="1" baseline="-25000" dirty="0">
              <a:solidFill>
                <a:schemeClr val="bg1"/>
              </a:solidFill>
            </a:endParaRPr>
          </a:p>
        </p:txBody>
      </p:sp>
      <p:sp>
        <p:nvSpPr>
          <p:cNvPr id="8" name="BlokTextu 7"/>
          <p:cNvSpPr txBox="1"/>
          <p:nvPr/>
        </p:nvSpPr>
        <p:spPr>
          <a:xfrm>
            <a:off x="5292080" y="1319459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 smtClean="0">
                <a:solidFill>
                  <a:schemeClr val="bg1"/>
                </a:solidFill>
              </a:rPr>
              <a:t>N</a:t>
            </a:r>
            <a:r>
              <a:rPr lang="sk-SK" sz="3200" b="1" baseline="-25000" dirty="0" smtClean="0">
                <a:solidFill>
                  <a:schemeClr val="bg1"/>
                </a:solidFill>
              </a:rPr>
              <a:t>2</a:t>
            </a:r>
            <a:endParaRPr lang="sk-SK" b="1" baseline="-25000" dirty="0">
              <a:solidFill>
                <a:schemeClr val="bg1"/>
              </a:solidFill>
            </a:endParaRPr>
          </a:p>
        </p:txBody>
      </p:sp>
      <p:sp>
        <p:nvSpPr>
          <p:cNvPr id="9" name="BlokTextu 8"/>
          <p:cNvSpPr txBox="1"/>
          <p:nvPr/>
        </p:nvSpPr>
        <p:spPr>
          <a:xfrm>
            <a:off x="1259632" y="1319460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 smtClean="0">
                <a:solidFill>
                  <a:schemeClr val="bg1"/>
                </a:solidFill>
              </a:rPr>
              <a:t>N</a:t>
            </a:r>
            <a:r>
              <a:rPr lang="sk-SK" sz="3200" b="1" baseline="-25000" dirty="0" smtClean="0">
                <a:solidFill>
                  <a:schemeClr val="bg1"/>
                </a:solidFill>
              </a:rPr>
              <a:t>2</a:t>
            </a:r>
            <a:endParaRPr lang="sk-SK" b="1" baseline="-25000" dirty="0">
              <a:solidFill>
                <a:schemeClr val="bg1"/>
              </a:solidFill>
            </a:endParaRPr>
          </a:p>
        </p:txBody>
      </p:sp>
      <p:sp>
        <p:nvSpPr>
          <p:cNvPr id="10" name="BlokTextu 9"/>
          <p:cNvSpPr txBox="1"/>
          <p:nvPr/>
        </p:nvSpPr>
        <p:spPr>
          <a:xfrm>
            <a:off x="3923928" y="5445224"/>
            <a:ext cx="1516510" cy="830997"/>
          </a:xfrm>
          <a:prstGeom prst="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k-SK" sz="2400" b="1" dirty="0" smtClean="0"/>
              <a:t>NO</a:t>
            </a:r>
            <a:r>
              <a:rPr lang="sk-SK" sz="2400" b="1" baseline="48000" dirty="0" smtClean="0"/>
              <a:t>-</a:t>
            </a:r>
            <a:r>
              <a:rPr lang="sk-SK" sz="2400" b="1" baseline="-25000" dirty="0" smtClean="0"/>
              <a:t>2  </a:t>
            </a:r>
            <a:r>
              <a:rPr lang="sk-SK" sz="2400" b="1" dirty="0" smtClean="0"/>
              <a:t>NO</a:t>
            </a:r>
            <a:r>
              <a:rPr lang="sk-SK" sz="2400" b="1" baseline="48000" dirty="0" smtClean="0"/>
              <a:t>-</a:t>
            </a:r>
            <a:r>
              <a:rPr lang="sk-SK" sz="2400" b="1" baseline="-25000" dirty="0" smtClean="0"/>
              <a:t>3</a:t>
            </a:r>
          </a:p>
          <a:p>
            <a:pPr algn="ctr"/>
            <a:r>
              <a:rPr lang="sk-SK" sz="2400" b="1" dirty="0" smtClean="0"/>
              <a:t>NH</a:t>
            </a:r>
            <a:r>
              <a:rPr lang="sk-SK" sz="2400" b="1" baseline="-25000" dirty="0" smtClean="0"/>
              <a:t>3</a:t>
            </a:r>
            <a:endParaRPr lang="sk-SK" sz="1400" b="1" baseline="30000" dirty="0"/>
          </a:p>
        </p:txBody>
      </p:sp>
      <p:sp>
        <p:nvSpPr>
          <p:cNvPr id="11" name="BlokTextu 10"/>
          <p:cNvSpPr txBox="1"/>
          <p:nvPr/>
        </p:nvSpPr>
        <p:spPr>
          <a:xfrm>
            <a:off x="4596035" y="3602732"/>
            <a:ext cx="1152127" cy="369332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chemeClr val="bg1"/>
                </a:solidFill>
              </a:rPr>
              <a:t>bielkoviny</a:t>
            </a:r>
            <a:endParaRPr lang="sk-SK" sz="1100" b="1" baseline="-25000" dirty="0">
              <a:solidFill>
                <a:schemeClr val="bg1"/>
              </a:solidFill>
            </a:endParaRPr>
          </a:p>
        </p:txBody>
      </p:sp>
      <p:sp>
        <p:nvSpPr>
          <p:cNvPr id="12" name="BlokTextu 11"/>
          <p:cNvSpPr txBox="1"/>
          <p:nvPr/>
        </p:nvSpPr>
        <p:spPr>
          <a:xfrm>
            <a:off x="6372200" y="5013176"/>
            <a:ext cx="1152127" cy="369332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chemeClr val="tx1"/>
                </a:solidFill>
              </a:rPr>
              <a:t>močovina</a:t>
            </a:r>
            <a:endParaRPr lang="sk-SK" sz="1100" b="1" baseline="-25000" dirty="0">
              <a:solidFill>
                <a:schemeClr val="tx1"/>
              </a:solidFill>
            </a:endParaRPr>
          </a:p>
        </p:txBody>
      </p:sp>
      <p:sp>
        <p:nvSpPr>
          <p:cNvPr id="14" name="BlokTextu 13"/>
          <p:cNvSpPr txBox="1"/>
          <p:nvPr/>
        </p:nvSpPr>
        <p:spPr>
          <a:xfrm>
            <a:off x="7956376" y="5013176"/>
            <a:ext cx="1008112" cy="584775"/>
          </a:xfrm>
          <a:prstGeom prst="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k-SK" sz="1600" b="1" dirty="0" smtClean="0"/>
              <a:t>NO</a:t>
            </a:r>
            <a:r>
              <a:rPr lang="sk-SK" sz="1600" b="1" baseline="48000" dirty="0" smtClean="0"/>
              <a:t>-</a:t>
            </a:r>
            <a:r>
              <a:rPr lang="sk-SK" sz="1600" b="1" baseline="-25000" dirty="0" smtClean="0"/>
              <a:t>2  </a:t>
            </a:r>
            <a:r>
              <a:rPr lang="sk-SK" sz="1600" b="1" dirty="0" smtClean="0"/>
              <a:t>NO</a:t>
            </a:r>
            <a:r>
              <a:rPr lang="sk-SK" sz="1600" b="1" baseline="48000" dirty="0" smtClean="0"/>
              <a:t>-</a:t>
            </a:r>
            <a:r>
              <a:rPr lang="sk-SK" sz="1600" b="1" baseline="-25000" dirty="0" smtClean="0"/>
              <a:t>3</a:t>
            </a:r>
          </a:p>
          <a:p>
            <a:pPr algn="ctr"/>
            <a:r>
              <a:rPr lang="sk-SK" sz="1600" b="1" dirty="0" smtClean="0"/>
              <a:t>NH</a:t>
            </a:r>
            <a:r>
              <a:rPr lang="sk-SK" sz="1600" b="1" baseline="-25000" dirty="0" smtClean="0"/>
              <a:t>3</a:t>
            </a:r>
            <a:endParaRPr lang="sk-SK" sz="1050" b="1" baseline="30000" dirty="0"/>
          </a:p>
        </p:txBody>
      </p:sp>
    </p:spTree>
    <p:extLst>
      <p:ext uri="{BB962C8B-B14F-4D97-AF65-F5344CB8AC3E}">
        <p14:creationId xmlns:p14="http://schemas.microsoft.com/office/powerpoint/2010/main" val="3139144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10" grpId="0" animBg="1"/>
      <p:bldP spid="11" grpId="0" animBg="1"/>
      <p:bldP spid="12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KOLOBEH DUSÍKA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29208" y="1340769"/>
            <a:ext cx="8229600" cy="4176463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sk-SK" dirty="0" smtClean="0"/>
              <a:t>V atmosfére je 78 % dusíka N</a:t>
            </a:r>
            <a:r>
              <a:rPr lang="sk-SK" baseline="-25000" dirty="0" smtClean="0"/>
              <a:t>2</a:t>
            </a:r>
          </a:p>
          <a:p>
            <a:pPr marL="514350" indent="-514350">
              <a:buFont typeface="+mj-lt"/>
              <a:buAutoNum type="arabicPeriod"/>
            </a:pPr>
            <a:r>
              <a:rPr lang="sk-SK" dirty="0" smtClean="0"/>
              <a:t>Z atmosféry nevedia využiť dusík rastliny ani živočíchy</a:t>
            </a:r>
          </a:p>
          <a:p>
            <a:pPr marL="514350" indent="-514350">
              <a:buFont typeface="+mj-lt"/>
              <a:buAutoNum type="arabicPeriod"/>
            </a:pPr>
            <a:r>
              <a:rPr lang="sk-SK" dirty="0" smtClean="0"/>
              <a:t>Spracúvajú ho pôdne baktérie, ktoré ho menia na dusičnany a </a:t>
            </a:r>
            <a:r>
              <a:rPr lang="sk-SK" dirty="0" err="1" smtClean="0"/>
              <a:t>dusitany</a:t>
            </a:r>
            <a:r>
              <a:rPr lang="sk-SK" dirty="0" smtClean="0"/>
              <a:t> – živiny v pôde</a:t>
            </a:r>
          </a:p>
          <a:p>
            <a:pPr marL="514350" indent="-514350">
              <a:buFont typeface="+mj-lt"/>
              <a:buAutoNum type="arabicPeriod"/>
            </a:pPr>
            <a:r>
              <a:rPr lang="sk-SK" dirty="0" smtClean="0"/>
              <a:t>Rastliny tieto živiny čerpajú z pôdy a tvoria z nich aminokyseliny a bielkoviny</a:t>
            </a:r>
          </a:p>
          <a:p>
            <a:pPr marL="514350" indent="-514350">
              <a:buFont typeface="+mj-lt"/>
              <a:buAutoNum type="arabicPeriod"/>
            </a:pPr>
            <a:r>
              <a:rPr lang="sk-SK" dirty="0" smtClean="0"/>
              <a:t>Živočíchy zožerú rastliny a tvoria si z nich vlastné bielkoviny</a:t>
            </a:r>
          </a:p>
          <a:p>
            <a:pPr marL="514350" indent="-514350">
              <a:buFont typeface="+mj-lt"/>
              <a:buAutoNum type="arabicPeriod"/>
            </a:pPr>
            <a:r>
              <a:rPr lang="sk-SK" dirty="0" smtClean="0"/>
              <a:t>Dusík sa vylučuje z tela vo forme močoviny do pôdy</a:t>
            </a:r>
            <a:endParaRPr lang="sk-SK" dirty="0"/>
          </a:p>
        </p:txBody>
      </p:sp>
      <p:pic>
        <p:nvPicPr>
          <p:cNvPr id="8194" name="Picture 2" descr="Eshop - Centralchem - chemická obchodná spoločnosť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57289" y="5217772"/>
            <a:ext cx="3240360" cy="1571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BlokTextu 6"/>
          <p:cNvSpPr txBox="1"/>
          <p:nvPr/>
        </p:nvSpPr>
        <p:spPr>
          <a:xfrm>
            <a:off x="5897649" y="5741964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 smtClean="0">
                <a:solidFill>
                  <a:srgbClr val="0000FF"/>
                </a:solidFill>
              </a:rPr>
              <a:t>močovina</a:t>
            </a:r>
            <a:endParaRPr lang="sk-SK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99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ýsledok vyhľadávania obrázkov pre dopyt bielkovin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676525"/>
            <a:ext cx="6286500" cy="418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ýsledok vyhľadávania obrázkov pre dopyt strukoviny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"/>
            <a:ext cx="3883327" cy="3875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ýsledok vyhľadávania obrázkov pre dopyt mäso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-19037"/>
            <a:ext cx="4283968" cy="285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úvisiaci obrázok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50916" y="3994820"/>
            <a:ext cx="2893979" cy="2170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878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ýsledok vyhľadávania obrázkov pre dopyt srsť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395" y="1"/>
            <a:ext cx="4433380" cy="3316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Výsledok vyhľadávania obrázkov pre dopyt vlna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4207" y="3250101"/>
            <a:ext cx="3509793" cy="1547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Výsledok vyhľadávania obrázkov pre dopyt vlna ovca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56202" y="1"/>
            <a:ext cx="4687798" cy="328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Výsledok vyhľadávania obrázkov pre dopyt vlasy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559" y="4010373"/>
            <a:ext cx="2900872" cy="249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Súvisiaci obrázok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832" y="4586386"/>
            <a:ext cx="3024336" cy="227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Výsledok vyhľadávania obrázkov pre dopyt priadka morušová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8" y="5157193"/>
            <a:ext cx="3059832" cy="1722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817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BIELKOVINY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>
            <a:normAutofit/>
          </a:bodyPr>
          <a:lstStyle/>
          <a:p>
            <a:r>
              <a:rPr lang="sk-SK" dirty="0" smtClean="0"/>
              <a:t>Vznikajú v rastlinných a živočíšnych bunkách</a:t>
            </a:r>
          </a:p>
          <a:p>
            <a:r>
              <a:rPr lang="sk-SK" dirty="0" smtClean="0"/>
              <a:t>Sú to </a:t>
            </a:r>
            <a:r>
              <a:rPr lang="sk-SK" b="1" dirty="0" err="1" smtClean="0"/>
              <a:t>biopolyméry</a:t>
            </a:r>
            <a:r>
              <a:rPr lang="sk-SK" dirty="0" smtClean="0"/>
              <a:t> zložené z aminokyselín</a:t>
            </a:r>
          </a:p>
          <a:p>
            <a:r>
              <a:rPr lang="sk-SK" dirty="0"/>
              <a:t>Ich štruktúra a zloženie </a:t>
            </a:r>
            <a:r>
              <a:rPr lang="sk-SK" dirty="0" smtClean="0"/>
              <a:t>je zapísaná v DNA – je to dedičná informácia</a:t>
            </a:r>
            <a:endParaRPr lang="sk-SK" dirty="0"/>
          </a:p>
          <a:p>
            <a:r>
              <a:rPr lang="sk-SK" dirty="0" smtClean="0"/>
              <a:t>Sú pre živočíchy nenahraditeľné</a:t>
            </a:r>
          </a:p>
          <a:p>
            <a:r>
              <a:rPr lang="sk-SK" b="1" dirty="0" smtClean="0"/>
              <a:t>Denaturácia </a:t>
            </a:r>
            <a:r>
              <a:rPr lang="sk-SK" dirty="0" smtClean="0"/>
              <a:t>– poškodenie bielkoviny v kyselinách a teplom (40 – 60°C) (rozkladajú sa, zrážajú sa)</a:t>
            </a:r>
          </a:p>
          <a:p>
            <a:pPr marL="0" indent="0">
              <a:buNone/>
            </a:pPr>
            <a:endParaRPr lang="sk-SK" dirty="0" smtClean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270865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AMINOKYSELINY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29208" y="2301950"/>
            <a:ext cx="8229600" cy="2293540"/>
          </a:xfrm>
        </p:spPr>
        <p:txBody>
          <a:bodyPr>
            <a:normAutofit fontScale="77500" lnSpcReduction="20000"/>
          </a:bodyPr>
          <a:lstStyle/>
          <a:p>
            <a:r>
              <a:rPr lang="sk-SK" dirty="0" smtClean="0"/>
              <a:t>Stavebná jednotka bielkovín</a:t>
            </a:r>
          </a:p>
          <a:p>
            <a:r>
              <a:rPr lang="sk-SK" dirty="0" smtClean="0"/>
              <a:t>20 </a:t>
            </a:r>
            <a:r>
              <a:rPr lang="sk-SK" dirty="0"/>
              <a:t>základných aminokyselín, ktoré sa spájajú a tvoria 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veľké </a:t>
            </a:r>
            <a:r>
              <a:rPr lang="sk-SK" dirty="0"/>
              <a:t>množstvo rôznych </a:t>
            </a:r>
            <a:r>
              <a:rPr lang="sk-SK" dirty="0" smtClean="0"/>
              <a:t>reťazcov</a:t>
            </a:r>
            <a:endParaRPr lang="sk-SK" dirty="0"/>
          </a:p>
          <a:p>
            <a:r>
              <a:rPr lang="sk-SK" dirty="0"/>
              <a:t>Aminokyseliny si väčšinou vie naše telo vyrobiť</a:t>
            </a:r>
          </a:p>
          <a:p>
            <a:r>
              <a:rPr lang="sk-SK" dirty="0"/>
              <a:t>Tie, ktoré si nevieme vyrobiť – </a:t>
            </a:r>
            <a:r>
              <a:rPr lang="sk-SK" b="1" dirty="0"/>
              <a:t>esenciálne</a:t>
            </a:r>
            <a:r>
              <a:rPr lang="sk-SK" dirty="0"/>
              <a:t> aminokyseliny, musíme prijímať z rastlinnej </a:t>
            </a:r>
            <a:r>
              <a:rPr lang="sk-SK" dirty="0" smtClean="0"/>
              <a:t>potravy</a:t>
            </a:r>
            <a:endParaRPr lang="sk-SK" dirty="0"/>
          </a:p>
        </p:txBody>
      </p:sp>
      <p:sp>
        <p:nvSpPr>
          <p:cNvPr id="4" name="BlokTextu 3"/>
          <p:cNvSpPr txBox="1"/>
          <p:nvPr/>
        </p:nvSpPr>
        <p:spPr>
          <a:xfrm>
            <a:off x="2987824" y="1340767"/>
            <a:ext cx="1656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000" dirty="0">
                <a:solidFill>
                  <a:srgbClr val="FF0000"/>
                </a:solidFill>
              </a:rPr>
              <a:t>– </a:t>
            </a:r>
            <a:r>
              <a:rPr lang="sk-SK" sz="4000" dirty="0" smtClean="0">
                <a:solidFill>
                  <a:srgbClr val="FF0000"/>
                </a:solidFill>
              </a:rPr>
              <a:t>NH</a:t>
            </a:r>
            <a:r>
              <a:rPr lang="sk-SK" sz="4000" baseline="-25000" dirty="0" smtClean="0">
                <a:solidFill>
                  <a:srgbClr val="FF0000"/>
                </a:solidFill>
              </a:rPr>
              <a:t>2</a:t>
            </a:r>
            <a:endParaRPr lang="sk-SK" sz="4000" dirty="0">
              <a:solidFill>
                <a:srgbClr val="FF0000"/>
              </a:solidFill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5148064" y="1320983"/>
            <a:ext cx="1944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000" dirty="0">
                <a:solidFill>
                  <a:srgbClr val="FF0000"/>
                </a:solidFill>
              </a:rPr>
              <a:t>– </a:t>
            </a:r>
            <a:r>
              <a:rPr lang="sk-SK" sz="4000" dirty="0" smtClean="0">
                <a:solidFill>
                  <a:srgbClr val="FF0000"/>
                </a:solidFill>
              </a:rPr>
              <a:t>COOH</a:t>
            </a:r>
            <a:endParaRPr lang="sk-SK" sz="4000" dirty="0">
              <a:solidFill>
                <a:srgbClr val="FF0000"/>
              </a:solidFill>
            </a:endParaRPr>
          </a:p>
        </p:txBody>
      </p:sp>
      <p:pic>
        <p:nvPicPr>
          <p:cNvPr id="8196" name="Picture 4" descr="BCAA Glutamin Powder - Mammut Nutrition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5144" y="4682950"/>
            <a:ext cx="1872208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yper Amino - Gaspari Nutrition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40130"/>
            <a:ext cx="1821830" cy="1821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GymBeam Arginine A.K.G unflavored 900 mg 120 tab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31877" y="4595489"/>
            <a:ext cx="968077" cy="2027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BiotechUSA L-Tyrosine (mg) 100 kapsúl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66533" y="4635375"/>
            <a:ext cx="1163061" cy="2153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GymBeam N-acetyl L-cystein 90 kapsú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54080" y="4534335"/>
            <a:ext cx="1401316" cy="2277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6" name="Picture 14" descr="EDENPharma L-KARNITIN 732 mg DUOPACK 2x60 tbl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12360" y="4635374"/>
            <a:ext cx="1176641" cy="2138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8" name="Picture 16" descr="BiotechUSA Beta (Alanine) 90 kapsúl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6296" y="240130"/>
            <a:ext cx="8382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0" name="Picture 18" descr="Scitec Nutrition Shark Cartilage 75 kapsúl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4725143"/>
            <a:ext cx="869873" cy="1637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2" name="Picture 20" descr="SciTec Nutrition Tryptophan 60 kapsúl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6444" y="1628800"/>
            <a:ext cx="882557" cy="1756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9556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Aminokyseliny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5723"/>
          <a:stretch/>
        </p:blipFill>
        <p:spPr bwMode="auto">
          <a:xfrm>
            <a:off x="0" y="0"/>
            <a:ext cx="7020272" cy="6859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Aminokyseliny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20272" y="1988840"/>
            <a:ext cx="2129936" cy="152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Aminokyseliny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30006" y="3645024"/>
            <a:ext cx="2177728" cy="1446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ĺžnik 3"/>
          <p:cNvSpPr/>
          <p:nvPr/>
        </p:nvSpPr>
        <p:spPr>
          <a:xfrm>
            <a:off x="5508104" y="1268760"/>
            <a:ext cx="1512168" cy="12961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Obdĺžnik 7"/>
          <p:cNvSpPr/>
          <p:nvPr/>
        </p:nvSpPr>
        <p:spPr>
          <a:xfrm>
            <a:off x="5740885" y="3637434"/>
            <a:ext cx="1955970" cy="145400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2" name="BlokTextu 11"/>
          <p:cNvSpPr txBox="1"/>
          <p:nvPr/>
        </p:nvSpPr>
        <p:spPr>
          <a:xfrm>
            <a:off x="7437073" y="188893"/>
            <a:ext cx="977985" cy="646331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dirty="0" smtClean="0"/>
              <a:t>umelé sladidlo</a:t>
            </a:r>
            <a:endParaRPr lang="sk-SK" dirty="0"/>
          </a:p>
        </p:txBody>
      </p:sp>
      <p:cxnSp>
        <p:nvCxnSpPr>
          <p:cNvPr id="13" name="Rovná spojnica 12"/>
          <p:cNvCxnSpPr>
            <a:endCxn id="12" idx="1"/>
          </p:cNvCxnSpPr>
          <p:nvPr/>
        </p:nvCxnSpPr>
        <p:spPr>
          <a:xfrm flipV="1">
            <a:off x="7020272" y="512059"/>
            <a:ext cx="416801" cy="75670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BlokTextu 13"/>
          <p:cNvSpPr txBox="1"/>
          <p:nvPr/>
        </p:nvSpPr>
        <p:spPr>
          <a:xfrm>
            <a:off x="7783720" y="4577559"/>
            <a:ext cx="1205397" cy="646331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dirty="0" err="1" smtClean="0"/>
              <a:t>glutaman</a:t>
            </a:r>
            <a:r>
              <a:rPr lang="sk-SK" dirty="0" smtClean="0"/>
              <a:t> sodný</a:t>
            </a:r>
            <a:endParaRPr lang="sk-SK" dirty="0"/>
          </a:p>
        </p:txBody>
      </p:sp>
      <p:cxnSp>
        <p:nvCxnSpPr>
          <p:cNvPr id="15" name="Rovná spojnica 14"/>
          <p:cNvCxnSpPr/>
          <p:nvPr/>
        </p:nvCxnSpPr>
        <p:spPr>
          <a:xfrm>
            <a:off x="7696855" y="3861048"/>
            <a:ext cx="524997" cy="71651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4" name="Picture 4" descr="Irbis Aspartám, náhradná náplň 220 tbl. | NašeVitaminy.sk | NašeVitaminy.sk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5082" y="901941"/>
            <a:ext cx="1262675" cy="126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MAGGI Hovädzí bujón v kocke 3 l 60g (bal. 20ks) - Diskusia | MALL.SK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00444" y="5275411"/>
            <a:ext cx="1903174" cy="1467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9405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2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BIELKOVINY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7150" indent="0">
              <a:buNone/>
            </a:pPr>
            <a:r>
              <a:rPr lang="sk-SK" dirty="0" smtClean="0"/>
              <a:t>RASTLINNÉ</a:t>
            </a:r>
          </a:p>
          <a:p>
            <a:pPr lvl="1"/>
            <a:r>
              <a:rPr lang="sk-SK" dirty="0" smtClean="0"/>
              <a:t>Obilniny – </a:t>
            </a:r>
            <a:r>
              <a:rPr lang="sk-SK" i="1" dirty="0" err="1" smtClean="0">
                <a:solidFill>
                  <a:srgbClr val="FF0000"/>
                </a:solidFill>
              </a:rPr>
              <a:t>lepok=glutén</a:t>
            </a:r>
            <a:r>
              <a:rPr lang="sk-SK" dirty="0" smtClean="0"/>
              <a:t>, strukoviny</a:t>
            </a:r>
          </a:p>
          <a:p>
            <a:pPr marL="57150" indent="0">
              <a:buNone/>
            </a:pPr>
            <a:r>
              <a:rPr lang="sk-SK" dirty="0" smtClean="0"/>
              <a:t>ŽIVOČÍŠNE</a:t>
            </a:r>
          </a:p>
          <a:p>
            <a:pPr lvl="1"/>
            <a:r>
              <a:rPr lang="sk-SK" dirty="0" smtClean="0"/>
              <a:t>Mäso: svalové vlákna </a:t>
            </a:r>
            <a:r>
              <a:rPr lang="sk-SK" i="1" dirty="0" err="1" smtClean="0">
                <a:solidFill>
                  <a:srgbClr val="FF0000"/>
                </a:solidFill>
              </a:rPr>
              <a:t>aktín</a:t>
            </a:r>
            <a:r>
              <a:rPr lang="sk-SK" dirty="0">
                <a:solidFill>
                  <a:srgbClr val="FF0000"/>
                </a:solidFill>
              </a:rPr>
              <a:t>,</a:t>
            </a:r>
            <a:r>
              <a:rPr lang="sk-SK" dirty="0" smtClean="0"/>
              <a:t> </a:t>
            </a:r>
            <a:r>
              <a:rPr lang="sk-SK" i="1" dirty="0" err="1" smtClean="0">
                <a:solidFill>
                  <a:srgbClr val="FF0000"/>
                </a:solidFill>
              </a:rPr>
              <a:t>myozín</a:t>
            </a:r>
            <a:r>
              <a:rPr lang="sk-SK" i="1" dirty="0" smtClean="0">
                <a:solidFill>
                  <a:srgbClr val="FF0000"/>
                </a:solidFill>
              </a:rPr>
              <a:t>, </a:t>
            </a:r>
            <a:r>
              <a:rPr lang="sk-SK" i="1" dirty="0" err="1" smtClean="0">
                <a:solidFill>
                  <a:srgbClr val="FF0000"/>
                </a:solidFill>
              </a:rPr>
              <a:t>myoglobín</a:t>
            </a:r>
            <a:endParaRPr lang="sk-SK" i="1" dirty="0" smtClean="0">
              <a:solidFill>
                <a:srgbClr val="FF0000"/>
              </a:solidFill>
            </a:endParaRPr>
          </a:p>
          <a:p>
            <a:pPr lvl="1"/>
            <a:r>
              <a:rPr lang="sk-SK" dirty="0" smtClean="0"/>
              <a:t>Mlieko, syr, tvaroh: </a:t>
            </a:r>
            <a:r>
              <a:rPr lang="sk-SK" i="1" dirty="0" smtClean="0">
                <a:solidFill>
                  <a:srgbClr val="FF0000"/>
                </a:solidFill>
              </a:rPr>
              <a:t>kazeín</a:t>
            </a:r>
          </a:p>
          <a:p>
            <a:pPr lvl="1"/>
            <a:r>
              <a:rPr lang="sk-SK" dirty="0" smtClean="0"/>
              <a:t>Vajcia: </a:t>
            </a:r>
            <a:r>
              <a:rPr lang="sk-SK" i="1" dirty="0" smtClean="0">
                <a:solidFill>
                  <a:srgbClr val="FF0000"/>
                </a:solidFill>
              </a:rPr>
              <a:t>albumín </a:t>
            </a:r>
          </a:p>
          <a:p>
            <a:pPr lvl="1"/>
            <a:r>
              <a:rPr lang="sk-SK" dirty="0" smtClean="0"/>
              <a:t>Želatína, chrupavky, koža, šľachy: </a:t>
            </a:r>
            <a:r>
              <a:rPr lang="sk-SK" i="1" dirty="0" smtClean="0">
                <a:solidFill>
                  <a:srgbClr val="FF0000"/>
                </a:solidFill>
              </a:rPr>
              <a:t>kolagén </a:t>
            </a:r>
          </a:p>
          <a:p>
            <a:pPr lvl="1"/>
            <a:r>
              <a:rPr lang="sk-SK" dirty="0" smtClean="0"/>
              <a:t>Chlpy</a:t>
            </a:r>
            <a:r>
              <a:rPr lang="sk-SK" dirty="0"/>
              <a:t>, vlasy, vlna, </a:t>
            </a:r>
            <a:r>
              <a:rPr lang="sk-SK" dirty="0" smtClean="0"/>
              <a:t>nechty, kopytá: </a:t>
            </a:r>
            <a:r>
              <a:rPr lang="sk-SK" i="1" dirty="0" smtClean="0">
                <a:solidFill>
                  <a:srgbClr val="FF0000"/>
                </a:solidFill>
              </a:rPr>
              <a:t>keratín</a:t>
            </a:r>
          </a:p>
          <a:p>
            <a:pPr lvl="1"/>
            <a:r>
              <a:rPr lang="sk-SK" dirty="0" smtClean="0"/>
              <a:t>Hodváb, pavučina: </a:t>
            </a:r>
            <a:r>
              <a:rPr lang="sk-SK" i="1" dirty="0" err="1" smtClean="0">
                <a:solidFill>
                  <a:srgbClr val="FF0000"/>
                </a:solidFill>
              </a:rPr>
              <a:t>fibroín</a:t>
            </a:r>
            <a:endParaRPr lang="sk-SK" i="1" dirty="0" smtClean="0">
              <a:solidFill>
                <a:srgbClr val="FF0000"/>
              </a:solidFill>
            </a:endParaRPr>
          </a:p>
          <a:p>
            <a:pPr lvl="1"/>
            <a:r>
              <a:rPr lang="sk-SK" dirty="0" smtClean="0"/>
              <a:t>Hormóny:</a:t>
            </a:r>
            <a:r>
              <a:rPr lang="sk-SK" i="1" dirty="0" smtClean="0">
                <a:solidFill>
                  <a:srgbClr val="FF0000"/>
                </a:solidFill>
              </a:rPr>
              <a:t> inzulín</a:t>
            </a:r>
          </a:p>
          <a:p>
            <a:pPr lvl="1"/>
            <a:r>
              <a:rPr lang="sk-SK" dirty="0" smtClean="0"/>
              <a:t>Enzýmy: </a:t>
            </a:r>
            <a:r>
              <a:rPr lang="sk-SK" i="1" dirty="0" smtClean="0">
                <a:solidFill>
                  <a:srgbClr val="FF0000"/>
                </a:solidFill>
              </a:rPr>
              <a:t>hemoglobín</a:t>
            </a:r>
            <a:r>
              <a:rPr lang="sk-SK" i="1" dirty="0">
                <a:solidFill>
                  <a:srgbClr val="FF0000"/>
                </a:solidFill>
              </a:rPr>
              <a:t>, </a:t>
            </a:r>
            <a:r>
              <a:rPr lang="sk-SK" i="1" dirty="0" smtClean="0">
                <a:solidFill>
                  <a:srgbClr val="FF0000"/>
                </a:solidFill>
              </a:rPr>
              <a:t>chlorofyl</a:t>
            </a:r>
          </a:p>
          <a:p>
            <a:pPr lvl="1"/>
            <a:r>
              <a:rPr lang="sk-SK" dirty="0" smtClean="0"/>
              <a:t>Protilátky: </a:t>
            </a:r>
            <a:r>
              <a:rPr lang="sk-SK" i="1" dirty="0" err="1">
                <a:solidFill>
                  <a:srgbClr val="FF0000"/>
                </a:solidFill>
              </a:rPr>
              <a:t>i</a:t>
            </a:r>
            <a:r>
              <a:rPr lang="sk-SK" i="1" dirty="0" err="1" smtClean="0">
                <a:solidFill>
                  <a:srgbClr val="FF0000"/>
                </a:solidFill>
              </a:rPr>
              <a:t>munoglobulín</a:t>
            </a:r>
            <a:endParaRPr lang="sk-SK" i="1" dirty="0">
              <a:solidFill>
                <a:srgbClr val="FF0000"/>
              </a:solidFill>
            </a:endParaRP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7142573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Výsledok vyhľadávania obrázkov pre dopyt bielkoviny chemia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5" name="AutoShape 4" descr="Výsledok vyhľadávania obrázkov pre dopyt bielkoviny chemia"/>
          <p:cNvSpPr>
            <a:spLocks noChangeAspect="1" noChangeArrowheads="1"/>
          </p:cNvSpPr>
          <p:nvPr/>
        </p:nvSpPr>
        <p:spPr bwMode="auto">
          <a:xfrm>
            <a:off x="2159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6" name="AutoShape 6" descr="Výsledok vyhľadávania obrázkov pre dopyt bielkoviny chemia"/>
          <p:cNvSpPr>
            <a:spLocks noChangeAspect="1" noChangeArrowheads="1"/>
          </p:cNvSpPr>
          <p:nvPr/>
        </p:nvSpPr>
        <p:spPr bwMode="auto">
          <a:xfrm>
            <a:off x="3683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7" name="AutoShape 8" descr="Výsledok vyhľadávania obrázkov pre dopyt bielkoviny chemia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01600" y="-579438"/>
            <a:ext cx="375285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4106" name="Picture 10" descr="Súvisiaci obráz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6445" y="495728"/>
            <a:ext cx="260985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Súvisiaci obrázo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7864" y="160336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Súvisiaci obrázo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38" y="2420888"/>
            <a:ext cx="50101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Výsledok vyhľadávania obrázkov pre dopyt proteins molecule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07248" y="2564904"/>
            <a:ext cx="3585307" cy="4006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lokTextu 1"/>
          <p:cNvSpPr txBox="1"/>
          <p:nvPr/>
        </p:nvSpPr>
        <p:spPr>
          <a:xfrm>
            <a:off x="6444208" y="585567"/>
            <a:ext cx="2699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Rôzne bielkoviny</a:t>
            </a:r>
          </a:p>
          <a:p>
            <a:r>
              <a:rPr lang="sk-SK" dirty="0" smtClean="0"/>
              <a:t>Rôzny spôsob znázornenia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56215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úvisiaci obráz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819708" cy="6274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100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237</Words>
  <Application>Microsoft Office PowerPoint</Application>
  <PresentationFormat>Prezentácia na obrazovke (4:3)</PresentationFormat>
  <Paragraphs>56</Paragraphs>
  <Slides>13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13</vt:i4>
      </vt:variant>
    </vt:vector>
  </HeadingPairs>
  <TitlesOfParts>
    <vt:vector size="14" baseType="lpstr">
      <vt:lpstr>Motív Office</vt:lpstr>
      <vt:lpstr>Bielkoviny – proteíny – (peptidy) </vt:lpstr>
      <vt:lpstr>Prezentácia programu PowerPoint</vt:lpstr>
      <vt:lpstr>Prezentácia programu PowerPoint</vt:lpstr>
      <vt:lpstr>BIELKOVINY</vt:lpstr>
      <vt:lpstr>AMINOKYSELINY</vt:lpstr>
      <vt:lpstr>Prezentácia programu PowerPoint</vt:lpstr>
      <vt:lpstr>BIELKOVINY</vt:lpstr>
      <vt:lpstr>Prezentácia programu PowerPoint</vt:lpstr>
      <vt:lpstr>Prezentácia programu PowerPoint</vt:lpstr>
      <vt:lpstr>Prezentácia programu PowerPoint</vt:lpstr>
      <vt:lpstr>Prezentácia programu PowerPoint</vt:lpstr>
      <vt:lpstr>KOLOBEH DUSÍKA</vt:lpstr>
      <vt:lpstr>KOLOBEH DUSÍKA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Bielkoviny</dc:title>
  <dc:creator>Katka Radvanská</dc:creator>
  <cp:lastModifiedBy>Katka Radvanska</cp:lastModifiedBy>
  <cp:revision>29</cp:revision>
  <dcterms:created xsi:type="dcterms:W3CDTF">2019-04-03T19:55:51Z</dcterms:created>
  <dcterms:modified xsi:type="dcterms:W3CDTF">2021-05-17T09:44:24Z</dcterms:modified>
</cp:coreProperties>
</file>