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9" r:id="rId5"/>
    <p:sldId id="269" r:id="rId6"/>
    <p:sldId id="258" r:id="rId7"/>
    <p:sldId id="271" r:id="rId8"/>
    <p:sldId id="270" r:id="rId9"/>
    <p:sldId id="260" r:id="rId10"/>
    <p:sldId id="276" r:id="rId11"/>
    <p:sldId id="272" r:id="rId12"/>
    <p:sldId id="273" r:id="rId13"/>
    <p:sldId id="274" r:id="rId14"/>
    <p:sldId id="275" r:id="rId15"/>
    <p:sldId id="261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683C-74E6-4243-ADA1-A7E088C61BED}" type="datetimeFigureOut">
              <a:rPr lang="sk-SK" smtClean="0"/>
              <a:pPr/>
              <a:t>11. 12. 2020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FE0F-CC8D-434A-BDD9-7BE350D48CF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851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683C-74E6-4243-ADA1-A7E088C61BED}" type="datetimeFigureOut">
              <a:rPr lang="sk-SK" smtClean="0"/>
              <a:pPr/>
              <a:t>11. 12. 2020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FE0F-CC8D-434A-BDD9-7BE350D48CF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294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683C-74E6-4243-ADA1-A7E088C61BED}" type="datetimeFigureOut">
              <a:rPr lang="sk-SK" smtClean="0"/>
              <a:pPr/>
              <a:t>11. 12. 2020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FE0F-CC8D-434A-BDD9-7BE350D48CF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478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683C-74E6-4243-ADA1-A7E088C61BED}" type="datetimeFigureOut">
              <a:rPr lang="sk-SK" smtClean="0"/>
              <a:pPr/>
              <a:t>11. 12. 2020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FE0F-CC8D-434A-BDD9-7BE350D48CF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993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683C-74E6-4243-ADA1-A7E088C61BED}" type="datetimeFigureOut">
              <a:rPr lang="sk-SK" smtClean="0"/>
              <a:pPr/>
              <a:t>11. 12. 2020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FE0F-CC8D-434A-BDD9-7BE350D48CF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744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683C-74E6-4243-ADA1-A7E088C61BED}" type="datetimeFigureOut">
              <a:rPr lang="sk-SK" smtClean="0"/>
              <a:pPr/>
              <a:t>11. 12. 2020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FE0F-CC8D-434A-BDD9-7BE350D48CF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652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683C-74E6-4243-ADA1-A7E088C61BED}" type="datetimeFigureOut">
              <a:rPr lang="sk-SK" smtClean="0"/>
              <a:pPr/>
              <a:t>11. 12. 2020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FE0F-CC8D-434A-BDD9-7BE350D48CF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013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683C-74E6-4243-ADA1-A7E088C61BED}" type="datetimeFigureOut">
              <a:rPr lang="sk-SK" smtClean="0"/>
              <a:pPr/>
              <a:t>11. 12. 2020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FE0F-CC8D-434A-BDD9-7BE350D48CF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2422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683C-74E6-4243-ADA1-A7E088C61BED}" type="datetimeFigureOut">
              <a:rPr lang="sk-SK" smtClean="0"/>
              <a:pPr/>
              <a:t>11. 12. 2020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FE0F-CC8D-434A-BDD9-7BE350D48CF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44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683C-74E6-4243-ADA1-A7E088C61BED}" type="datetimeFigureOut">
              <a:rPr lang="sk-SK" smtClean="0"/>
              <a:pPr/>
              <a:t>11. 12. 2020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FE0F-CC8D-434A-BDD9-7BE350D48CF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427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683C-74E6-4243-ADA1-A7E088C61BED}" type="datetimeFigureOut">
              <a:rPr lang="sk-SK" smtClean="0"/>
              <a:pPr/>
              <a:t>11. 12. 2020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FE0F-CC8D-434A-BDD9-7BE350D48CF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1246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0683C-74E6-4243-ADA1-A7E088C61BED}" type="datetimeFigureOut">
              <a:rPr lang="sk-SK" smtClean="0"/>
              <a:pPr/>
              <a:t>11. 12. 2020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0FE0F-CC8D-434A-BDD9-7BE350D48CF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124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hyperlink" Target="https://www.google.sk/url?sa=i&amp;rct=j&amp;q=&amp;esrc=s&amp;source=images&amp;cd=&amp;cad=rja&amp;uact=8&amp;ved=0ahUKEwjR4rL-ov3WAhUkMJoKHYfZCWUQjRwIBw&amp;url=https://www.izlato.sk/drahokamy/ruzenin&amp;psig=AOvVaw3251oJupN0oVvuIjUReBu-&amp;ust=1508522652587469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www.google.sk/url?sa=i&amp;rct=j&amp;q=&amp;esrc=s&amp;source=images&amp;cd=&amp;cad=rja&amp;uact=8&amp;ved=0ahUKEwicid6tov3WAhUlM5oKHdSZCg4QjRwIBw&amp;url=http://www.jtv.com/library/onyx-facts.html&amp;psig=AOvVaw0ve-66MbNNhB0v4uCkYTrA&amp;ust=1508522470939801" TargetMode="External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/>
          <a:lstStyle/>
          <a:p>
            <a:r>
              <a:rPr lang="sk-SK" dirty="0" smtClean="0"/>
              <a:t>Fyzikálne a chemické vlastnosti minerálov</a:t>
            </a:r>
            <a:endParaRPr lang="sk-SK" dirty="0"/>
          </a:p>
        </p:txBody>
      </p:sp>
      <p:pic>
        <p:nvPicPr>
          <p:cNvPr id="5122" name="Picture 2" descr="Akvamarín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4041615"/>
            <a:ext cx="8440147" cy="260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99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/>
          <a:lstStyle/>
          <a:p>
            <a:r>
              <a:rPr lang="sk-SK" b="1" dirty="0" smtClean="0"/>
              <a:t>VRYP</a:t>
            </a:r>
            <a:endParaRPr lang="sk-SK" b="1" dirty="0"/>
          </a:p>
        </p:txBody>
      </p:sp>
      <p:pic>
        <p:nvPicPr>
          <p:cNvPr id="2050" name="Picture 2" descr="Vryp – Wikipedi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-27384"/>
            <a:ext cx="4034637" cy="305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sysical Geology, Mineral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3027174"/>
            <a:ext cx="8064896" cy="38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0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ŠTIEPATEĽNOSŤ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 marL="0" lvl="1" indent="0">
              <a:buNone/>
            </a:pPr>
            <a:r>
              <a:rPr lang="sk-SK" altLang="sk-SK" dirty="0">
                <a:solidFill>
                  <a:srgbClr val="FF0000"/>
                </a:solidFill>
              </a:rPr>
              <a:t>Veľmi dobrá štiepateľnosť – </a:t>
            </a:r>
            <a:r>
              <a:rPr lang="sk-SK" altLang="sk-SK" dirty="0"/>
              <a:t>oddeľovanie tenkých platničiek – </a:t>
            </a:r>
            <a:r>
              <a:rPr lang="sk-SK" altLang="sk-SK" dirty="0" smtClean="0"/>
              <a:t>sľuda, bridlica</a:t>
            </a:r>
            <a:endParaRPr lang="sk-SK" altLang="sk-SK" dirty="0"/>
          </a:p>
          <a:p>
            <a:pPr marL="0" lvl="1" indent="0">
              <a:buNone/>
            </a:pPr>
            <a:r>
              <a:rPr lang="sk-SK" altLang="sk-SK" dirty="0"/>
              <a:t>Štiepia sa v niekoľkých rovinách – </a:t>
            </a:r>
            <a:r>
              <a:rPr lang="sk-SK" altLang="sk-SK" dirty="0" err="1"/>
              <a:t>halit</a:t>
            </a:r>
            <a:endParaRPr lang="sk-SK" altLang="sk-SK" dirty="0"/>
          </a:p>
          <a:p>
            <a:pPr marL="0" lvl="1" indent="0">
              <a:buNone/>
            </a:pPr>
            <a:r>
              <a:rPr lang="sk-SK" altLang="sk-SK" dirty="0">
                <a:solidFill>
                  <a:srgbClr val="FF0000"/>
                </a:solidFill>
              </a:rPr>
              <a:t>Dobrá štiepateľnosť - </a:t>
            </a:r>
            <a:r>
              <a:rPr lang="sk-SK" altLang="sk-SK" dirty="0"/>
              <a:t>diamant – možno ho rozdeliť na menšie časti</a:t>
            </a:r>
          </a:p>
          <a:p>
            <a:pPr marL="0" lvl="1" indent="0">
              <a:buNone/>
            </a:pPr>
            <a:r>
              <a:rPr lang="sk-SK" altLang="sk-SK" dirty="0" smtClean="0">
                <a:solidFill>
                  <a:srgbClr val="FF0000"/>
                </a:solidFill>
              </a:rPr>
              <a:t>Neštiepateľné </a:t>
            </a:r>
            <a:r>
              <a:rPr lang="sk-SK" altLang="sk-SK" dirty="0">
                <a:solidFill>
                  <a:srgbClr val="FF0000"/>
                </a:solidFill>
              </a:rPr>
              <a:t>– </a:t>
            </a:r>
            <a:r>
              <a:rPr lang="sk-SK" altLang="sk-SK" dirty="0"/>
              <a:t>rozpadajú sa na kúsky s nerovnými plochami</a:t>
            </a:r>
            <a:endParaRPr lang="sk-SK" altLang="sk-SK" dirty="0">
              <a:solidFill>
                <a:srgbClr val="FF0000"/>
              </a:solidFill>
            </a:endParaRPr>
          </a:p>
          <a:p>
            <a:endParaRPr lang="sk-SK" dirty="0"/>
          </a:p>
        </p:txBody>
      </p:sp>
      <p:pic>
        <p:nvPicPr>
          <p:cNvPr id="3076" name="Picture 4" descr="Pár vecí, ktoré neviete o Mica minerálov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0822" y="4149080"/>
            <a:ext cx="3209621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Ílovité bridlice v potoku Ščerbová | Mapio.ne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4221088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8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LOM</a:t>
            </a:r>
            <a:endParaRPr lang="sk-SK" b="1" dirty="0"/>
          </a:p>
        </p:txBody>
      </p:sp>
      <p:sp>
        <p:nvSpPr>
          <p:cNvPr id="4" name="Zástupný symbol pro obsah 2"/>
          <p:cNvSpPr>
            <a:spLocks noGrp="1"/>
          </p:cNvSpPr>
          <p:nvPr/>
        </p:nvSpPr>
        <p:spPr bwMode="auto">
          <a:xfrm>
            <a:off x="528637" y="1412776"/>
            <a:ext cx="8229600" cy="45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sk-SK" altLang="sk-SK" dirty="0" smtClean="0"/>
              <a:t>lomová plocha minerálu</a:t>
            </a:r>
          </a:p>
          <a:p>
            <a:pPr eaLnBrk="1" hangingPunct="1">
              <a:buFont typeface="Arial" charset="0"/>
              <a:buNone/>
            </a:pPr>
            <a:r>
              <a:rPr lang="sk-SK" altLang="sk-SK" dirty="0" smtClean="0"/>
              <a:t>	</a:t>
            </a:r>
            <a:r>
              <a:rPr lang="sk-SK" altLang="sk-SK" dirty="0" smtClean="0">
                <a:solidFill>
                  <a:srgbClr val="00B0F0"/>
                </a:solidFill>
              </a:rPr>
              <a:t>Nerovný</a:t>
            </a:r>
            <a:r>
              <a:rPr lang="sk-SK" altLang="sk-SK" dirty="0" smtClean="0"/>
              <a:t> – kremeň, sklo</a:t>
            </a:r>
          </a:p>
          <a:p>
            <a:pPr eaLnBrk="1" hangingPunct="1">
              <a:buFont typeface="Arial" charset="0"/>
              <a:buNone/>
            </a:pPr>
            <a:r>
              <a:rPr lang="sk-SK" altLang="sk-SK" dirty="0" smtClean="0"/>
              <a:t>	</a:t>
            </a:r>
            <a:r>
              <a:rPr lang="sk-SK" altLang="sk-SK" dirty="0" err="1" smtClean="0">
                <a:solidFill>
                  <a:srgbClr val="00B0F0"/>
                </a:solidFill>
              </a:rPr>
              <a:t>Lastúrnatý</a:t>
            </a:r>
            <a:r>
              <a:rPr lang="sk-SK" altLang="sk-SK" dirty="0" smtClean="0"/>
              <a:t> – opál, pazúrik </a:t>
            </a:r>
          </a:p>
        </p:txBody>
      </p:sp>
      <p:pic>
        <p:nvPicPr>
          <p:cNvPr id="5" name="Picture 2" descr="http://www.dechtice.sk/img/Pazuri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186048"/>
            <a:ext cx="4283398" cy="351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natur.cuni.cz/ugmnz/mineral/mineral/fotv/opal_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4370" y="3365432"/>
            <a:ext cx="4212611" cy="315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www.zsladice.edu.sk/predmety/obr/kremen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04664"/>
            <a:ext cx="292576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6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KREHKOSŤ / KUJNOSŤ</a:t>
            </a:r>
            <a:endParaRPr lang="sk-SK" b="1" dirty="0"/>
          </a:p>
        </p:txBody>
      </p:sp>
      <p:sp>
        <p:nvSpPr>
          <p:cNvPr id="4" name="Zástupný symbol pro obsah 2"/>
          <p:cNvSpPr>
            <a:spLocks noGrp="1"/>
          </p:cNvSpPr>
          <p:nvPr/>
        </p:nvSpPr>
        <p:spPr bwMode="auto">
          <a:xfrm>
            <a:off x="257969" y="1340768"/>
            <a:ext cx="8229600" cy="399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sk-SK" altLang="sk-SK" dirty="0" smtClean="0">
                <a:solidFill>
                  <a:srgbClr val="FF0000"/>
                </a:solidFill>
              </a:rPr>
              <a:t>Krehký – </a:t>
            </a:r>
            <a:r>
              <a:rPr lang="sk-SK" altLang="sk-SK" dirty="0" smtClean="0"/>
              <a:t>rozbijú sa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sk-SK" altLang="sk-SK" dirty="0" smtClean="0">
                <a:solidFill>
                  <a:srgbClr val="FF0000"/>
                </a:solidFill>
              </a:rPr>
              <a:t>Jemný </a:t>
            </a:r>
            <a:r>
              <a:rPr lang="sk-SK" altLang="sk-SK" dirty="0" smtClean="0"/>
              <a:t>– pri údere sa rozdrvia, ale úlomky sa nerozletia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sk-SK" altLang="sk-SK" dirty="0" smtClean="0">
                <a:solidFill>
                  <a:srgbClr val="FF0000"/>
                </a:solidFill>
              </a:rPr>
              <a:t>Kujné </a:t>
            </a:r>
            <a:r>
              <a:rPr lang="sk-SK" altLang="sk-SK" dirty="0" smtClean="0"/>
              <a:t>– úderom sa nerozdrobia, ale dajú sa tepať – kovy, rudy</a:t>
            </a:r>
            <a:endParaRPr lang="sk-SK" altLang="sk-SK" dirty="0" smtClean="0">
              <a:solidFill>
                <a:srgbClr val="FF0000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sk-SK" altLang="sk-SK" dirty="0" smtClean="0">
                <a:solidFill>
                  <a:srgbClr val="FF0000"/>
                </a:solidFill>
              </a:rPr>
              <a:t>Pružné</a:t>
            </a:r>
            <a:r>
              <a:rPr lang="sk-SK" altLang="sk-SK" dirty="0" smtClean="0"/>
              <a:t> – sľudy, </a:t>
            </a:r>
            <a:r>
              <a:rPr lang="sk-SK" altLang="sk-SK" dirty="0"/>
              <a:t>d</a:t>
            </a:r>
            <a:r>
              <a:rPr lang="sk-SK" altLang="sk-SK" dirty="0" smtClean="0"/>
              <a:t>ajú sa ohnúť</a:t>
            </a:r>
          </a:p>
          <a:p>
            <a:pPr lvl="1" eaLnBrk="1" hangingPunct="1"/>
            <a:endParaRPr lang="sk-SK" altLang="sk-SK" dirty="0" smtClean="0"/>
          </a:p>
        </p:txBody>
      </p:sp>
      <p:pic>
        <p:nvPicPr>
          <p:cNvPr id="5" name="Picture 2" descr="http://upload.wikimedia.org/wikipedia/commons/thumb/6/69/Native_gold_nuggets.jpg/200px-Native_gold_nugg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589708" y="3719078"/>
            <a:ext cx="257175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4912" y="3337992"/>
            <a:ext cx="285908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2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gneti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211538"/>
            <a:ext cx="3575719" cy="268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sk-SK" b="1" dirty="0" smtClean="0"/>
              <a:t>VODIVOSŤ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676672"/>
          </a:xfrm>
        </p:spPr>
        <p:txBody>
          <a:bodyPr/>
          <a:lstStyle/>
          <a:p>
            <a:r>
              <a:rPr lang="sk-SK" dirty="0" smtClean="0"/>
              <a:t>Všetky kovové minerály sú vodivé</a:t>
            </a:r>
          </a:p>
          <a:p>
            <a:endParaRPr lang="sk-SK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9600" y="33661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 smtClean="0"/>
              <a:t>MAGNETIZMUS</a:t>
            </a:r>
            <a:endParaRPr lang="sk-SK" b="1" dirty="0"/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609600" y="4725144"/>
            <a:ext cx="5906616" cy="1512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Železné minerály sú magnetické</a:t>
            </a:r>
          </a:p>
          <a:p>
            <a:r>
              <a:rPr lang="sk-SK" dirty="0" smtClean="0"/>
              <a:t>Magnetovec – magnetit je sám magnetom</a:t>
            </a:r>
          </a:p>
          <a:p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712" y="1628800"/>
            <a:ext cx="73437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33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</a:rPr>
              <a:t>Chemické vlastnosti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sk-SK" b="1" dirty="0" smtClean="0"/>
              <a:t>Rozpustnosť vo vode:</a:t>
            </a:r>
            <a:r>
              <a:rPr lang="sk-SK" dirty="0" smtClean="0"/>
              <a:t> kamenná soľ, kalcit, modrá skalica</a:t>
            </a:r>
            <a:endParaRPr lang="sk-SK" dirty="0"/>
          </a:p>
          <a:p>
            <a:r>
              <a:rPr lang="sk-SK" b="1" dirty="0" smtClean="0"/>
              <a:t>Rozklad v kyselinách</a:t>
            </a:r>
            <a:r>
              <a:rPr lang="sk-SK" dirty="0" smtClean="0"/>
              <a:t>: vápenec, kalcit</a:t>
            </a:r>
            <a:endParaRPr lang="sk-SK" dirty="0"/>
          </a:p>
          <a:p>
            <a:r>
              <a:rPr lang="sk-SK" b="1" dirty="0"/>
              <a:t>Oxidácia </a:t>
            </a:r>
            <a:r>
              <a:rPr lang="sk-SK" b="1" dirty="0" smtClean="0"/>
              <a:t>– hrdzavenie</a:t>
            </a:r>
            <a:r>
              <a:rPr lang="sk-SK" dirty="0" smtClean="0"/>
              <a:t>: železná ruda, pyrit</a:t>
            </a:r>
            <a:endParaRPr lang="sk-SK" dirty="0"/>
          </a:p>
          <a:p>
            <a:endParaRPr lang="sk-SK" sz="1800" dirty="0" smtClean="0"/>
          </a:p>
          <a:p>
            <a:r>
              <a:rPr lang="sk-SK" b="1" dirty="0" smtClean="0">
                <a:solidFill>
                  <a:srgbClr val="FF0000"/>
                </a:solidFill>
              </a:rPr>
              <a:t>Hmatom </a:t>
            </a:r>
            <a:r>
              <a:rPr lang="sk-SK" dirty="0"/>
              <a:t>– drsnosť, hladkosť</a:t>
            </a:r>
          </a:p>
          <a:p>
            <a:r>
              <a:rPr lang="sk-SK" b="1" dirty="0">
                <a:solidFill>
                  <a:srgbClr val="FF0000"/>
                </a:solidFill>
              </a:rPr>
              <a:t>Čuch</a:t>
            </a:r>
            <a:r>
              <a:rPr lang="sk-SK" dirty="0" smtClean="0"/>
              <a:t> </a:t>
            </a:r>
            <a:r>
              <a:rPr lang="sk-SK" dirty="0"/>
              <a:t>– </a:t>
            </a:r>
            <a:r>
              <a:rPr lang="sk-SK" dirty="0" smtClean="0"/>
              <a:t>zápach: síra</a:t>
            </a:r>
            <a:endParaRPr lang="sk-SK" dirty="0"/>
          </a:p>
          <a:p>
            <a:endParaRPr lang="sk-SK" dirty="0"/>
          </a:p>
        </p:txBody>
      </p:sp>
      <p:pic>
        <p:nvPicPr>
          <p:cNvPr id="5122" name="Picture 2" descr="Ťažba vápenca: metóda, umiestneni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8208" y="4365104"/>
            <a:ext cx="4985792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70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solidFill>
                  <a:srgbClr val="00B050"/>
                </a:solidFill>
              </a:rPr>
              <a:t>Fyzikálne vlastnosti</a:t>
            </a:r>
            <a:endParaRPr lang="sk-SK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r>
                  <a:rPr lang="sk-SK" dirty="0" smtClean="0"/>
                  <a:t>závisia </a:t>
                </a:r>
                <a:r>
                  <a:rPr lang="sk-SK" dirty="0"/>
                  <a:t>od kryštálovej štruktúry minerálu </a:t>
                </a:r>
                <a:endParaRPr lang="sk-SK" dirty="0" smtClean="0"/>
              </a:p>
              <a:p>
                <a:pPr lvl="0"/>
                <a:r>
                  <a:rPr lang="sk-SK" dirty="0" smtClean="0"/>
                  <a:t>Dôležitý je druh, hmotnosť, vzdialenosť častíc </a:t>
                </a:r>
                <a:r>
                  <a:rPr lang="sk-SK" dirty="0"/>
                  <a:t>tvoriacich kryštálovú </a:t>
                </a:r>
                <a:r>
                  <a:rPr lang="sk-SK" dirty="0" smtClean="0"/>
                  <a:t>štruktúru</a:t>
                </a:r>
              </a:p>
              <a:p>
                <a:pPr lvl="0"/>
                <a:endParaRPr lang="sk-SK" dirty="0"/>
              </a:p>
              <a:p>
                <a:pPr marL="0" indent="0">
                  <a:buNone/>
                </a:pPr>
                <a:r>
                  <a:rPr lang="sk-SK" b="1" dirty="0"/>
                  <a:t>Fyzikálne mechanické vlastnosti:</a:t>
                </a:r>
                <a:endParaRPr lang="sk-SK" dirty="0"/>
              </a:p>
              <a:p>
                <a:r>
                  <a:rPr lang="sk-SK" dirty="0" smtClean="0"/>
                  <a:t>Hustota   </a:t>
                </a:r>
                <a:r>
                  <a:rPr lang="el-GR" dirty="0" smtClean="0"/>
                  <a:t>ρ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k-SK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sk-SK" b="0" i="1" smtClean="0"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endParaRPr lang="sk-SK" dirty="0" smtClean="0"/>
              </a:p>
              <a:p>
                <a:r>
                  <a:rPr lang="sk-SK" dirty="0" smtClean="0"/>
                  <a:t>Tvrdosť </a:t>
                </a:r>
                <a:endParaRPr lang="sk-SK" dirty="0"/>
              </a:p>
              <a:p>
                <a:pPr marL="0" indent="0">
                  <a:buNone/>
                </a:pPr>
                <a:endParaRPr lang="sk-SK" b="1" dirty="0" smtClean="0"/>
              </a:p>
              <a:p>
                <a:endParaRPr lang="sk-SK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74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18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HUSTOTA</a:t>
            </a:r>
            <a:endParaRPr lang="sk-SK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785395"/>
              </a:xfrm>
            </p:spPr>
            <p:txBody>
              <a:bodyPr/>
              <a:lstStyle/>
              <a:p>
                <a:r>
                  <a:rPr lang="sk-SK" dirty="0"/>
                  <a:t>Hustota   </a:t>
                </a:r>
                <a:r>
                  <a:rPr lang="el-GR" dirty="0"/>
                  <a:t>ρ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sk-SK" i="1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sk-SK" i="1"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endParaRPr lang="sk-SK" dirty="0"/>
              </a:p>
            </p:txBody>
          </p:sp>
        </mc:Choice>
        <mc:Fallback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785395"/>
              </a:xfrm>
              <a:blipFill rotWithShape="1">
                <a:blip r:embed="rId2"/>
                <a:stretch>
                  <a:fillRect l="-1630" t="-255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204864"/>
            <a:ext cx="2466975" cy="184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614" y="4155455"/>
            <a:ext cx="248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Vysoká hustota </a:t>
            </a:r>
            <a:r>
              <a:rPr lang="sk-SK" dirty="0" smtClean="0"/>
              <a:t>– zlato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402" y="4581128"/>
            <a:ext cx="2362869" cy="17760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635721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Nízka hustota </a:t>
            </a:r>
            <a:r>
              <a:rPr lang="sk-SK" dirty="0" smtClean="0"/>
              <a:t>– kamenná </a:t>
            </a:r>
            <a:r>
              <a:rPr lang="sk-SK" dirty="0" smtClean="0"/>
              <a:t>soľ</a:t>
            </a:r>
            <a:endParaRPr lang="en-US" dirty="0"/>
          </a:p>
        </p:txBody>
      </p:sp>
      <p:pic>
        <p:nvPicPr>
          <p:cNvPr id="8" name="Picture 2" descr="http://www.webnoviny.sk/uploady/ryzovan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652315"/>
            <a:ext cx="507523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4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Stupnica tvrdosti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2602632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sk-SK" dirty="0" smtClean="0"/>
              <a:t>Mastenec</a:t>
            </a:r>
          </a:p>
          <a:p>
            <a:pPr marL="514350" indent="-514350">
              <a:buAutoNum type="arabicPeriod"/>
            </a:pPr>
            <a:r>
              <a:rPr lang="sk-SK" dirty="0" smtClean="0"/>
              <a:t>Kamenná soľ</a:t>
            </a:r>
          </a:p>
          <a:p>
            <a:pPr marL="514350" indent="-514350">
              <a:buAutoNum type="arabicPeriod"/>
            </a:pPr>
            <a:r>
              <a:rPr lang="sk-SK" dirty="0" smtClean="0"/>
              <a:t>Kalcit</a:t>
            </a:r>
          </a:p>
          <a:p>
            <a:pPr marL="514350" indent="-514350">
              <a:buAutoNum type="arabicPeriod"/>
            </a:pPr>
            <a:r>
              <a:rPr lang="sk-SK" dirty="0" smtClean="0"/>
              <a:t>Fluorit</a:t>
            </a:r>
          </a:p>
          <a:p>
            <a:pPr marL="514350" indent="-514350">
              <a:buAutoNum type="arabicPeriod"/>
            </a:pPr>
            <a:r>
              <a:rPr lang="sk-SK" dirty="0" err="1" smtClean="0"/>
              <a:t>Apatit</a:t>
            </a:r>
            <a:endParaRPr lang="sk-SK" dirty="0" smtClean="0"/>
          </a:p>
          <a:p>
            <a:pPr marL="514350" indent="-514350">
              <a:buAutoNum type="arabicPeriod"/>
            </a:pPr>
            <a:r>
              <a:rPr lang="sk-SK" dirty="0" smtClean="0"/>
              <a:t>Živec</a:t>
            </a:r>
          </a:p>
          <a:p>
            <a:pPr marL="514350" indent="-514350">
              <a:buAutoNum type="arabicPeriod"/>
            </a:pPr>
            <a:r>
              <a:rPr lang="sk-SK" dirty="0" smtClean="0"/>
              <a:t>Kremeň</a:t>
            </a:r>
          </a:p>
          <a:p>
            <a:pPr marL="514350" indent="-514350">
              <a:buAutoNum type="arabicPeriod"/>
            </a:pPr>
            <a:r>
              <a:rPr lang="sk-SK" dirty="0" smtClean="0"/>
              <a:t>Topás</a:t>
            </a:r>
          </a:p>
          <a:p>
            <a:pPr marL="514350" indent="-514350">
              <a:buAutoNum type="arabicPeriod"/>
            </a:pPr>
            <a:r>
              <a:rPr lang="sk-SK" dirty="0" smtClean="0"/>
              <a:t>Korund</a:t>
            </a:r>
          </a:p>
          <a:p>
            <a:pPr marL="514350" indent="-514350">
              <a:buAutoNum type="arabicPeriod"/>
            </a:pPr>
            <a:r>
              <a:rPr lang="sk-SK" dirty="0" smtClean="0"/>
              <a:t>Diamant 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3131840" y="1700808"/>
            <a:ext cx="3168352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 smtClean="0"/>
              <a:t>Rýpu sa nechtom, medeným plieškom, drôtom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3203848" y="2492896"/>
            <a:ext cx="2736304" cy="92333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sk-SK" dirty="0" smtClean="0"/>
          </a:p>
          <a:p>
            <a:r>
              <a:rPr lang="sk-SK" dirty="0" smtClean="0"/>
              <a:t>Rýpu sa klincom, nožom</a:t>
            </a:r>
          </a:p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3203848" y="3717032"/>
            <a:ext cx="3096344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 smtClean="0"/>
              <a:t>Rýpu sa pilníkom, robia ryhu do skla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3203848" y="4653136"/>
            <a:ext cx="2376264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sk-SK" dirty="0" smtClean="0"/>
          </a:p>
          <a:p>
            <a:r>
              <a:rPr lang="sk-SK" dirty="0" smtClean="0"/>
              <a:t>Rýpu sklo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372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0" y="280987"/>
            <a:ext cx="952500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yrkys - kameň šťastia - Uzdrav.s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7078" y="4797152"/>
            <a:ext cx="2979138" cy="167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solidFill>
                  <a:srgbClr val="00B050"/>
                </a:solidFill>
              </a:rPr>
              <a:t>Fyzikálne</a:t>
            </a:r>
            <a:r>
              <a:rPr lang="sk-SK" dirty="0" smtClean="0">
                <a:solidFill>
                  <a:srgbClr val="00B050"/>
                </a:solidFill>
              </a:rPr>
              <a:t> </a:t>
            </a:r>
            <a:r>
              <a:rPr lang="sk-SK" b="1" dirty="0" smtClean="0">
                <a:solidFill>
                  <a:srgbClr val="00B050"/>
                </a:solidFill>
              </a:rPr>
              <a:t>optické vlastnosti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- súvisia so svetlom: farba, sfarbenie, lesk</a:t>
            </a:r>
          </a:p>
          <a:p>
            <a:pPr marL="0" indent="0" algn="ctr">
              <a:buNone/>
            </a:pPr>
            <a:r>
              <a:rPr lang="sk-SK" b="1" dirty="0" smtClean="0"/>
              <a:t>Farba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2842039"/>
            <a:ext cx="2498031" cy="1664313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3131840" y="4591433"/>
            <a:ext cx="171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Krištáľ</a:t>
            </a:r>
            <a:endParaRPr lang="en-US" dirty="0"/>
          </a:p>
        </p:txBody>
      </p:sp>
      <p:pic>
        <p:nvPicPr>
          <p:cNvPr id="1026" name="Picture 2" descr="SÍR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4974" y="2420888"/>
            <a:ext cx="2446500" cy="194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úvisiaci obrázok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3637" y="4725144"/>
            <a:ext cx="2697837" cy="1798558"/>
          </a:xfrm>
          <a:prstGeom prst="rect">
            <a:avLst/>
          </a:prstGeom>
          <a:noFill/>
        </p:spPr>
      </p:pic>
      <p:sp>
        <p:nvSpPr>
          <p:cNvPr id="12" name="TextBox 5"/>
          <p:cNvSpPr txBox="1"/>
          <p:nvPr/>
        </p:nvSpPr>
        <p:spPr>
          <a:xfrm>
            <a:off x="6664663" y="4321686"/>
            <a:ext cx="171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Síra</a:t>
            </a:r>
            <a:endParaRPr lang="en-US" dirty="0"/>
          </a:p>
        </p:txBody>
      </p:sp>
      <p:sp>
        <p:nvSpPr>
          <p:cNvPr id="13" name="TextBox 5"/>
          <p:cNvSpPr txBox="1"/>
          <p:nvPr/>
        </p:nvSpPr>
        <p:spPr>
          <a:xfrm>
            <a:off x="4283968" y="6350967"/>
            <a:ext cx="171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Tyrkys</a:t>
            </a:r>
            <a:endParaRPr lang="en-US" dirty="0"/>
          </a:p>
        </p:txBody>
      </p:sp>
      <p:sp>
        <p:nvSpPr>
          <p:cNvPr id="14" name="TextBox 5"/>
          <p:cNvSpPr txBox="1"/>
          <p:nvPr/>
        </p:nvSpPr>
        <p:spPr>
          <a:xfrm>
            <a:off x="6173637" y="6475029"/>
            <a:ext cx="171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err="1" smtClean="0"/>
              <a:t>Olivín</a:t>
            </a:r>
            <a:endParaRPr lang="en-US" dirty="0"/>
          </a:p>
        </p:txBody>
      </p:sp>
      <p:pic>
        <p:nvPicPr>
          <p:cNvPr id="1032" name="Picture 8" descr="Rubín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5433" y="5047740"/>
            <a:ext cx="1721645" cy="172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3"/>
          <p:cNvSpPr txBox="1"/>
          <p:nvPr/>
        </p:nvSpPr>
        <p:spPr>
          <a:xfrm>
            <a:off x="854799" y="6350967"/>
            <a:ext cx="192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Rubín</a:t>
            </a:r>
            <a:endParaRPr lang="en-US" dirty="0"/>
          </a:p>
        </p:txBody>
      </p:sp>
      <p:pic>
        <p:nvPicPr>
          <p:cNvPr id="8" name="Picture 2" descr="Lapis Lazuli معلومات - The timeless deep أزرق حجر كريم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442" y="2420887"/>
            <a:ext cx="2315270" cy="21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16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SFARBENIE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Spôsobujú ho rôzne </a:t>
            </a:r>
            <a:r>
              <a:rPr lang="sk-SK" dirty="0"/>
              <a:t>nečistoty: odrody kremeňa</a:t>
            </a:r>
            <a:r>
              <a:rPr lang="sk-SK" dirty="0" smtClean="0"/>
              <a:t>:</a:t>
            </a:r>
            <a:endParaRPr lang="sk-SK" dirty="0"/>
          </a:p>
          <a:p>
            <a:endParaRPr lang="sk-SK" dirty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4572000" y="2348880"/>
            <a:ext cx="4114800" cy="43924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3600" dirty="0" smtClean="0"/>
              <a:t>Ametyst</a:t>
            </a:r>
          </a:p>
          <a:p>
            <a:r>
              <a:rPr lang="sk-SK" sz="3600" dirty="0" err="1" smtClean="0"/>
              <a:t>Citrín</a:t>
            </a:r>
            <a:endParaRPr lang="sk-SK" sz="3600" dirty="0" smtClean="0"/>
          </a:p>
          <a:p>
            <a:r>
              <a:rPr lang="sk-SK" sz="3600" dirty="0" err="1" smtClean="0"/>
              <a:t>Ruženín</a:t>
            </a:r>
            <a:endParaRPr lang="sk-SK" sz="3600" dirty="0" smtClean="0"/>
          </a:p>
          <a:p>
            <a:r>
              <a:rPr lang="sk-SK" sz="3600" dirty="0" err="1" smtClean="0"/>
              <a:t>Záhneda</a:t>
            </a:r>
            <a:endParaRPr lang="sk-SK" sz="3600" dirty="0" smtClean="0"/>
          </a:p>
          <a:p>
            <a:r>
              <a:rPr lang="sk-SK" sz="3600" dirty="0" smtClean="0"/>
              <a:t>Chalcedón</a:t>
            </a:r>
          </a:p>
          <a:p>
            <a:endParaRPr lang="sk-SK" sz="3600" dirty="0" smtClean="0"/>
          </a:p>
          <a:p>
            <a:r>
              <a:rPr lang="sk-SK" sz="3600" dirty="0" smtClean="0"/>
              <a:t>Ónyx</a:t>
            </a:r>
          </a:p>
          <a:p>
            <a:endParaRPr lang="sk-SK" sz="3600" dirty="0"/>
          </a:p>
        </p:txBody>
      </p:sp>
      <p:pic>
        <p:nvPicPr>
          <p:cNvPr id="5" name="Picture 18" descr="Kameňe Ametystu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2101523"/>
            <a:ext cx="2952134" cy="65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itrí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438" y="2758626"/>
            <a:ext cx="2736304" cy="67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onyx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9103" y="5589240"/>
            <a:ext cx="1755304" cy="119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halcedón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500" y="4788823"/>
            <a:ext cx="3172824" cy="78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Image result for ruženín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9078" y="3394103"/>
            <a:ext cx="3022627" cy="71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Záhneda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682" y="4049463"/>
            <a:ext cx="3049815" cy="74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4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0" descr="Výsledok vyh&amp;lcaron;adávania obrázkov pre dopyt krištá&amp;lcaron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844824"/>
            <a:ext cx="2683751" cy="224093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LESK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odraz </a:t>
            </a:r>
            <a:r>
              <a:rPr lang="sk-SK" dirty="0"/>
              <a:t>svetla od plochy </a:t>
            </a:r>
            <a:r>
              <a:rPr lang="sk-SK" dirty="0" smtClean="0"/>
              <a:t>kryštálu</a:t>
            </a:r>
            <a:endParaRPr lang="sk-SK" b="1" dirty="0"/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182" y="1628800"/>
            <a:ext cx="3273648" cy="1841427"/>
          </a:xfrm>
          <a:prstGeom prst="rect">
            <a:avLst/>
          </a:prstGeom>
        </p:spPr>
      </p:pic>
      <p:pic>
        <p:nvPicPr>
          <p:cNvPr id="22" name="Picture 8" descr="Výsledok vyh&amp;lcaron;adávania obrázkov pre dopyt pyri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3005155" cy="1892136"/>
          </a:xfrm>
          <a:prstGeom prst="rect">
            <a:avLst/>
          </a:prstGeom>
          <a:noFill/>
        </p:spPr>
      </p:pic>
      <p:sp>
        <p:nvSpPr>
          <p:cNvPr id="23" name="Obdĺžnik 22"/>
          <p:cNvSpPr/>
          <p:nvPr/>
        </p:nvSpPr>
        <p:spPr>
          <a:xfrm>
            <a:off x="179512" y="4005064"/>
            <a:ext cx="180020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dirty="0" smtClean="0"/>
              <a:t>Pyrit - kovový</a:t>
            </a:r>
            <a:endParaRPr lang="sk-SK" dirty="0"/>
          </a:p>
        </p:txBody>
      </p:sp>
      <p:sp>
        <p:nvSpPr>
          <p:cNvPr id="25" name="Obdĺžnik 24"/>
          <p:cNvSpPr/>
          <p:nvPr/>
        </p:nvSpPr>
        <p:spPr>
          <a:xfrm>
            <a:off x="3465603" y="3988365"/>
            <a:ext cx="172819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dirty="0" smtClean="0"/>
              <a:t>Krištáľ - sklený</a:t>
            </a:r>
            <a:endParaRPr lang="sk-SK" dirty="0"/>
          </a:p>
        </p:txBody>
      </p:sp>
      <p:sp>
        <p:nvSpPr>
          <p:cNvPr id="27" name="Obdĺžnik 26"/>
          <p:cNvSpPr/>
          <p:nvPr/>
        </p:nvSpPr>
        <p:spPr>
          <a:xfrm>
            <a:off x="6513930" y="3548400"/>
            <a:ext cx="180020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dirty="0"/>
              <a:t>Sľuda </a:t>
            </a:r>
            <a:r>
              <a:rPr lang="sk-SK" dirty="0" smtClean="0"/>
              <a:t>- perleťový</a:t>
            </a:r>
            <a:endParaRPr lang="sk-SK" dirty="0"/>
          </a:p>
        </p:txBody>
      </p:sp>
      <p:pic>
        <p:nvPicPr>
          <p:cNvPr id="28" name="Picture 16" descr="Výsledok vyh&amp;lcaron;adávania obrázkov pre dopyt ílovec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2808312" cy="1872208"/>
          </a:xfrm>
          <a:prstGeom prst="rect">
            <a:avLst/>
          </a:prstGeom>
          <a:noFill/>
        </p:spPr>
      </p:pic>
      <p:sp>
        <p:nvSpPr>
          <p:cNvPr id="29" name="Obdĺžnik 28"/>
          <p:cNvSpPr/>
          <p:nvPr/>
        </p:nvSpPr>
        <p:spPr>
          <a:xfrm>
            <a:off x="421949" y="6381328"/>
            <a:ext cx="304365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dirty="0" smtClean="0"/>
              <a:t>Mastenec - matný</a:t>
            </a:r>
            <a:endParaRPr lang="sk-SK" dirty="0"/>
          </a:p>
        </p:txBody>
      </p:sp>
      <p:sp>
        <p:nvSpPr>
          <p:cNvPr id="31" name="Obdĺžnik 30"/>
          <p:cNvSpPr/>
          <p:nvPr/>
        </p:nvSpPr>
        <p:spPr>
          <a:xfrm>
            <a:off x="4139952" y="5733256"/>
            <a:ext cx="1548680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dirty="0" smtClean="0"/>
              <a:t>Azbest - hodvábny</a:t>
            </a:r>
            <a:endParaRPr lang="sk-SK" dirty="0"/>
          </a:p>
        </p:txBody>
      </p:sp>
      <p:pic>
        <p:nvPicPr>
          <p:cNvPr id="2050" name="Picture 2" descr="Azbest – Wikiped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050348" y="3971246"/>
            <a:ext cx="2608988" cy="307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02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</a:rPr>
              <a:t>Ďalšie fyzikálne vlastnosti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Vryp</a:t>
            </a:r>
          </a:p>
          <a:p>
            <a:r>
              <a:rPr lang="sk-SK" dirty="0" smtClean="0"/>
              <a:t>Štiepateľnosť</a:t>
            </a:r>
            <a:endParaRPr lang="sk-SK" dirty="0" smtClean="0"/>
          </a:p>
          <a:p>
            <a:r>
              <a:rPr lang="sk-SK" dirty="0" smtClean="0"/>
              <a:t>Lom</a:t>
            </a:r>
          </a:p>
          <a:p>
            <a:r>
              <a:rPr lang="sk-SK" dirty="0" smtClean="0"/>
              <a:t>Kujnosť, krehkosť</a:t>
            </a:r>
          </a:p>
          <a:p>
            <a:r>
              <a:rPr lang="sk-SK" dirty="0"/>
              <a:t>Vodivosť </a:t>
            </a:r>
            <a:endParaRPr lang="sk-SK" dirty="0" smtClean="0"/>
          </a:p>
          <a:p>
            <a:r>
              <a:rPr lang="sk-SK" dirty="0" smtClean="0"/>
              <a:t>Magnetické vlastnosti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776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293</Words>
  <Application>Microsoft Office PowerPoint</Application>
  <PresentationFormat>Prezentácia na obrazovke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Fyzikálne a chemické vlastnosti minerálov</vt:lpstr>
      <vt:lpstr>Fyzikálne vlastnosti</vt:lpstr>
      <vt:lpstr>HUSTOTA</vt:lpstr>
      <vt:lpstr>Stupnica tvrdosti</vt:lpstr>
      <vt:lpstr>Prezentácia programu PowerPoint</vt:lpstr>
      <vt:lpstr>Fyzikálne optické vlastnosti</vt:lpstr>
      <vt:lpstr>SFARBENIE</vt:lpstr>
      <vt:lpstr>LESK</vt:lpstr>
      <vt:lpstr>Ďalšie fyzikálne vlastnosti</vt:lpstr>
      <vt:lpstr>VRYP</vt:lpstr>
      <vt:lpstr>ŠTIEPATEĽNOSŤ</vt:lpstr>
      <vt:lpstr>LOM</vt:lpstr>
      <vt:lpstr>KREHKOSŤ / KUJNOSŤ</vt:lpstr>
      <vt:lpstr>VODIVOSŤ</vt:lpstr>
      <vt:lpstr>Chemické vlastnosti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Fyzikálne vlastnosti minerálov</dc:title>
  <dc:creator>Katka Radvanská</dc:creator>
  <cp:lastModifiedBy>Katka Radvanska</cp:lastModifiedBy>
  <cp:revision>40</cp:revision>
  <dcterms:created xsi:type="dcterms:W3CDTF">2017-10-16T20:59:13Z</dcterms:created>
  <dcterms:modified xsi:type="dcterms:W3CDTF">2020-12-11T07:38:23Z</dcterms:modified>
</cp:coreProperties>
</file>