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1" r:id="rId4"/>
    <p:sldId id="262" r:id="rId5"/>
    <p:sldId id="285" r:id="rId6"/>
    <p:sldId id="286" r:id="rId7"/>
    <p:sldId id="283" r:id="rId8"/>
    <p:sldId id="275" r:id="rId9"/>
    <p:sldId id="276" r:id="rId10"/>
    <p:sldId id="274" r:id="rId11"/>
    <p:sldId id="278" r:id="rId12"/>
    <p:sldId id="279" r:id="rId13"/>
    <p:sldId id="280" r:id="rId14"/>
    <p:sldId id="264" r:id="rId15"/>
    <p:sldId id="267" r:id="rId16"/>
    <p:sldId id="272" r:id="rId17"/>
    <p:sldId id="281" r:id="rId18"/>
    <p:sldId id="282" r:id="rId19"/>
    <p:sldId id="269" r:id="rId20"/>
    <p:sldId id="270" r:id="rId21"/>
    <p:sldId id="271" r:id="rId22"/>
    <p:sldId id="263" r:id="rId23"/>
    <p:sldId id="284" r:id="rId24"/>
    <p:sldId id="273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595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814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319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6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4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75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828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19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371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275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9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AB20-DB15-4F34-B58D-81AF7F2D70DF}" type="datetimeFigureOut">
              <a:rPr lang="sk-SK" smtClean="0"/>
              <a:pPr/>
              <a:t>7. 6. 2021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2CD71-CF9A-4A0D-812E-D52D343096E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31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2ahUKEwj8xYrx6OXiAhWLaVAKHW-5DfoQjRx6BAgBEAQ&amp;url=http://old.agroporadenstvo.sk/rv/olejniny/mak_kvalita.htm&amp;psig=AOvVaw1mfC49erHu90R-ViDYCJR0&amp;ust=1560493351003294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com/url?sa=i&amp;rct=j&amp;q=&amp;esrc=s&amp;source=images&amp;cd=&amp;ved=2ahUKEwj32Oif5uXiAhWIYVAKHdrXBe0QjRx6BAgBEAQ&amp;url=https://en.wikipedia.org/wiki/Coca&amp;psig=AOvVaw2qZcsJR51m1a46rfrByw5R&amp;ust=15604926436526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com/url?sa=i&amp;rct=j&amp;q=&amp;esrc=s&amp;source=images&amp;cd=&amp;ved=2ahUKEwir45y15-XiAhUQU1AKHUwADPkQjRx6BAgBEAQ&amp;url=http://www.oskole.sk/?id_cat%3D7%26clanok%3D15271&amp;psig=AOvVaw3xswGqrLExkHrM5E_0espX&amp;ust=15604929540991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s://www.google.com/url?sa=i&amp;rct=j&amp;q=&amp;esrc=s&amp;source=images&amp;cd=&amp;cad=rja&amp;uact=8&amp;ved=2ahUKEwiaseO85-XiAhVDKVAKHV_2COoQjRx6BAgBEAQ&amp;url=https://www.nahuby.sk/obrazok_detail.php?obrazok_id%3D109090&amp;psig=AOvVaw3xswGqrLExkHrM5E_0espX&amp;ust=156049295409918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source=images&amp;cd=&amp;cad=rja&amp;uact=8&amp;ved=2ahUKEwjC9pzS5-XiAhVFJlAKHZJFDOkQjRx6BAgBEAQ&amp;url=http://www.goat.cz/index.php?path%3DHouby_Skupiny_Lysohlavky_LysohlavkaCeska_LysohlavkaCeska&amp;psig=AOvVaw2FMqswcOdQqcBS6Extf-Xw&amp;ust=15604930059681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DROGY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Návykové látky, ovplyvňujú psychiku – nervovú činnosť, ale aj iné telesné </a:t>
            </a:r>
            <a:r>
              <a:rPr lang="sk-SK" dirty="0" smtClean="0"/>
              <a:t>funkcie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019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GUARANA - </a:t>
            </a:r>
            <a:r>
              <a:rPr lang="sk-SK" b="1" dirty="0" err="1"/>
              <a:t>paulínia</a:t>
            </a:r>
            <a:r>
              <a:rPr lang="sk-SK" b="1" dirty="0"/>
              <a:t> nápojová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86142" y="3573016"/>
            <a:ext cx="2800657" cy="2553147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Južná Amerika</a:t>
            </a:r>
            <a:endParaRPr lang="sk-SK" dirty="0"/>
          </a:p>
        </p:txBody>
      </p:sp>
      <p:pic>
        <p:nvPicPr>
          <p:cNvPr id="1026" name="Picture 2" descr="guarana | svetevity.sk - Príbehy skutočných žien pohľadom Ev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43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ofein – Wikiped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231400"/>
            <a:ext cx="206785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732240" y="29156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00B050"/>
                </a:solidFill>
              </a:rPr>
              <a:t>k</a:t>
            </a:r>
            <a:r>
              <a:rPr lang="sk-SK" dirty="0" smtClean="0">
                <a:solidFill>
                  <a:srgbClr val="00B050"/>
                </a:solidFill>
              </a:rPr>
              <a:t>ofeín = </a:t>
            </a:r>
            <a:r>
              <a:rPr lang="sk-SK" dirty="0" err="1" smtClean="0">
                <a:solidFill>
                  <a:srgbClr val="00B050"/>
                </a:solidFill>
              </a:rPr>
              <a:t>guaranín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4098" name="Picture 2" descr="100% Guarana BIO 50g Sinf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0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xotika doma: Ako si v našich podmienkach dopestovať kakaovník ..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283968" cy="301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    KAKAOVNÍK PRAVÝ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				Južná Amerika</a:t>
            </a:r>
            <a:endParaRPr lang="sk-SK" dirty="0"/>
          </a:p>
        </p:txBody>
      </p:sp>
      <p:pic>
        <p:nvPicPr>
          <p:cNvPr id="4098" name="Picture 2" descr="Exotika doma: Ako si v našich podmienkach dopestovať kakaovník ..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106" y="3401616"/>
            <a:ext cx="520539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Theobromin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8" descr="Theobromin – Wikipedi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0" descr="Theobromin – Wikipedi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2" descr="Theobromin – Wikipedi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10" name="Picture 14" descr="Theobromin photos, royalty-free images, graphics, vectors &amp; videos ...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4276" y="58440"/>
            <a:ext cx="2264228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7812360" y="1340768"/>
            <a:ext cx="127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B050"/>
                </a:solidFill>
              </a:rPr>
              <a:t>teobromín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3076" name="Picture 4" descr="Prebudí, zníži cholesterol a riziko chorôb. Horká čokoláda! - Zdravý život  - Žena - Pravda.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377024" cy="18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sk-SK" b="1" dirty="0" smtClean="0"/>
              <a:t>TABAK VIRGÍNSKY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Pochádza z Ameriky, pestuje sa aj u nás</a:t>
            </a:r>
            <a:endParaRPr lang="sk-SK" dirty="0"/>
          </a:p>
        </p:txBody>
      </p:sp>
      <p:pic>
        <p:nvPicPr>
          <p:cNvPr id="5122" name="Picture 2" descr="Zavrieť fotogalériu Pre predchádzajúcu fotku ťuknite vľavo aleb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58" y="2244262"/>
            <a:ext cx="5749652" cy="43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Untitl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Untitle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30" name="Picture 10" descr="Datei:Nicotine racemic.svg – Wikipe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7937"/>
            <a:ext cx="1979712" cy="148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7884368" y="1304096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nikotín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7" name="Picture 2" descr="Tabak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079" y="3619704"/>
            <a:ext cx="2081808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smtClean="0"/>
              <a:t>FÁZY DROGOVEJ ZÁVOSLOSTI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195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Vyskúšam drogu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 droge je mi lepšie, zabudnem na starosti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Potom mi je horšie, ale dá sa to prežiť. V tejto fáze sa dá prestať.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Chcem aby mi bolo zas lepšie, tak si dám drogu. Človek s pevnou vôľou vie prestať.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Bez drogy mi je horšie, </a:t>
            </a:r>
            <a:r>
              <a:rPr lang="sk-SK" dirty="0"/>
              <a:t>tak si dám </a:t>
            </a:r>
            <a:r>
              <a:rPr lang="sk-SK" dirty="0" smtClean="0"/>
              <a:t>drogu. </a:t>
            </a:r>
            <a:r>
              <a:rPr lang="sk-SK" dirty="0"/>
              <a:t>Vzniká </a:t>
            </a:r>
            <a:r>
              <a:rPr lang="sk-SK" dirty="0" smtClean="0"/>
              <a:t>návyk.</a:t>
            </a:r>
            <a:endParaRPr lang="sk-SK" dirty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Droga mi ovplyvňuje psychiku, robím </a:t>
            </a:r>
            <a:r>
              <a:rPr lang="sk-SK" dirty="0" err="1" smtClean="0"/>
              <a:t>blbosti</a:t>
            </a:r>
            <a:r>
              <a:rPr lang="sk-SK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Bez drogy už neviem fungovať.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Droga ovplyvňuje fungovanie orgánov, poškodzuje pečeň, srdce...</a:t>
            </a:r>
          </a:p>
        </p:txBody>
      </p:sp>
    </p:spTree>
    <p:extLst>
      <p:ext uri="{BB962C8B-B14F-4D97-AF65-F5344CB8AC3E}">
        <p14:creationId xmlns:p14="http://schemas.microsoft.com/office/powerpoint/2010/main" val="15523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>
            <a:normAutofit/>
          </a:bodyPr>
          <a:lstStyle/>
          <a:p>
            <a:r>
              <a:rPr lang="sk-SK" b="1" dirty="0" smtClean="0"/>
              <a:t>KONOPA SIATA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600201"/>
            <a:ext cx="9121764" cy="2044824"/>
          </a:xfrm>
        </p:spPr>
        <p:txBody>
          <a:bodyPr/>
          <a:lstStyle/>
          <a:p>
            <a:pPr>
              <a:buNone/>
            </a:pPr>
            <a:r>
              <a:rPr lang="sk-SK" i="1" dirty="0" err="1" smtClean="0"/>
              <a:t>Cannabis</a:t>
            </a:r>
            <a:r>
              <a:rPr lang="sk-SK" i="1" dirty="0" smtClean="0"/>
              <a:t> </a:t>
            </a:r>
            <a:r>
              <a:rPr lang="sk-SK" i="1" dirty="0" err="1" smtClean="0"/>
              <a:t>sativum</a:t>
            </a:r>
            <a:r>
              <a:rPr lang="sk-SK" i="1" dirty="0" smtClean="0"/>
              <a:t> 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Účinná látka: </a:t>
            </a:r>
            <a:r>
              <a:rPr lang="sk-SK" b="1" dirty="0" smtClean="0">
                <a:solidFill>
                  <a:srgbClr val="FF0000"/>
                </a:solidFill>
              </a:rPr>
              <a:t>THC - </a:t>
            </a:r>
            <a:r>
              <a:rPr lang="sk-SK" b="1" dirty="0" err="1" smtClean="0">
                <a:solidFill>
                  <a:srgbClr val="FF0000"/>
                </a:solidFill>
              </a:rPr>
              <a:t>Tetrahydrocannabinol</a:t>
            </a:r>
            <a:endParaRPr lang="sk-SK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dirty="0" smtClean="0"/>
              <a:t>Utišujúce účinky, veselá nálada, spôsobuje hlad, smäd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6146" name="Picture 2" descr="Kanabinol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67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7884367" y="476672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THC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6148" name="Picture 4" descr="Konopa rumovisková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890" y="3429000"/>
            <a:ext cx="408287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rihuana Medyczna 5G Susz CBD Amnesia Haze 39% 8876713341 ..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0" y="4249509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talijanska policija zaplijenila 10 tona hašiša na moru - Vijesti.m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602" y="4563791"/>
            <a:ext cx="2592288" cy="19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51520" y="386104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b="1" dirty="0" smtClean="0"/>
              <a:t>Marihuana</a:t>
            </a:r>
          </a:p>
          <a:p>
            <a:pPr algn="ctr">
              <a:buNone/>
            </a:pPr>
            <a:r>
              <a:rPr lang="sk-SK" dirty="0" smtClean="0"/>
              <a:t>sušená konopa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492769" y="3814880"/>
            <a:ext cx="2367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b="1" dirty="0" smtClean="0"/>
              <a:t>Hašiš</a:t>
            </a:r>
          </a:p>
          <a:p>
            <a:pPr algn="ctr">
              <a:buNone/>
            </a:pPr>
            <a:r>
              <a:rPr lang="sk-SK" dirty="0" smtClean="0"/>
              <a:t>sušená </a:t>
            </a:r>
            <a:r>
              <a:rPr lang="sk-SK" dirty="0"/>
              <a:t>konopná živica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898011"/>
              </p:ext>
            </p:extLst>
          </p:nvPr>
        </p:nvGraphicFramePr>
        <p:xfrm>
          <a:off x="214280" y="1052736"/>
          <a:ext cx="8643999" cy="5448098"/>
        </p:xfrm>
        <a:graphic>
          <a:graphicData uri="http://schemas.openxmlformats.org/drawingml/2006/table">
            <a:tbl>
              <a:tblPr/>
              <a:tblGrid>
                <a:gridCol w="2881333"/>
                <a:gridCol w="2881333"/>
                <a:gridCol w="2881333"/>
              </a:tblGrid>
              <a:tr h="707545"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Občasné užívanie</a:t>
                      </a:r>
                      <a:endParaRPr lang="sk-SK" sz="1800" b="1" dirty="0"/>
                    </a:p>
                  </a:txBody>
                  <a:tcPr marL="58779" marR="58779" marT="29389" marB="29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 smtClean="0"/>
                        <a:t>Časté</a:t>
                      </a:r>
                      <a:r>
                        <a:rPr lang="sk-SK" sz="1800" b="1" baseline="0" dirty="0" smtClean="0"/>
                        <a:t> užívanie</a:t>
                      </a:r>
                      <a:endParaRPr lang="sk-SK" sz="1800" b="1" dirty="0"/>
                    </a:p>
                  </a:txBody>
                  <a:tcPr marL="58779" marR="58779" marT="29389" marB="29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Vedľajšie príznaky </a:t>
                      </a:r>
                    </a:p>
                  </a:txBody>
                  <a:tcPr marL="58779" marR="58779" marT="29389" marB="29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405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znížené vnímanie </a:t>
                      </a:r>
                      <a:r>
                        <a:rPr lang="sk-SK" sz="1800" dirty="0"/>
                        <a:t>a </a:t>
                      </a:r>
                      <a:r>
                        <a:rPr lang="sk-SK" sz="1800" dirty="0" smtClean="0"/>
                        <a:t>porozumenie</a:t>
                      </a:r>
                      <a:endParaRPr lang="sk-SK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sťaženie </a:t>
                      </a:r>
                      <a:r>
                        <a:rPr lang="sk-SK" sz="1800" dirty="0" smtClean="0"/>
                        <a:t>koncentrácie</a:t>
                      </a:r>
                      <a:endParaRPr lang="sk-SK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zmeny nálad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sťažené dýchanie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pomalé reflexy</a:t>
                      </a:r>
                      <a:endParaRPr lang="sk-SK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dezorientácia </a:t>
                      </a:r>
                      <a:r>
                        <a:rPr lang="sk-SK" sz="1800" dirty="0"/>
                        <a:t>v čase a priestore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impulzívne chovanie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únava</a:t>
                      </a:r>
                      <a:endParaRPr lang="sk-SK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krvavé </a:t>
                      </a:r>
                      <a:r>
                        <a:rPr lang="sk-SK" sz="1800" dirty="0"/>
                        <a:t>oči</a:t>
                      </a:r>
                    </a:p>
                  </a:txBody>
                  <a:tcPr marL="58779" marR="58779" marT="29389" marB="29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zhoršenie </a:t>
                      </a:r>
                      <a:r>
                        <a:rPr lang="sk-SK" sz="1800" dirty="0"/>
                        <a:t>krátkodobej pamäti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pomalé reflexy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dezorientácia v čase a priestore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kolísanie nálad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chronická </a:t>
                      </a:r>
                      <a:r>
                        <a:rPr lang="sk-SK" sz="1800" dirty="0"/>
                        <a:t>apatia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impotencia</a:t>
                      </a:r>
                      <a:endParaRPr lang="sk-SK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spúšťač psychických chorôb</a:t>
                      </a:r>
                      <a:endParaRPr lang="sk-SK" sz="1800" dirty="0"/>
                    </a:p>
                  </a:txBody>
                  <a:tcPr marL="58779" marR="58779" marT="29389" marB="29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závisí od </a:t>
                      </a:r>
                      <a:r>
                        <a:rPr lang="sk-SK" sz="1800" dirty="0"/>
                        <a:t>dĺžky </a:t>
                      </a:r>
                      <a:r>
                        <a:rPr lang="sk-SK" sz="1800" dirty="0" smtClean="0"/>
                        <a:t>užívania a </a:t>
                      </a:r>
                      <a:r>
                        <a:rPr lang="sk-SK" sz="1800" dirty="0"/>
                        <a:t>odrody </a:t>
                      </a:r>
                      <a:r>
                        <a:rPr lang="sk-SK" sz="1800" dirty="0" smtClean="0"/>
                        <a:t>rastliny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rozšírené </a:t>
                      </a:r>
                      <a:r>
                        <a:rPr lang="sk-SK" sz="1800" dirty="0"/>
                        <a:t>zrenice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červené </a:t>
                      </a:r>
                      <a:r>
                        <a:rPr lang="sk-SK" sz="1800" dirty="0" smtClean="0"/>
                        <a:t>oči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zvýšená </a:t>
                      </a:r>
                      <a:r>
                        <a:rPr lang="sk-SK" sz="1800" dirty="0"/>
                        <a:t>chuť na jedlo, hlavne sladké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zvýšená spotreba tekutín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sucho v ústach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silný tlkot srdca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bolesti </a:t>
                      </a:r>
                      <a:r>
                        <a:rPr lang="sk-SK" sz="1800" dirty="0"/>
                        <a:t>hlavy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t</a:t>
                      </a:r>
                      <a:r>
                        <a:rPr lang="sk-SK" sz="1800" dirty="0" smtClean="0"/>
                        <a:t>očenie hlavy</a:t>
                      </a:r>
                      <a:endParaRPr lang="sk-SK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p</a:t>
                      </a:r>
                      <a:r>
                        <a:rPr lang="sk-SK" sz="1800" dirty="0" smtClean="0"/>
                        <a:t>aranoja</a:t>
                      </a:r>
                      <a:endParaRPr lang="sk-SK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/>
                        <a:t>zmätenosť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sz="1800" dirty="0" smtClean="0"/>
                        <a:t>zvýšená </a:t>
                      </a:r>
                      <a:r>
                        <a:rPr lang="sk-SK" sz="1800" dirty="0"/>
                        <a:t>frekvencia tepu</a:t>
                      </a:r>
                    </a:p>
                  </a:txBody>
                  <a:tcPr marL="58779" marR="58779" marT="29389" marB="2938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smtClean="0"/>
              <a:t>Marihuana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4" name="Picture 16" descr="Heroí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5" y="44624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MAK SIATY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Ópium </a:t>
            </a:r>
            <a:r>
              <a:rPr lang="sk-SK" dirty="0" smtClean="0"/>
              <a:t>– šťava z nezrelých makovíc</a:t>
            </a:r>
          </a:p>
          <a:p>
            <a:pPr marL="0" indent="0">
              <a:buNone/>
            </a:pPr>
            <a:r>
              <a:rPr lang="sk-SK" b="1" dirty="0" smtClean="0"/>
              <a:t>Morfium </a:t>
            </a:r>
            <a:r>
              <a:rPr lang="sk-SK" dirty="0" smtClean="0"/>
              <a:t>– liek proti bolesti</a:t>
            </a:r>
          </a:p>
          <a:p>
            <a:pPr marL="0" indent="0">
              <a:buNone/>
            </a:pPr>
            <a:r>
              <a:rPr lang="sk-SK" b="1" dirty="0" smtClean="0"/>
              <a:t>Heroín </a:t>
            </a:r>
            <a:r>
              <a:rPr lang="sk-SK" dirty="0" smtClean="0"/>
              <a:t>– čistá droga</a:t>
            </a:r>
          </a:p>
          <a:p>
            <a:endParaRPr lang="sk-SK" dirty="0" smtClean="0"/>
          </a:p>
          <a:p>
            <a:r>
              <a:rPr lang="sk-SK" dirty="0" smtClean="0"/>
              <a:t>Upokojujúce (sedatívne) účinky</a:t>
            </a:r>
          </a:p>
          <a:p>
            <a:r>
              <a:rPr lang="sk-SK" dirty="0" smtClean="0"/>
              <a:t>Eufória</a:t>
            </a:r>
          </a:p>
          <a:p>
            <a:r>
              <a:rPr lang="sk-SK" dirty="0" smtClean="0"/>
              <a:t>Do žily: nárazový účinok až smrť (zlatá dávka)</a:t>
            </a:r>
          </a:p>
          <a:p>
            <a:r>
              <a:rPr lang="sk-SK" dirty="0" smtClean="0"/>
              <a:t>Bezvedomie, spomalené dýchanie až zástava dychu, zmenšenie zreníc, znížená srdcová činnosť</a:t>
            </a:r>
          </a:p>
          <a:p>
            <a:endParaRPr lang="sk-SK" dirty="0"/>
          </a:p>
        </p:txBody>
      </p:sp>
      <p:pic>
        <p:nvPicPr>
          <p:cNvPr id="7" name="Picture 2" descr="Výsledok vyhľadávania obrázkov pre dopyt mak siat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877" y="0"/>
            <a:ext cx="2831123" cy="3500438"/>
          </a:xfrm>
          <a:prstGeom prst="rect">
            <a:avLst/>
          </a:prstGeom>
          <a:noFill/>
        </p:spPr>
      </p:pic>
      <p:pic>
        <p:nvPicPr>
          <p:cNvPr id="7170" name="Picture 2" descr="Počet obetí heroínu v USA rastie o stovky percent | Aktuality.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878" y="3516244"/>
            <a:ext cx="2795626" cy="157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eroín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8" descr="Heroin – Boarische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10" descr="Heroín –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2" descr="Heroín – Wikipé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1907704" y="312738"/>
            <a:ext cx="10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heroín</a:t>
            </a:r>
            <a:endParaRPr lang="sk-SK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Heroi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224708"/>
            <a:ext cx="3347442" cy="45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roin | drug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20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The White House is taking a big step to let heroin users get the medicine  they need - Vox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1032"/>
            <a:ext cx="4716524" cy="31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hat Makes Heroin So Deadly? - YouTub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0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2918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KOKAINOVNÍK OBYČAJNÝ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k-SK" dirty="0" smtClean="0"/>
              <a:t>Juhoamerický indiáni: </a:t>
            </a:r>
            <a:br>
              <a:rPr lang="sk-SK" dirty="0" smtClean="0"/>
            </a:br>
            <a:r>
              <a:rPr lang="sk-SK" dirty="0" smtClean="0"/>
              <a:t>           žuvanie listov</a:t>
            </a:r>
          </a:p>
          <a:p>
            <a:pPr marL="0" indent="0">
              <a:buNone/>
            </a:pPr>
            <a:r>
              <a:rPr lang="sk-SK" b="1" dirty="0" smtClean="0"/>
              <a:t>Kokaín</a:t>
            </a:r>
            <a:r>
              <a:rPr lang="sk-SK" dirty="0" smtClean="0"/>
              <a:t> – čistá droga </a:t>
            </a:r>
          </a:p>
          <a:p>
            <a:pPr marL="0" indent="0">
              <a:buNone/>
            </a:pPr>
            <a:r>
              <a:rPr lang="sk-SK" b="1" dirty="0" err="1" smtClean="0"/>
              <a:t>Crack</a:t>
            </a:r>
            <a:r>
              <a:rPr lang="sk-SK" b="1" dirty="0" smtClean="0"/>
              <a:t> </a:t>
            </a:r>
            <a:r>
              <a:rPr lang="sk-SK" dirty="0" smtClean="0"/>
              <a:t>– kokaín s práškom do pečiva</a:t>
            </a:r>
          </a:p>
          <a:p>
            <a:endParaRPr lang="sk-SK" dirty="0" smtClean="0"/>
          </a:p>
          <a:p>
            <a:r>
              <a:rPr lang="sk-SK" dirty="0" smtClean="0"/>
              <a:t>Stimuluje nervovú sústavu</a:t>
            </a:r>
          </a:p>
          <a:p>
            <a:r>
              <a:rPr lang="sk-SK" dirty="0" smtClean="0"/>
              <a:t>Zrýchlenie srdca, potenie, vysoký tlak</a:t>
            </a:r>
          </a:p>
          <a:p>
            <a:r>
              <a:rPr lang="sk-SK" dirty="0" smtClean="0"/>
              <a:t>Môžu vznikať srdcové </a:t>
            </a:r>
            <a:r>
              <a:rPr lang="sk-SK" dirty="0" err="1" smtClean="0"/>
              <a:t>arytmie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  <p:pic>
        <p:nvPicPr>
          <p:cNvPr id="4" name="Picture 8" descr="Výsledok vyhľadávania obrázkov pre dopyt ko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</p:spPr>
      </p:pic>
      <p:pic>
        <p:nvPicPr>
          <p:cNvPr id="8194" name="Picture 2" descr="Kokain – Wikipedi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517232"/>
            <a:ext cx="2376264" cy="12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8172400" y="64886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kokaín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8196" name="Picture 4" descr="Historie kokainu | 3 pól - Magazín plný pozitivní energi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4937" y="2924944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ALKALOIDY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Dusíkaté organické látky</a:t>
            </a:r>
            <a:endParaRPr lang="sk-SK" dirty="0"/>
          </a:p>
          <a:p>
            <a:r>
              <a:rPr lang="sk-SK" dirty="0" smtClean="0"/>
              <a:t>Bezfarebné, tuhé, kryštalické</a:t>
            </a:r>
          </a:p>
          <a:p>
            <a:r>
              <a:rPr lang="sk-SK" dirty="0" smtClean="0"/>
              <a:t>Majú </a:t>
            </a:r>
            <a:r>
              <a:rPr lang="sk-SK" dirty="0"/>
              <a:t>horkú </a:t>
            </a:r>
            <a:r>
              <a:rPr lang="sk-SK" dirty="0" smtClean="0"/>
              <a:t>chuť</a:t>
            </a:r>
          </a:p>
          <a:p>
            <a:r>
              <a:rPr lang="sk-SK" dirty="0" smtClean="0"/>
              <a:t>Sú rastlinného pôvodu</a:t>
            </a:r>
          </a:p>
          <a:p>
            <a:r>
              <a:rPr lang="sk-SK" dirty="0" smtClean="0"/>
              <a:t>Sú to vlastne všetky </a:t>
            </a:r>
            <a:r>
              <a:rPr lang="sk-SK" b="1" dirty="0" smtClean="0"/>
              <a:t>účinné látky</a:t>
            </a:r>
            <a:r>
              <a:rPr lang="sk-SK" dirty="0" smtClean="0"/>
              <a:t> získané z rastlín</a:t>
            </a:r>
          </a:p>
          <a:p>
            <a:r>
              <a:rPr lang="sk-SK" dirty="0" smtClean="0"/>
              <a:t>Majú </a:t>
            </a:r>
            <a:r>
              <a:rPr lang="sk-SK" dirty="0"/>
              <a:t>rôznorodé </a:t>
            </a:r>
            <a:r>
              <a:rPr lang="sk-SK" dirty="0" smtClean="0"/>
              <a:t>účinky: </a:t>
            </a:r>
          </a:p>
          <a:p>
            <a:pPr lvl="2"/>
            <a:r>
              <a:rPr lang="sk-SK" dirty="0" smtClean="0"/>
              <a:t>Liečivé rastliny</a:t>
            </a:r>
          </a:p>
          <a:p>
            <a:pPr lvl="2"/>
            <a:r>
              <a:rPr lang="sk-SK" dirty="0" smtClean="0"/>
              <a:t>Povzbudzujúce rastliny</a:t>
            </a:r>
          </a:p>
          <a:p>
            <a:pPr lvl="2"/>
            <a:r>
              <a:rPr lang="sk-SK" dirty="0" smtClean="0"/>
              <a:t>Omamné rastliny</a:t>
            </a:r>
          </a:p>
          <a:p>
            <a:pPr lvl="2"/>
            <a:r>
              <a:rPr lang="sk-SK" dirty="0" smtClean="0"/>
              <a:t>Jedovaté rastliny</a:t>
            </a:r>
            <a:endParaRPr lang="sk-SK" dirty="0"/>
          </a:p>
        </p:txBody>
      </p:sp>
      <p:pic>
        <p:nvPicPr>
          <p:cNvPr id="11266" name="Picture 2" descr="Tabuľka jedovatých jedovatých rastlín. Jedy rastlí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186373"/>
            <a:ext cx="3923928" cy="259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7687" y="-1809"/>
            <a:ext cx="4686304" cy="1143000"/>
          </a:xfrm>
        </p:spPr>
        <p:txBody>
          <a:bodyPr/>
          <a:lstStyle/>
          <a:p>
            <a:r>
              <a:rPr lang="sk-SK" b="1" dirty="0" smtClean="0"/>
              <a:t>Halucinogény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dirty="0" smtClean="0"/>
              <a:t>Kyjanička purpurová – huba, námeľ na obilninách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Účinná </a:t>
            </a:r>
            <a:r>
              <a:rPr lang="sk-SK" dirty="0"/>
              <a:t>látka</a:t>
            </a:r>
            <a:r>
              <a:rPr lang="sk-SK" dirty="0" smtClean="0"/>
              <a:t>: </a:t>
            </a:r>
            <a:r>
              <a:rPr lang="sk-SK" b="1" dirty="0" smtClean="0">
                <a:solidFill>
                  <a:srgbClr val="FF0000"/>
                </a:solidFill>
              </a:rPr>
              <a:t>LSD</a:t>
            </a:r>
          </a:p>
          <a:p>
            <a:endParaRPr lang="sk-SK" dirty="0" smtClean="0"/>
          </a:p>
          <a:p>
            <a:r>
              <a:rPr lang="sk-SK" dirty="0" smtClean="0"/>
              <a:t>Účinkuje 30 min. po použití</a:t>
            </a:r>
          </a:p>
          <a:p>
            <a:r>
              <a:rPr lang="sk-SK" dirty="0" smtClean="0"/>
              <a:t>Účinok môže trvať až 12 hodín</a:t>
            </a:r>
          </a:p>
          <a:p>
            <a:r>
              <a:rPr lang="sk-SK" dirty="0" smtClean="0"/>
              <a:t>Vizuálne, zvukové halucinácie</a:t>
            </a:r>
          </a:p>
          <a:p>
            <a:r>
              <a:rPr lang="sk-SK" dirty="0" smtClean="0"/>
              <a:t>Ilúzie </a:t>
            </a:r>
          </a:p>
          <a:p>
            <a:r>
              <a:rPr lang="sk-SK" dirty="0" smtClean="0"/>
              <a:t>Zmeny vnímania reality, priestoru a času</a:t>
            </a:r>
            <a:endParaRPr lang="sk-SK" dirty="0"/>
          </a:p>
        </p:txBody>
      </p:sp>
      <p:pic>
        <p:nvPicPr>
          <p:cNvPr id="25602" name="Picture 2" descr="Výsledok vyhľadávania obrázkov pre dopyt kyjaničk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2552700"/>
          </a:xfrm>
          <a:prstGeom prst="rect">
            <a:avLst/>
          </a:prstGeom>
          <a:noFill/>
        </p:spPr>
      </p:pic>
      <p:pic>
        <p:nvPicPr>
          <p:cNvPr id="25604" name="Picture 4" descr="Výsledok vyhľadávania obrázkov pre dopyt kyjaničk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393412"/>
            <a:ext cx="3286116" cy="2464587"/>
          </a:xfrm>
          <a:prstGeom prst="rect">
            <a:avLst/>
          </a:prstGeom>
          <a:noFill/>
        </p:spPr>
      </p:pic>
      <p:pic>
        <p:nvPicPr>
          <p:cNvPr id="9218" name="Picture 2" descr="Dietylamid kyseliny lysergovej – Wikipéd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7" y="2636912"/>
            <a:ext cx="2016224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724128" y="3645024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LSD </a:t>
            </a:r>
            <a:r>
              <a:rPr lang="sk-SK" dirty="0">
                <a:solidFill>
                  <a:srgbClr val="00B050"/>
                </a:solidFill>
              </a:rPr>
              <a:t>– </a:t>
            </a:r>
            <a:r>
              <a:rPr lang="sk-SK" sz="1600" dirty="0" err="1" smtClean="0">
                <a:solidFill>
                  <a:srgbClr val="00B050"/>
                </a:solidFill>
              </a:rPr>
              <a:t>dietylamid</a:t>
            </a:r>
            <a:r>
              <a:rPr lang="sk-SK" sz="1600" dirty="0" smtClean="0">
                <a:solidFill>
                  <a:srgbClr val="00B050"/>
                </a:solidFill>
              </a:rPr>
              <a:t> kyseliny </a:t>
            </a:r>
            <a:r>
              <a:rPr lang="sk-SK" sz="1600" dirty="0" err="1" smtClean="0">
                <a:solidFill>
                  <a:srgbClr val="00B050"/>
                </a:solidFill>
              </a:rPr>
              <a:t>lysergovej</a:t>
            </a:r>
            <a:endParaRPr lang="sk-SK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8382" y="0"/>
            <a:ext cx="4042792" cy="1143000"/>
          </a:xfrm>
        </p:spPr>
        <p:txBody>
          <a:bodyPr/>
          <a:lstStyle/>
          <a:p>
            <a:r>
              <a:rPr lang="sk-SK" b="1" dirty="0" smtClean="0"/>
              <a:t>Halucinogény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00162"/>
            <a:ext cx="8229600" cy="48260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000" b="1" dirty="0" err="1" smtClean="0"/>
              <a:t>Lysohlávka</a:t>
            </a:r>
            <a:r>
              <a:rPr lang="sk-SK" sz="2000" b="1" dirty="0" smtClean="0"/>
              <a:t> = </a:t>
            </a:r>
            <a:r>
              <a:rPr lang="sk-SK" sz="2000" b="1" dirty="0" err="1" smtClean="0"/>
              <a:t>holohlavec</a:t>
            </a:r>
            <a:endParaRPr lang="sk-SK" sz="2000" b="1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Účinná látka: </a:t>
            </a:r>
            <a:r>
              <a:rPr lang="cs-CZ" sz="2000" b="1" dirty="0" err="1" smtClean="0">
                <a:solidFill>
                  <a:srgbClr val="FF0000"/>
                </a:solidFill>
              </a:rPr>
              <a:t>psilocín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/>
              <a:t>Účinkuje po 10 </a:t>
            </a:r>
            <a:r>
              <a:rPr lang="sk-SK" sz="2000" dirty="0" smtClean="0"/>
              <a:t>min.</a:t>
            </a:r>
            <a:endParaRPr lang="sk-SK" sz="2000" dirty="0"/>
          </a:p>
          <a:p>
            <a:r>
              <a:rPr lang="sk-SK" sz="2000" dirty="0"/>
              <a:t>Účinky </a:t>
            </a:r>
            <a:r>
              <a:rPr lang="sk-SK" sz="2000" dirty="0" smtClean="0"/>
              <a:t>trvajú </a:t>
            </a:r>
            <a:r>
              <a:rPr lang="sk-SK" sz="2000" dirty="0"/>
              <a:t>4 - 9 hodín</a:t>
            </a:r>
          </a:p>
          <a:p>
            <a:r>
              <a:rPr lang="sk-SK" sz="2000" dirty="0" smtClean="0"/>
              <a:t>Eufória, smiech</a:t>
            </a:r>
          </a:p>
          <a:p>
            <a:r>
              <a:rPr lang="sk-SK" sz="2000" dirty="0" smtClean="0"/>
              <a:t>Zmenené </a:t>
            </a:r>
            <a:r>
              <a:rPr lang="sk-SK" sz="2000" dirty="0"/>
              <a:t>vnímanie farieb a </a:t>
            </a:r>
            <a:r>
              <a:rPr lang="sk-SK" sz="2000" dirty="0" smtClean="0"/>
              <a:t>času</a:t>
            </a:r>
            <a:endParaRPr lang="sk-SK" sz="2000" dirty="0"/>
          </a:p>
          <a:p>
            <a:r>
              <a:rPr lang="sk-SK" sz="2000" dirty="0" smtClean="0"/>
              <a:t>Halucinácie, panika, paranoja a dezorientácia</a:t>
            </a:r>
          </a:p>
          <a:p>
            <a:endParaRPr lang="sk-SK" sz="2000" dirty="0" smtClean="0"/>
          </a:p>
          <a:p>
            <a:r>
              <a:rPr lang="sk-SK" sz="2000" dirty="0" smtClean="0"/>
              <a:t>Bolesť hlavy, vracanie, kŕče</a:t>
            </a:r>
          </a:p>
          <a:p>
            <a:r>
              <a:rPr lang="sk-SK" sz="2000" dirty="0" smtClean="0"/>
              <a:t>Rozšírené zreničky, zrýchlený tep </a:t>
            </a:r>
          </a:p>
          <a:p>
            <a:r>
              <a:rPr lang="sk-SK" sz="2000" dirty="0" smtClean="0"/>
              <a:t>Zvýšený krvný tlak</a:t>
            </a:r>
            <a:endParaRPr lang="sk-SK" sz="2000" dirty="0"/>
          </a:p>
        </p:txBody>
      </p:sp>
      <p:pic>
        <p:nvPicPr>
          <p:cNvPr id="27650" name="Picture 2" descr="Výsledok vyhľadávania obrázkov pre dopyt lysohláv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3810000" cy="2600325"/>
          </a:xfrm>
          <a:prstGeom prst="rect">
            <a:avLst/>
          </a:prstGeom>
          <a:noFill/>
        </p:spPr>
      </p:pic>
      <p:pic>
        <p:nvPicPr>
          <p:cNvPr id="10242" name="Picture 2" descr="Psilocin – Wikipedi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725144"/>
            <a:ext cx="2808312" cy="16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917583" y="603377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B050"/>
                </a:solidFill>
              </a:rPr>
              <a:t>psilocín</a:t>
            </a:r>
            <a:endParaRPr lang="sk-SK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Syntetické drogy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Vyrobené z prírodných, chemických látok, alebo liekov</a:t>
            </a:r>
          </a:p>
          <a:p>
            <a:r>
              <a:rPr lang="sk-SK" dirty="0" smtClean="0"/>
              <a:t>Silnejší účinok ako prírodné drogy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err="1" smtClean="0"/>
              <a:t>Metamfetamín</a:t>
            </a:r>
            <a:r>
              <a:rPr lang="sk-SK" dirty="0" smtClean="0"/>
              <a:t>: extáza, </a:t>
            </a:r>
            <a:r>
              <a:rPr lang="sk-SK" dirty="0" err="1" smtClean="0"/>
              <a:t>pervitín</a:t>
            </a:r>
            <a:r>
              <a:rPr lang="sk-SK" dirty="0" smtClean="0"/>
              <a:t> </a:t>
            </a:r>
          </a:p>
          <a:p>
            <a:r>
              <a:rPr lang="sk-SK" dirty="0" smtClean="0"/>
              <a:t>tanečné drogy, stimulujúce účinky</a:t>
            </a:r>
          </a:p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Barbituráty:</a:t>
            </a:r>
            <a:r>
              <a:rPr lang="sk-SK" dirty="0" smtClean="0"/>
              <a:t> lieky na spanie = sedatíva	</a:t>
            </a:r>
          </a:p>
        </p:txBody>
      </p:sp>
      <p:pic>
        <p:nvPicPr>
          <p:cNvPr id="2052" name="Picture 4" descr="Ecstasy users are more empathetic than those who take other drugs ..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2160040" cy="21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mical formula of ibuprofen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78" y="620688"/>
            <a:ext cx="4999906" cy="21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úbor:Methamphetamine.png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6286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156317" y="5445224"/>
            <a:ext cx="258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Metamfetamín</a:t>
            </a:r>
            <a:r>
              <a:rPr lang="sk-SK" b="1" dirty="0" smtClean="0"/>
              <a:t> = </a:t>
            </a:r>
            <a:r>
              <a:rPr lang="sk-SK" b="1" dirty="0" err="1" smtClean="0"/>
              <a:t>pervitín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339752" y="1124744"/>
            <a:ext cx="1126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Ibuprofen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63878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Prchavé látky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smtClean="0"/>
              <a:t>N</a:t>
            </a:r>
            <a:r>
              <a:rPr lang="sk-SK" b="1" baseline="-25000" dirty="0" smtClean="0"/>
              <a:t>2</a:t>
            </a:r>
            <a:r>
              <a:rPr lang="sk-SK" b="1" dirty="0" smtClean="0"/>
              <a:t>O – oxid dusný – rajský plyn </a:t>
            </a:r>
          </a:p>
          <a:p>
            <a:pPr>
              <a:buNone/>
            </a:pPr>
            <a:r>
              <a:rPr lang="sk-SK" dirty="0" smtClean="0"/>
              <a:t>		– narkóza, šľahačka, eufória</a:t>
            </a:r>
          </a:p>
          <a:p>
            <a:pPr>
              <a:buNone/>
            </a:pPr>
            <a:r>
              <a:rPr lang="sk-SK" b="1" dirty="0" smtClean="0"/>
              <a:t>Benzín, toluén, acetón: </a:t>
            </a:r>
          </a:p>
          <a:p>
            <a:pPr>
              <a:buNone/>
            </a:pPr>
            <a:r>
              <a:rPr lang="sk-SK" dirty="0" smtClean="0"/>
              <a:t>	- tlmia nervovú sústavu, pocit hladu a bolesti</a:t>
            </a:r>
          </a:p>
          <a:p>
            <a:pPr>
              <a:buNone/>
            </a:pPr>
            <a:r>
              <a:rPr lang="sk-SK" dirty="0" smtClean="0"/>
              <a:t>	- nevoľnosť, vracanie, depresie, poruchy vnímania, poškodenie mozgu, pečene, obličiek, kostnej drene</a:t>
            </a:r>
            <a:endParaRPr lang="sk-SK" dirty="0"/>
          </a:p>
        </p:txBody>
      </p:sp>
      <p:pic>
        <p:nvPicPr>
          <p:cNvPr id="12290" name="Picture 2" descr="Eshop - Centralchem - chemická obchodná spoločnosť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5253337"/>
            <a:ext cx="1752129" cy="11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oluen – Wikiped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189271"/>
            <a:ext cx="720080" cy="13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rrange the alkanes in each set in order of increasing boili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586106"/>
            <a:ext cx="1872208" cy="10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LEGÁLNE DROGY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b="1" dirty="0" smtClean="0"/>
              <a:t>Káva – kofeín</a:t>
            </a:r>
            <a:r>
              <a:rPr lang="sk-SK" dirty="0" smtClean="0"/>
              <a:t>: povzbudenie organizmu, vyšší tlak</a:t>
            </a:r>
          </a:p>
          <a:p>
            <a:pPr marL="0" indent="0">
              <a:buNone/>
            </a:pPr>
            <a:r>
              <a:rPr lang="sk-SK" b="1" dirty="0"/>
              <a:t>Čaj – teín</a:t>
            </a:r>
            <a:r>
              <a:rPr lang="sk-SK" dirty="0"/>
              <a:t>: povzbudenie organizmu, je to </a:t>
            </a:r>
            <a:r>
              <a:rPr lang="sk-SK" dirty="0" err="1"/>
              <a:t>to</a:t>
            </a:r>
            <a:r>
              <a:rPr lang="sk-SK" dirty="0"/>
              <a:t> isté ako kofeín, ale v čaji má trochu iné účinky</a:t>
            </a:r>
          </a:p>
          <a:p>
            <a:pPr marL="0" indent="0">
              <a:buNone/>
            </a:pPr>
            <a:r>
              <a:rPr lang="sk-SK" b="1" dirty="0" err="1" smtClean="0"/>
              <a:t>Guarana</a:t>
            </a:r>
            <a:r>
              <a:rPr lang="sk-SK" b="1" dirty="0" smtClean="0"/>
              <a:t> – </a:t>
            </a:r>
            <a:r>
              <a:rPr lang="sk-SK" b="1" dirty="0" err="1" smtClean="0"/>
              <a:t>guaranín</a:t>
            </a:r>
            <a:r>
              <a:rPr lang="sk-SK" b="1" dirty="0" smtClean="0"/>
              <a:t>:</a:t>
            </a:r>
            <a:r>
              <a:rPr lang="sk-SK" dirty="0" smtClean="0"/>
              <a:t> </a:t>
            </a:r>
            <a:r>
              <a:rPr lang="sk-SK" dirty="0" err="1"/>
              <a:t>paulínia</a:t>
            </a:r>
            <a:r>
              <a:rPr lang="sk-SK" dirty="0"/>
              <a:t> nápojová: stimuluje mozog, potláča </a:t>
            </a:r>
            <a:r>
              <a:rPr lang="sk-SK" dirty="0" smtClean="0"/>
              <a:t>únavu</a:t>
            </a:r>
          </a:p>
          <a:p>
            <a:pPr marL="0" indent="0">
              <a:buNone/>
            </a:pPr>
            <a:r>
              <a:rPr lang="sk-SK" b="1" dirty="0"/>
              <a:t>Čokoláda -  </a:t>
            </a:r>
            <a:r>
              <a:rPr lang="sk-SK" b="1" dirty="0" err="1"/>
              <a:t>teobromín</a:t>
            </a:r>
            <a:r>
              <a:rPr lang="sk-SK" b="1" dirty="0"/>
              <a:t>: </a:t>
            </a:r>
            <a:r>
              <a:rPr lang="sk-SK" dirty="0"/>
              <a:t>tiež povzbudivé </a:t>
            </a:r>
            <a:r>
              <a:rPr lang="sk-SK" dirty="0" err="1"/>
              <a:t>účiny</a:t>
            </a:r>
            <a:r>
              <a:rPr lang="sk-SK" dirty="0"/>
              <a:t>, jedovatý pre psy a kone</a:t>
            </a:r>
          </a:p>
          <a:p>
            <a:pPr marL="0" indent="0">
              <a:buNone/>
            </a:pPr>
            <a:r>
              <a:rPr lang="sk-SK" dirty="0"/>
              <a:t>Kofeín obsahujú: káva, čaj, čokoláda, </a:t>
            </a:r>
            <a:r>
              <a:rPr lang="sk-SK" dirty="0" err="1"/>
              <a:t>guarana</a:t>
            </a:r>
            <a:r>
              <a:rPr lang="sk-SK" dirty="0"/>
              <a:t>, kola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b="1" dirty="0"/>
              <a:t>Tabak – nikotín: </a:t>
            </a:r>
            <a:r>
              <a:rPr lang="sk-SK" dirty="0"/>
              <a:t>zúženie ciev, zrýchlenie krvi</a:t>
            </a:r>
          </a:p>
          <a:p>
            <a:pPr marL="0" indent="0">
              <a:buNone/>
            </a:pPr>
            <a:r>
              <a:rPr lang="sk-SK" b="1" dirty="0" smtClean="0"/>
              <a:t>Alkohol</a:t>
            </a:r>
            <a:r>
              <a:rPr lang="sk-SK" dirty="0" smtClean="0"/>
              <a:t>: utlmenie nervovej sústavy, nižší tlak</a:t>
            </a:r>
          </a:p>
          <a:p>
            <a:pPr marL="0" indent="0">
              <a:buNone/>
            </a:pPr>
            <a:r>
              <a:rPr lang="sk-SK" b="1" dirty="0" smtClean="0"/>
              <a:t>Lieky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81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k-SK" b="1" dirty="0" smtClean="0"/>
              <a:t>NELEGÁLNE DROGY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19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Návykové látky, chemické aj prírodné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r>
              <a:rPr lang="sk-SK" dirty="0" smtClean="0">
                <a:solidFill>
                  <a:srgbClr val="00B050"/>
                </a:solidFill>
              </a:rPr>
              <a:t>Konopné drogy</a:t>
            </a:r>
            <a:r>
              <a:rPr lang="sk-SK" dirty="0" smtClean="0"/>
              <a:t>: marihuana, hašiš</a:t>
            </a:r>
          </a:p>
          <a:p>
            <a:pPr>
              <a:buNone/>
            </a:pPr>
            <a:r>
              <a:rPr lang="sk-SK" dirty="0">
                <a:solidFill>
                  <a:srgbClr val="00B050"/>
                </a:solidFill>
              </a:rPr>
              <a:t>Opiáty</a:t>
            </a:r>
            <a:r>
              <a:rPr lang="sk-SK" dirty="0" smtClean="0"/>
              <a:t>: mak, heroín, ópium</a:t>
            </a:r>
          </a:p>
          <a:p>
            <a:pPr>
              <a:buNone/>
            </a:pPr>
            <a:r>
              <a:rPr lang="sk-SK" dirty="0">
                <a:solidFill>
                  <a:srgbClr val="00B050"/>
                </a:solidFill>
              </a:rPr>
              <a:t>Stimulačné drogy</a:t>
            </a:r>
            <a:r>
              <a:rPr lang="sk-SK" dirty="0" smtClean="0"/>
              <a:t>: kokaín</a:t>
            </a:r>
          </a:p>
          <a:p>
            <a:pPr>
              <a:buNone/>
            </a:pPr>
            <a:r>
              <a:rPr lang="sk-SK" dirty="0">
                <a:solidFill>
                  <a:srgbClr val="00B050"/>
                </a:solidFill>
              </a:rPr>
              <a:t>Halucinogény</a:t>
            </a:r>
            <a:r>
              <a:rPr lang="sk-SK" dirty="0" smtClean="0"/>
              <a:t>: LSD</a:t>
            </a:r>
          </a:p>
          <a:p>
            <a:pPr>
              <a:buNone/>
            </a:pPr>
            <a:r>
              <a:rPr lang="sk-SK" dirty="0">
                <a:solidFill>
                  <a:srgbClr val="00B050"/>
                </a:solidFill>
              </a:rPr>
              <a:t>Syntetické drogy</a:t>
            </a:r>
            <a:r>
              <a:rPr lang="sk-SK" dirty="0" smtClean="0"/>
              <a:t>: chemicky vyrobené z liekov</a:t>
            </a:r>
          </a:p>
          <a:p>
            <a:pPr>
              <a:buNone/>
            </a:pPr>
            <a:r>
              <a:rPr lang="sk-SK" dirty="0">
                <a:solidFill>
                  <a:srgbClr val="00B050"/>
                </a:solidFill>
              </a:rPr>
              <a:t>Prchavé látky</a:t>
            </a:r>
            <a:r>
              <a:rPr lang="sk-SK" dirty="0" smtClean="0"/>
              <a:t>: riedidlá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6095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Syntetické drogy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Vyrobené z prírodných, chemických látok, alebo liekov</a:t>
            </a:r>
          </a:p>
          <a:p>
            <a:r>
              <a:rPr lang="sk-SK" dirty="0" smtClean="0"/>
              <a:t>Silnejší účinok ako prírodné drogy</a:t>
            </a:r>
          </a:p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err="1" smtClean="0"/>
              <a:t>Metamfetamín</a:t>
            </a:r>
            <a:r>
              <a:rPr lang="sk-SK" dirty="0" smtClean="0"/>
              <a:t>: extáza, </a:t>
            </a:r>
            <a:r>
              <a:rPr lang="sk-SK" dirty="0" err="1" smtClean="0"/>
              <a:t>pervitín</a:t>
            </a:r>
            <a:r>
              <a:rPr lang="sk-SK" dirty="0" smtClean="0"/>
              <a:t> </a:t>
            </a:r>
          </a:p>
          <a:p>
            <a:r>
              <a:rPr lang="sk-SK" dirty="0" smtClean="0"/>
              <a:t>tanečné drogy, stimulujúce účinky</a:t>
            </a:r>
          </a:p>
          <a:p>
            <a:endParaRPr lang="sk-SK" dirty="0" smtClean="0"/>
          </a:p>
          <a:p>
            <a:pPr>
              <a:buNone/>
            </a:pPr>
            <a:r>
              <a:rPr lang="sk-SK" b="1" dirty="0" smtClean="0"/>
              <a:t>Barbituráty:</a:t>
            </a:r>
            <a:r>
              <a:rPr lang="sk-SK" dirty="0" smtClean="0"/>
              <a:t> lieky na spanie = sedatíva	</a:t>
            </a:r>
          </a:p>
        </p:txBody>
      </p:sp>
      <p:pic>
        <p:nvPicPr>
          <p:cNvPr id="2052" name="Picture 4" descr="Ecstasy users are more empathetic than those who take other drugs ..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2160040" cy="21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7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mical formula of ibuprofen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78" y="620688"/>
            <a:ext cx="4999906" cy="211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úbor:Methamphetamine.png –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6286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156317" y="5445224"/>
            <a:ext cx="258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Metamfetamín</a:t>
            </a:r>
            <a:r>
              <a:rPr lang="sk-SK" b="1" dirty="0" smtClean="0"/>
              <a:t> = </a:t>
            </a:r>
            <a:r>
              <a:rPr lang="sk-SK" b="1" dirty="0" err="1" smtClean="0"/>
              <a:t>pervitín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339752" y="1124744"/>
            <a:ext cx="1126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err="1" smtClean="0"/>
              <a:t>Ibuprofen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693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HEROÍN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Chemický názov</a:t>
            </a:r>
          </a:p>
          <a:p>
            <a:pPr marL="0" indent="0">
              <a:buNone/>
            </a:pPr>
            <a:r>
              <a:rPr lang="sk-SK" dirty="0" smtClean="0"/>
              <a:t>Z čoho sa získava</a:t>
            </a:r>
          </a:p>
          <a:p>
            <a:pPr marL="0" indent="0">
              <a:buNone/>
            </a:pPr>
            <a:r>
              <a:rPr lang="sk-SK" dirty="0" smtClean="0"/>
              <a:t>Z akej krajiny pochádza</a:t>
            </a:r>
          </a:p>
          <a:p>
            <a:pPr marL="0" indent="0">
              <a:buNone/>
            </a:pPr>
            <a:r>
              <a:rPr lang="sk-SK" dirty="0" smtClean="0"/>
              <a:t>Ako tá droga vyzerá</a:t>
            </a:r>
          </a:p>
          <a:p>
            <a:pPr marL="0" indent="0">
              <a:buNone/>
            </a:pPr>
            <a:r>
              <a:rPr lang="sk-SK" dirty="0" smtClean="0"/>
              <a:t>Ako sa užíva</a:t>
            </a:r>
          </a:p>
          <a:p>
            <a:pPr marL="0" indent="358775">
              <a:buNone/>
            </a:pPr>
            <a:r>
              <a:rPr lang="sk-SK" dirty="0" smtClean="0"/>
              <a:t>Pozitívne účinky:</a:t>
            </a:r>
          </a:p>
          <a:p>
            <a:pPr marL="0" indent="358775">
              <a:buNone/>
            </a:pPr>
            <a:r>
              <a:rPr lang="sk-SK" dirty="0" smtClean="0"/>
              <a:t>Negatívne účinky:</a:t>
            </a:r>
          </a:p>
          <a:p>
            <a:pPr marL="0" indent="0">
              <a:buNone/>
            </a:pPr>
            <a:r>
              <a:rPr lang="sk-SK" dirty="0" smtClean="0"/>
              <a:t>Cena, zdroje...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6516216" y="836712"/>
            <a:ext cx="230425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k-SK" dirty="0" smtClean="0"/>
          </a:p>
          <a:p>
            <a:pPr algn="ctr"/>
            <a:r>
              <a:rPr lang="sk-SK" dirty="0" smtClean="0"/>
              <a:t>Chemický vzorec</a:t>
            </a:r>
          </a:p>
          <a:p>
            <a:endParaRPr lang="sk-SK" dirty="0"/>
          </a:p>
        </p:txBody>
      </p:sp>
      <p:pic>
        <p:nvPicPr>
          <p:cNvPr id="8198" name="Picture 6" descr="C:\Users\Katuška\AppData\Local\Microsoft\Windows\INetCache\IE\HORSV9UJ\sun_PNG13427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146548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0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        KÁVOVNÍK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sk-SK" dirty="0" smtClean="0"/>
              <a:t>Kávovník arabský – káva </a:t>
            </a:r>
            <a:r>
              <a:rPr lang="sk-SK" dirty="0" err="1" smtClean="0"/>
              <a:t>arabica</a:t>
            </a:r>
            <a:r>
              <a:rPr lang="sk-SK" dirty="0" smtClean="0"/>
              <a:t>, Afrika</a:t>
            </a:r>
          </a:p>
          <a:p>
            <a:r>
              <a:rPr lang="sk-SK" dirty="0" smtClean="0"/>
              <a:t>Kávovník </a:t>
            </a:r>
            <a:r>
              <a:rPr lang="sk-SK" dirty="0" err="1" smtClean="0"/>
              <a:t>robusta</a:t>
            </a:r>
            <a:r>
              <a:rPr lang="sk-SK" dirty="0" smtClean="0"/>
              <a:t> – káva </a:t>
            </a:r>
            <a:r>
              <a:rPr lang="sk-SK" dirty="0" err="1" smtClean="0"/>
              <a:t>robusta</a:t>
            </a:r>
            <a:r>
              <a:rPr lang="sk-SK" dirty="0" smtClean="0"/>
              <a:t>, Ázia</a:t>
            </a:r>
          </a:p>
          <a:p>
            <a:r>
              <a:rPr lang="sk-SK" dirty="0" smtClean="0"/>
              <a:t>Pestuje sa najviac v Brazílii, ale nie je tam pôvodný</a:t>
            </a:r>
            <a:endParaRPr lang="sk-SK" dirty="0"/>
          </a:p>
        </p:txBody>
      </p:sp>
      <p:pic>
        <p:nvPicPr>
          <p:cNvPr id="2050" name="Picture 2" descr="Vypěstujte si na zahradě kávovník! - Magazinzahrada.c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308" y="3401616"/>
            <a:ext cx="61521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ofein – Wikiped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-8487"/>
            <a:ext cx="206785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224027" y="11967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kofeín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1030" name="Picture 6" descr="Rioba Gold zrnková káva 1kg | BevMarket.sk - alkohol onlin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12080"/>
            <a:ext cx="2952328" cy="15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líček čerstvo praženej kávy priamo k vám domov alebo s osobným odberom,  Bratislava - Ružinov | ZľavaDňa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4096369"/>
            <a:ext cx="1626044" cy="20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5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ČAJOVNÍK ČÍNSKY</a:t>
            </a:r>
            <a:endParaRPr lang="sk-SK" b="1" dirty="0"/>
          </a:p>
        </p:txBody>
      </p:sp>
      <p:pic>
        <p:nvPicPr>
          <p:cNvPr id="3074" name="Picture 2" descr="Pravý čínsky čajovník (Camellia Sinensis), Koreninová a liečivá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92321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ofein – Wikiped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-8487"/>
            <a:ext cx="206785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7380312" y="1772816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kofeín = teín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1026" name="Picture 2" descr="Spomalený metabolizmus, únava, nádcha? Čaj na každý problém - Zdravie a  prevencia - Zdravie - Pravda.sk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8312" y="3429000"/>
            <a:ext cx="2182938" cy="19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694</Words>
  <Application>Microsoft Office PowerPoint</Application>
  <PresentationFormat>Prezentácia na obrazovke (4:3)</PresentationFormat>
  <Paragraphs>181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Motív Office</vt:lpstr>
      <vt:lpstr>DROGY</vt:lpstr>
      <vt:lpstr>ALKALOIDY</vt:lpstr>
      <vt:lpstr>LEGÁLNE DROGY</vt:lpstr>
      <vt:lpstr>NELEGÁLNE DROGY</vt:lpstr>
      <vt:lpstr>Syntetické drogy</vt:lpstr>
      <vt:lpstr>Prezentácia programu PowerPoint</vt:lpstr>
      <vt:lpstr>HEROÍN</vt:lpstr>
      <vt:lpstr>        KÁVOVNÍK</vt:lpstr>
      <vt:lpstr>ČAJOVNÍK ČÍNSKY</vt:lpstr>
      <vt:lpstr>GUARANA - paulínia nápojová</vt:lpstr>
      <vt:lpstr>    KAKAOVNÍK PRAVÝ</vt:lpstr>
      <vt:lpstr>TABAK VIRGÍNSKY</vt:lpstr>
      <vt:lpstr>FÁZY DROGOVEJ ZÁVOSLOSTI</vt:lpstr>
      <vt:lpstr>KONOPA SIATA</vt:lpstr>
      <vt:lpstr>Marihuana</vt:lpstr>
      <vt:lpstr>MAK SIATY</vt:lpstr>
      <vt:lpstr>Prezentácia programu PowerPoint</vt:lpstr>
      <vt:lpstr>Prezentácia programu PowerPoint</vt:lpstr>
      <vt:lpstr>KOKAINOVNÍK OBYČAJNÝ</vt:lpstr>
      <vt:lpstr>Halucinogény</vt:lpstr>
      <vt:lpstr>Halucinogény</vt:lpstr>
      <vt:lpstr>Syntetické drogy</vt:lpstr>
      <vt:lpstr>Prezentácia programu PowerPoint</vt:lpstr>
      <vt:lpstr>Prchavé látky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Organické látky v bežnom živote</dc:title>
  <dc:creator>Katka Radvanská</dc:creator>
  <cp:lastModifiedBy>Katka Radvanska</cp:lastModifiedBy>
  <cp:revision>60</cp:revision>
  <dcterms:created xsi:type="dcterms:W3CDTF">2019-06-13T04:10:02Z</dcterms:created>
  <dcterms:modified xsi:type="dcterms:W3CDTF">2021-06-07T08:56:08Z</dcterms:modified>
</cp:coreProperties>
</file>