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729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8588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553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3969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6304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9253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2255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1476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839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155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156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032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482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7064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1409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953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931D-1312-43EA-A2ED-286A24FA7BF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57B9812-4C8C-4CF2-9BF9-435012261E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376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jedlo&#10;&#10;Automaticky generovaný popis">
            <a:extLst>
              <a:ext uri="{FF2B5EF4-FFF2-40B4-BE49-F238E27FC236}">
                <a16:creationId xmlns="" xmlns:a16="http://schemas.microsoft.com/office/drawing/2014/main" id="{0A8844C3-9CB0-49F5-87F5-54C9434EE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0" t="12595" b="1894"/>
          <a:stretch/>
        </p:blipFill>
        <p:spPr>
          <a:xfrm>
            <a:off x="0" y="-1"/>
            <a:ext cx="5795869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D1C2ECC-ED27-46CF-B402-2CF678F8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71" y="1621083"/>
            <a:ext cx="6511950" cy="2372168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  <a:highlight>
                  <a:srgbClr val="FFFF00"/>
                </a:highlight>
              </a:rPr>
              <a:t>Római</a:t>
            </a:r>
            <a:r>
              <a:rPr lang="sk-SK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highlight>
                  <a:srgbClr val="FFFF00"/>
                </a:highlight>
              </a:rPr>
              <a:t>császárs</a:t>
            </a:r>
            <a:r>
              <a:rPr lang="hu-HU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ág</a:t>
            </a:r>
            <a:endParaRPr lang="sk-SK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85406964-5D31-43CD-927B-A5EE3B533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345" y="4435366"/>
            <a:ext cx="6274676" cy="6096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A Római Birodalom fellendülése és bukása</a:t>
            </a:r>
            <a:endParaRPr lang="sk-SK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09903" y="5402317"/>
            <a:ext cx="342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római légió lobogója, az SPQR a szenátus és a római nép szavak rövidített formája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41161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C9B3FC-69BE-4949-A403-124B4935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165" y="490330"/>
            <a:ext cx="364434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  <a:hlinkClick r:id="rId2" action="ppaction://hlinksldjump"/>
              </a:rPr>
              <a:t>Katapult</a:t>
            </a:r>
            <a:endParaRPr lang="sk-SK" dirty="0"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vonkajšie, sedenie, pole, staré&#10;&#10;Automaticky generovaný popis">
            <a:extLst>
              <a:ext uri="{FF2B5EF4-FFF2-40B4-BE49-F238E27FC236}">
                <a16:creationId xmlns="" xmlns:a16="http://schemas.microsoft.com/office/drawing/2014/main" id="{66242CEB-9FAE-4D53-998C-58A7A4751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75" y="1930400"/>
            <a:ext cx="7652825" cy="5097959"/>
          </a:xfrm>
          <a:prstGeom prst="rect">
            <a:avLst/>
          </a:prstGeom>
        </p:spPr>
      </p:pic>
      <p:pic>
        <p:nvPicPr>
          <p:cNvPr id="5" name="Zástupný objekt pre obsah 4" descr="Obrázok, na ktorom je posteľ&#10;&#10;Automaticky generovaný popis">
            <a:extLst>
              <a:ext uri="{FF2B5EF4-FFF2-40B4-BE49-F238E27FC236}">
                <a16:creationId xmlns="" xmlns:a16="http://schemas.microsoft.com/office/drawing/2014/main" id="{AEE9653D-2769-4146-B3E8-CD2E0A30B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3" y="-1408"/>
            <a:ext cx="6482567" cy="4418663"/>
          </a:xfrm>
        </p:spPr>
      </p:pic>
    </p:spTree>
    <p:extLst>
      <p:ext uri="{BB962C8B-B14F-4D97-AF65-F5344CB8AC3E}">
        <p14:creationId xmlns="" xmlns:p14="http://schemas.microsoft.com/office/powerpoint/2010/main" val="35812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AE27B9D-0F04-458B-A718-F84902C79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7AB6435-428E-44C8-A107-8435183F6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659658D-9AE1-44D3-B002-2BA204AB9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2083C874-CFCD-47ED-9F98-DDB125C9C0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605E9946-A240-42E3-B6CD-E6691BF4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315B1B45-25C3-4C58-8EB8-41BCFA02A6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87983A9A-7A69-406F-AFEA-AD2AE87E1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FFCBC4EF-C03E-4EED-9E9A-3097DECC00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F56545EE-F94F-4B4C-AA43-9D6745664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2FE2A6B2-D45B-484C-BAFD-3F45082664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EC2132BF-207E-4FB2-B0FE-E6FD0A1D18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Zástupný objekt pre obsah 5" descr="Obrázok, na ktorom je budova, držiaci, stojaci, sedenie&#10;&#10;Automaticky generovaný popis">
            <a:extLst>
              <a:ext uri="{FF2B5EF4-FFF2-40B4-BE49-F238E27FC236}">
                <a16:creationId xmlns="" xmlns:a16="http://schemas.microsoft.com/office/drawing/2014/main" id="{0EAECF83-DCAD-456E-94FE-96AAD10D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1" r="-2" b="2286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92A8191-824B-4DEE-8849-AECF864F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252" y="0"/>
            <a:ext cx="5723344" cy="1267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5400" dirty="0" err="1">
                <a:highlight>
                  <a:srgbClr val="FFFF00"/>
                </a:highlight>
              </a:rPr>
              <a:t>Octavius</a:t>
            </a:r>
            <a:r>
              <a:rPr lang="sk-SK" sz="5400" dirty="0">
                <a:highlight>
                  <a:srgbClr val="FFFF00"/>
                </a:highlight>
              </a:rPr>
              <a:t> </a:t>
            </a:r>
            <a:r>
              <a:rPr lang="sk-SK" sz="5400" dirty="0" err="1">
                <a:highlight>
                  <a:srgbClr val="FFFF00"/>
                </a:highlight>
              </a:rPr>
              <a:t>Augustus</a:t>
            </a:r>
            <a:endParaRPr lang="en-US" sz="5400" dirty="0">
              <a:highlight>
                <a:srgbClr val="FFFF00"/>
              </a:highligh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329CD39-8C78-4D01-8B83-4E744467DC65}"/>
              </a:ext>
            </a:extLst>
          </p:cNvPr>
          <p:cNvSpPr txBox="1"/>
          <p:nvPr/>
        </p:nvSpPr>
        <p:spPr>
          <a:xfrm>
            <a:off x="4889749" y="2016224"/>
            <a:ext cx="6449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- </a:t>
            </a:r>
            <a:r>
              <a:rPr lang="sk-SK" sz="2000" dirty="0" err="1" smtClean="0"/>
              <a:t>Uralkodása</a:t>
            </a:r>
            <a:r>
              <a:rPr lang="sk-SK" sz="2000" dirty="0" smtClean="0"/>
              <a:t>: </a:t>
            </a:r>
            <a:r>
              <a:rPr lang="sk-SK" sz="2000" dirty="0" err="1" smtClean="0"/>
              <a:t>Kr.e</a:t>
            </a:r>
            <a:r>
              <a:rPr lang="sk-SK" sz="2000" dirty="0" smtClean="0"/>
              <a:t>. 27 – Kr. u. 14</a:t>
            </a:r>
            <a:endParaRPr lang="sk-SK" sz="2000" dirty="0"/>
          </a:p>
          <a:p>
            <a:endParaRPr lang="sk-SK" sz="2000" dirty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Uralma a köztársaság végét jelentette</a:t>
            </a:r>
            <a:endParaRPr lang="sk-SK" sz="2000" dirty="0"/>
          </a:p>
          <a:p>
            <a:pPr marL="285750" indent="-285750">
              <a:buFontTx/>
              <a:buChar char="-"/>
            </a:pPr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000" dirty="0" err="1" smtClean="0"/>
              <a:t>Visszautasította</a:t>
            </a:r>
            <a:r>
              <a:rPr lang="sk-SK" sz="2000" dirty="0" smtClean="0"/>
              <a:t> a diktátor </a:t>
            </a:r>
            <a:r>
              <a:rPr lang="sk-SK" sz="2000" dirty="0" err="1" smtClean="0"/>
              <a:t>címet</a:t>
            </a:r>
            <a:r>
              <a:rPr lang="sk-SK" sz="2000" dirty="0" smtClean="0"/>
              <a:t>, </a:t>
            </a:r>
            <a:r>
              <a:rPr lang="sk-SK" sz="2000" dirty="0" err="1" smtClean="0"/>
              <a:t>de</a:t>
            </a:r>
            <a:r>
              <a:rPr lang="sk-SK" sz="2000" dirty="0" smtClean="0"/>
              <a:t> a </a:t>
            </a:r>
            <a:r>
              <a:rPr lang="sk-SK" sz="2000" dirty="0" err="1" smtClean="0"/>
              <a:t>valóságban</a:t>
            </a:r>
            <a:r>
              <a:rPr lang="sk-SK" sz="2000" dirty="0" smtClean="0"/>
              <a:t> </a:t>
            </a:r>
            <a:r>
              <a:rPr lang="sk-SK" sz="2000" dirty="0" err="1" smtClean="0"/>
              <a:t>egyedült</a:t>
            </a:r>
            <a:r>
              <a:rPr lang="sk-SK" sz="2000" dirty="0" smtClean="0"/>
              <a:t> </a:t>
            </a:r>
            <a:r>
              <a:rPr lang="sk-SK" sz="2000" dirty="0" err="1" smtClean="0"/>
              <a:t>állt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egész</a:t>
            </a:r>
            <a:r>
              <a:rPr lang="sk-SK" sz="2000" dirty="0" smtClean="0"/>
              <a:t> </a:t>
            </a:r>
            <a:r>
              <a:rPr lang="sk-SK" sz="2000" dirty="0" err="1" smtClean="0"/>
              <a:t>állam</a:t>
            </a:r>
            <a:r>
              <a:rPr lang="sk-SK" sz="2000" dirty="0" smtClean="0"/>
              <a:t> </a:t>
            </a:r>
            <a:r>
              <a:rPr lang="sk-SK" sz="2000" dirty="0" err="1" smtClean="0"/>
              <a:t>élén</a:t>
            </a:r>
            <a:endParaRPr lang="sk-SK" sz="2000" dirty="0"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dirty="0" err="1" smtClean="0">
                <a:solidFill>
                  <a:srgbClr val="FF0000"/>
                </a:solidFill>
              </a:rPr>
              <a:t>Principátus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korszaka</a:t>
            </a:r>
            <a:r>
              <a:rPr lang="sk-SK" dirty="0" smtClean="0">
                <a:solidFill>
                  <a:srgbClr val="FF0000"/>
                </a:solidFill>
              </a:rPr>
              <a:t>- </a:t>
            </a:r>
            <a:r>
              <a:rPr lang="sk-SK" sz="2000" dirty="0" err="1" smtClean="0"/>
              <a:t>els</a:t>
            </a:r>
            <a:r>
              <a:rPr lang="hu-HU" sz="2000" dirty="0" smtClean="0"/>
              <a:t>ő polgárnak nevezte magát</a:t>
            </a:r>
            <a:r>
              <a:rPr lang="sk-SK" sz="2000" dirty="0" smtClean="0"/>
              <a:t> </a:t>
            </a:r>
            <a:r>
              <a:rPr lang="sk-SK" sz="2000" dirty="0"/>
              <a:t>(</a:t>
            </a:r>
            <a:r>
              <a:rPr lang="sk-SK" sz="2000" dirty="0" err="1"/>
              <a:t>princeps</a:t>
            </a:r>
            <a:r>
              <a:rPr lang="sk-SK" sz="2000" dirty="0"/>
              <a:t>)</a:t>
            </a:r>
          </a:p>
          <a:p>
            <a:pPr marL="285750" indent="-285750">
              <a:buFontTx/>
              <a:buChar char="-"/>
            </a:pPr>
            <a:r>
              <a:rPr lang="sk-SK" sz="2000" dirty="0" smtClean="0">
                <a:highlight>
                  <a:srgbClr val="FFFF00"/>
                </a:highlight>
              </a:rPr>
              <a:t>„A </a:t>
            </a:r>
            <a:r>
              <a:rPr lang="sk-SK" sz="2000" dirty="0" err="1" smtClean="0">
                <a:highlight>
                  <a:srgbClr val="FFFF00"/>
                </a:highlight>
              </a:rPr>
              <a:t>császár</a:t>
            </a:r>
            <a:r>
              <a:rPr lang="sk-SK" sz="2000" dirty="0" smtClean="0">
                <a:highlight>
                  <a:srgbClr val="FFFF00"/>
                </a:highlight>
              </a:rPr>
              <a:t> </a:t>
            </a:r>
            <a:r>
              <a:rPr lang="sk-SK" sz="2000" dirty="0" err="1" smtClean="0">
                <a:highlight>
                  <a:srgbClr val="FFFF00"/>
                </a:highlight>
              </a:rPr>
              <a:t>az</a:t>
            </a:r>
            <a:r>
              <a:rPr lang="sk-SK" sz="2000" dirty="0" smtClean="0">
                <a:highlight>
                  <a:srgbClr val="FFFF00"/>
                </a:highlight>
              </a:rPr>
              <a:t> </a:t>
            </a:r>
            <a:r>
              <a:rPr lang="sk-SK" sz="2000" dirty="0" err="1" smtClean="0">
                <a:highlight>
                  <a:srgbClr val="FFFF00"/>
                </a:highlight>
              </a:rPr>
              <a:t>ország</a:t>
            </a:r>
            <a:r>
              <a:rPr lang="sk-SK" sz="2000" dirty="0" smtClean="0">
                <a:highlight>
                  <a:srgbClr val="FFFF00"/>
                </a:highlight>
              </a:rPr>
              <a:t> </a:t>
            </a:r>
            <a:r>
              <a:rPr lang="sk-SK" sz="2000" dirty="0" err="1" smtClean="0">
                <a:highlight>
                  <a:srgbClr val="FFFF00"/>
                </a:highlight>
              </a:rPr>
              <a:t>feje</a:t>
            </a:r>
            <a:r>
              <a:rPr lang="sk-SK" sz="2000" dirty="0" smtClean="0">
                <a:highlight>
                  <a:srgbClr val="FFFF00"/>
                </a:highlight>
              </a:rPr>
              <a:t>, </a:t>
            </a:r>
            <a:r>
              <a:rPr lang="sk-SK" sz="2000" dirty="0" err="1" smtClean="0">
                <a:highlight>
                  <a:srgbClr val="FFFF00"/>
                </a:highlight>
              </a:rPr>
              <a:t>és</a:t>
            </a:r>
            <a:r>
              <a:rPr lang="sk-SK" sz="2000" dirty="0" smtClean="0">
                <a:highlight>
                  <a:srgbClr val="FFFF00"/>
                </a:highlight>
              </a:rPr>
              <a:t> </a:t>
            </a:r>
            <a:r>
              <a:rPr lang="sk-SK" sz="2000" dirty="0" err="1" smtClean="0">
                <a:highlight>
                  <a:srgbClr val="FFFF00"/>
                </a:highlight>
              </a:rPr>
              <a:t>senkinek</a:t>
            </a:r>
            <a:r>
              <a:rPr lang="sk-SK" sz="2000" dirty="0" smtClean="0">
                <a:highlight>
                  <a:srgbClr val="FFFF00"/>
                </a:highlight>
              </a:rPr>
              <a:t> sem </a:t>
            </a:r>
            <a:r>
              <a:rPr lang="sk-SK" sz="2000" dirty="0" err="1" smtClean="0">
                <a:highlight>
                  <a:srgbClr val="FFFF00"/>
                </a:highlight>
              </a:rPr>
              <a:t>tartozik</a:t>
            </a:r>
            <a:r>
              <a:rPr lang="sk-SK" sz="2000" dirty="0" smtClean="0">
                <a:highlight>
                  <a:srgbClr val="FFFF00"/>
                </a:highlight>
              </a:rPr>
              <a:t> </a:t>
            </a:r>
            <a:r>
              <a:rPr lang="sk-SK" sz="2000" dirty="0" err="1" smtClean="0">
                <a:highlight>
                  <a:srgbClr val="FFFF00"/>
                </a:highlight>
              </a:rPr>
              <a:t>felelősséggel</a:t>
            </a:r>
            <a:r>
              <a:rPr lang="sk-SK" sz="2000" dirty="0" smtClean="0">
                <a:highlight>
                  <a:srgbClr val="FFFF00"/>
                </a:highlight>
              </a:rPr>
              <a:t>“</a:t>
            </a:r>
            <a:endParaRPr lang="sk-SK" sz="2000" dirty="0"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sk-SK" sz="2000" dirty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Megkezdődik a Római Birodalom virágkora</a:t>
            </a:r>
            <a:endParaRPr lang="sk-SK" sz="2000" dirty="0"/>
          </a:p>
          <a:p>
            <a:pPr marL="285750" indent="-285750"/>
            <a:endParaRPr lang="sk-SK" sz="2000" dirty="0"/>
          </a:p>
        </p:txBody>
      </p:sp>
    </p:spTree>
    <p:extLst>
      <p:ext uri="{BB962C8B-B14F-4D97-AF65-F5344CB8AC3E}">
        <p14:creationId xmlns="" xmlns:p14="http://schemas.microsoft.com/office/powerpoint/2010/main" val="17415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267EEE4-6354-4F1C-9484-951F0EB92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B4DA34-91D5-423C-87C0-1AA538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26" y="609600"/>
            <a:ext cx="5515503" cy="1320800"/>
          </a:xfrm>
        </p:spPr>
        <p:txBody>
          <a:bodyPr anchor="ctr">
            <a:normAutofit/>
          </a:bodyPr>
          <a:lstStyle/>
          <a:p>
            <a:r>
              <a:rPr lang="sk-SK" dirty="0" err="1" smtClean="0">
                <a:highlight>
                  <a:srgbClr val="FFFF00"/>
                </a:highlight>
              </a:rPr>
              <a:t>Vespasianus</a:t>
            </a:r>
            <a:r>
              <a:rPr lang="sk-SK" dirty="0">
                <a:highlight>
                  <a:srgbClr val="FFFF00"/>
                </a:highlight>
              </a:rPr>
              <a:t>, </a:t>
            </a:r>
            <a:r>
              <a:rPr lang="sk-SK" dirty="0" err="1" smtClean="0">
                <a:highlight>
                  <a:srgbClr val="FFFF00"/>
                </a:highlight>
              </a:rPr>
              <a:t>Titus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0E5A83F9-E6B8-40BD-9C0D-9A6F156507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A2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7EF970B-44F8-417B-8324-245002B1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8" y="2497250"/>
            <a:ext cx="5934591" cy="45497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b="1" dirty="0" err="1" smtClean="0">
                <a:solidFill>
                  <a:srgbClr val="FF0000"/>
                </a:solidFill>
              </a:rPr>
              <a:t>Vespasianus</a:t>
            </a:r>
            <a:r>
              <a:rPr lang="sk-SK" sz="2400" dirty="0" smtClean="0">
                <a:solidFill>
                  <a:srgbClr val="FF0000"/>
                </a:solidFill>
              </a:rPr>
              <a:t> 70 –</a:t>
            </a:r>
            <a:r>
              <a:rPr lang="sk-SK" sz="2400" dirty="0" err="1" smtClean="0">
                <a:solidFill>
                  <a:srgbClr val="FF0000"/>
                </a:solidFill>
              </a:rPr>
              <a:t>ben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/>
              <a:t>elfoglalta</a:t>
            </a:r>
            <a:r>
              <a:rPr lang="sk-SK" sz="2400" dirty="0" smtClean="0"/>
              <a:t>  </a:t>
            </a:r>
            <a:r>
              <a:rPr lang="sk-SK" sz="2400" dirty="0" err="1" smtClean="0">
                <a:solidFill>
                  <a:srgbClr val="FF0000"/>
                </a:solidFill>
              </a:rPr>
              <a:t>Jeruzsálemet</a:t>
            </a:r>
            <a:r>
              <a:rPr lang="sk-SK" sz="2400" dirty="0" smtClean="0"/>
              <a:t>, </a:t>
            </a:r>
            <a:r>
              <a:rPr lang="sk-SK" sz="2400" dirty="0" err="1" smtClean="0"/>
              <a:t>és</a:t>
            </a:r>
            <a:r>
              <a:rPr lang="sk-SK" sz="2400" dirty="0" smtClean="0"/>
              <a:t> a  </a:t>
            </a:r>
            <a:r>
              <a:rPr lang="sk-SK" sz="2400" dirty="0" err="1" smtClean="0"/>
              <a:t>zsidók</a:t>
            </a:r>
            <a:r>
              <a:rPr lang="sk-SK" sz="2400" dirty="0" smtClean="0"/>
              <a:t> </a:t>
            </a:r>
            <a:r>
              <a:rPr lang="sk-SK" sz="2400" dirty="0" err="1" smtClean="0"/>
              <a:t>által</a:t>
            </a:r>
            <a:r>
              <a:rPr lang="sk-SK" sz="2400" dirty="0" smtClean="0"/>
              <a:t> </a:t>
            </a:r>
            <a:r>
              <a:rPr lang="sk-SK" sz="2400" dirty="0" err="1" smtClean="0"/>
              <a:t>lakott</a:t>
            </a:r>
            <a:r>
              <a:rPr lang="sk-SK" sz="2400" dirty="0" smtClean="0"/>
              <a:t> </a:t>
            </a:r>
            <a:r>
              <a:rPr lang="sk-SK" sz="2400" dirty="0" err="1" smtClean="0"/>
              <a:t>területet</a:t>
            </a:r>
            <a:r>
              <a:rPr lang="sk-SK" sz="2400" dirty="0" smtClean="0"/>
              <a:t> </a:t>
            </a:r>
            <a:r>
              <a:rPr lang="sk-SK" sz="2400" dirty="0" err="1" smtClean="0"/>
              <a:t>a</a:t>
            </a:r>
            <a:r>
              <a:rPr lang="sk-SK" sz="2400" dirty="0" smtClean="0"/>
              <a:t> </a:t>
            </a:r>
            <a:r>
              <a:rPr lang="sk-SK" sz="2400" dirty="0" err="1" smtClean="0"/>
              <a:t>Római</a:t>
            </a:r>
            <a:r>
              <a:rPr lang="sk-SK" sz="2400" dirty="0" smtClean="0"/>
              <a:t> </a:t>
            </a:r>
            <a:r>
              <a:rPr lang="sk-SK" sz="2400" dirty="0" err="1" smtClean="0"/>
              <a:t>Birodalomhoz</a:t>
            </a:r>
            <a:r>
              <a:rPr lang="sk-SK" sz="2400" dirty="0" smtClean="0"/>
              <a:t> </a:t>
            </a:r>
            <a:r>
              <a:rPr lang="sk-SK" sz="2400" dirty="0" err="1" smtClean="0"/>
              <a:t>csatolta</a:t>
            </a:r>
            <a:r>
              <a:rPr lang="sk-SK" sz="2400" dirty="0" smtClean="0"/>
              <a:t>.</a:t>
            </a:r>
            <a:endParaRPr lang="sk-SK" sz="2400" dirty="0"/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79 </a:t>
            </a:r>
            <a:r>
              <a:rPr lang="sk-SK" b="1" dirty="0" smtClean="0">
                <a:solidFill>
                  <a:srgbClr val="FF0000"/>
                </a:solidFill>
              </a:rPr>
              <a:t>–</a:t>
            </a:r>
            <a:r>
              <a:rPr lang="sk-SK" b="1" dirty="0" err="1" smtClean="0">
                <a:solidFill>
                  <a:srgbClr val="FF0000"/>
                </a:solidFill>
              </a:rPr>
              <a:t>ben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fia</a:t>
            </a:r>
            <a:r>
              <a:rPr lang="sk-SK" sz="2400" b="1" dirty="0" smtClean="0">
                <a:solidFill>
                  <a:schemeClr val="tx1"/>
                </a:solidFill>
              </a:rPr>
              <a:t>, </a:t>
            </a:r>
            <a:r>
              <a:rPr lang="sk-SK" sz="2400" b="1" dirty="0" err="1" smtClean="0">
                <a:solidFill>
                  <a:srgbClr val="FF0000"/>
                </a:solidFill>
              </a:rPr>
              <a:t>Titus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uralkodása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idején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kitört</a:t>
            </a:r>
            <a:r>
              <a:rPr lang="sk-SK" sz="2400" dirty="0" smtClean="0">
                <a:solidFill>
                  <a:srgbClr val="FF0000"/>
                </a:solidFill>
              </a:rPr>
              <a:t> a </a:t>
            </a:r>
            <a:r>
              <a:rPr lang="sk-SK" sz="2400" dirty="0" err="1" smtClean="0">
                <a:solidFill>
                  <a:srgbClr val="FF0000"/>
                </a:solidFill>
              </a:rPr>
              <a:t>Vezúv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tűzhányó</a:t>
            </a:r>
            <a:r>
              <a:rPr lang="sk-SK" sz="2400" dirty="0" smtClean="0">
                <a:solidFill>
                  <a:schemeClr val="tx1"/>
                </a:solidFill>
              </a:rPr>
              <a:t> ,</a:t>
            </a:r>
            <a:r>
              <a:rPr lang="sk-SK" sz="2400" dirty="0" err="1" smtClean="0">
                <a:solidFill>
                  <a:schemeClr val="tx1"/>
                </a:solidFill>
              </a:rPr>
              <a:t>és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elpusztította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Pompei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városát</a:t>
            </a:r>
            <a:r>
              <a:rPr lang="sk-SK" sz="2400" b="1" dirty="0" smtClean="0">
                <a:solidFill>
                  <a:schemeClr val="tx1"/>
                </a:solidFill>
              </a:rPr>
              <a:t>.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budova, vonkajšie, obrovské, hodiny&#10;&#10;Automaticky generovaný popis">
            <a:extLst>
              <a:ext uri="{FF2B5EF4-FFF2-40B4-BE49-F238E27FC236}">
                <a16:creationId xmlns="" xmlns:a16="http://schemas.microsoft.com/office/drawing/2014/main" id="{586C2758-74FA-4B3F-BFB4-892900E83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46" b="-3"/>
          <a:stretch/>
        </p:blipFill>
        <p:spPr>
          <a:xfrm>
            <a:off x="6485918" y="-27886"/>
            <a:ext cx="5697519" cy="3448414"/>
          </a:xfrm>
          <a:prstGeom prst="rect">
            <a:avLst/>
          </a:prstGeom>
        </p:spPr>
      </p:pic>
      <p:pic>
        <p:nvPicPr>
          <p:cNvPr id="5" name="Obrázok 4" descr="Obrázok, na ktorom je dym, hora, vlak, oheň&#10;&#10;Automaticky generovaný popis">
            <a:extLst>
              <a:ext uri="{FF2B5EF4-FFF2-40B4-BE49-F238E27FC236}">
                <a16:creationId xmlns="" xmlns:a16="http://schemas.microsoft.com/office/drawing/2014/main" id="{B14C8B18-810C-40D8-8F36-F57EF7B48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2" r="15598"/>
          <a:stretch/>
        </p:blipFill>
        <p:spPr>
          <a:xfrm>
            <a:off x="6488130" y="3437472"/>
            <a:ext cx="5697520" cy="3428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19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114D4A-2580-4DED-96DE-E92B0898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910" y="0"/>
            <a:ext cx="4362030" cy="1320800"/>
          </a:xfrm>
        </p:spPr>
        <p:txBody>
          <a:bodyPr anchor="ctr">
            <a:normAutofit/>
          </a:bodyPr>
          <a:lstStyle/>
          <a:p>
            <a:r>
              <a:rPr lang="sk-SK" dirty="0" err="1" smtClean="0">
                <a:highlight>
                  <a:srgbClr val="FFFF00"/>
                </a:highlight>
              </a:rPr>
              <a:t>Adoptált</a:t>
            </a:r>
            <a:r>
              <a:rPr lang="sk-SK" dirty="0" smtClean="0">
                <a:highlight>
                  <a:srgbClr val="FFFF00"/>
                </a:highlight>
              </a:rPr>
              <a:t> </a:t>
            </a:r>
            <a:r>
              <a:rPr lang="sk-SK" dirty="0" err="1" smtClean="0">
                <a:highlight>
                  <a:srgbClr val="FFFF00"/>
                </a:highlight>
              </a:rPr>
              <a:t>császárok</a:t>
            </a:r>
            <a:endParaRPr lang="sk-SK" dirty="0"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22EDE702-935E-44F7-BA56-2322E7B84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5764580" cy="364665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C6368DA3-7736-49EE-95E6-85C2D9BA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146" y="1935302"/>
            <a:ext cx="4752357" cy="42027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Előre fiukká fogadták a kiszemelt utódjukat</a:t>
            </a: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1900" b="1" dirty="0" err="1" smtClean="0">
                <a:solidFill>
                  <a:srgbClr val="FF0000"/>
                </a:solidFill>
              </a:rPr>
              <a:t>Traiánus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( 98 – 117</a:t>
            </a:r>
            <a:r>
              <a:rPr lang="sk-SK" sz="2000" dirty="0" smtClean="0">
                <a:solidFill>
                  <a:schemeClr val="tx1"/>
                </a:solidFill>
              </a:rPr>
              <a:t>)- </a:t>
            </a:r>
            <a:r>
              <a:rPr lang="sk-SK" sz="2000" dirty="0" err="1" smtClean="0">
                <a:solidFill>
                  <a:schemeClr val="tx1"/>
                </a:solidFill>
              </a:rPr>
              <a:t>uralma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alatt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érte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el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sz="2000" dirty="0" err="1" smtClean="0">
                <a:solidFill>
                  <a:schemeClr val="tx1"/>
                </a:solidFill>
              </a:rPr>
              <a:t>Római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Birodalom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legnagyobb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kiterjedését</a:t>
            </a: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b="1" dirty="0" err="1" smtClean="0">
                <a:solidFill>
                  <a:srgbClr val="FF0000"/>
                </a:solidFill>
              </a:rPr>
              <a:t>Hadriánus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( 117 – 138) – </a:t>
            </a:r>
            <a:r>
              <a:rPr lang="sk-SK" sz="2000" dirty="0" err="1" smtClean="0">
                <a:solidFill>
                  <a:schemeClr val="tx1"/>
                </a:solidFill>
              </a:rPr>
              <a:t>elkezdte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építeni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Limes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romanust</a:t>
            </a:r>
            <a:r>
              <a:rPr lang="sk-SK" dirty="0" smtClean="0">
                <a:solidFill>
                  <a:srgbClr val="FF0000"/>
                </a:solidFill>
              </a:rPr>
              <a:t>- </a:t>
            </a:r>
            <a:r>
              <a:rPr lang="sk-SK" sz="2000" dirty="0" err="1" smtClean="0">
                <a:solidFill>
                  <a:schemeClr val="tx1"/>
                </a:solidFill>
              </a:rPr>
              <a:t>rómaiak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határvédő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erődítményeit</a:t>
            </a:r>
            <a:r>
              <a:rPr lang="sk-SK" sz="2000" dirty="0" smtClean="0">
                <a:solidFill>
                  <a:schemeClr val="tx1"/>
                </a:solidFill>
              </a:rPr>
              <a:t> – a </a:t>
            </a:r>
            <a:r>
              <a:rPr lang="sk-SK" sz="2000" dirty="0" err="1" smtClean="0">
                <a:solidFill>
                  <a:schemeClr val="tx1"/>
                </a:solidFill>
              </a:rPr>
              <a:t>térképen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zöld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vonal</a:t>
            </a: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b="1" dirty="0" err="1">
                <a:solidFill>
                  <a:srgbClr val="FF0000"/>
                </a:solidFill>
              </a:rPr>
              <a:t>Antonius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Pius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( 138 – 161</a:t>
            </a:r>
            <a:r>
              <a:rPr lang="sk-SK" sz="2000" dirty="0" smtClean="0">
                <a:solidFill>
                  <a:schemeClr val="tx1"/>
                </a:solidFill>
              </a:rPr>
              <a:t>) – A </a:t>
            </a:r>
            <a:r>
              <a:rPr lang="sk-SK" sz="2000" dirty="0" err="1" smtClean="0">
                <a:solidFill>
                  <a:schemeClr val="tx1"/>
                </a:solidFill>
              </a:rPr>
              <a:t>Római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Birodalom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legbékésebb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időszaka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uralkodása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alatt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sz="2000" dirty="0" err="1" smtClean="0">
                <a:solidFill>
                  <a:schemeClr val="tx1"/>
                </a:solidFill>
              </a:rPr>
              <a:t>rómaiak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nem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viseltek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háborút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7" name="Obrázok 6" descr="Obrázok, na ktorom je trávnik, vonkajšie, príroda, ovca&#10;&#10;Automaticky generovaný popis">
            <a:extLst>
              <a:ext uri="{FF2B5EF4-FFF2-40B4-BE49-F238E27FC236}">
                <a16:creationId xmlns="" xmlns:a16="http://schemas.microsoft.com/office/drawing/2014/main" id="{4265C051-DAA0-4E9A-958C-F7477F947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655"/>
            <a:ext cx="5764580" cy="3211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112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0DA675-E6F7-4580-AE64-596BBB0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76" y="257908"/>
            <a:ext cx="5114776" cy="1320800"/>
          </a:xfrm>
        </p:spPr>
        <p:txBody>
          <a:bodyPr>
            <a:normAutofit/>
          </a:bodyPr>
          <a:lstStyle/>
          <a:p>
            <a:r>
              <a:rPr lang="sk-SK" dirty="0" err="1" smtClean="0"/>
              <a:t>Római</a:t>
            </a:r>
            <a:r>
              <a:rPr lang="sk-SK" dirty="0" smtClean="0"/>
              <a:t> </a:t>
            </a:r>
            <a:r>
              <a:rPr lang="sk-SK" dirty="0" err="1" smtClean="0"/>
              <a:t>légiók</a:t>
            </a:r>
            <a:endParaRPr lang="sk-SK" dirty="0"/>
          </a:p>
        </p:txBody>
      </p:sp>
      <p:pic>
        <p:nvPicPr>
          <p:cNvPr id="6" name="Obrázok 5" descr="Obrázok, na ktorom je kolotoč&#10;&#10;Automaticky generovaný popis">
            <a:extLst>
              <a:ext uri="{FF2B5EF4-FFF2-40B4-BE49-F238E27FC236}">
                <a16:creationId xmlns="" xmlns:a16="http://schemas.microsoft.com/office/drawing/2014/main" id="{67278F43-5708-409C-BBB0-940C3376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" r="4" b="4"/>
          <a:stretch/>
        </p:blipFill>
        <p:spPr>
          <a:xfrm>
            <a:off x="509575" y="10"/>
            <a:ext cx="4008040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2" name="Obrázok 11" descr="Obrázok, na ktorom je budova, vonkajšie, most, voda&#10;&#10;Automaticky generovaný popis">
            <a:extLst>
              <a:ext uri="{FF2B5EF4-FFF2-40B4-BE49-F238E27FC236}">
                <a16:creationId xmlns="" xmlns:a16="http://schemas.microsoft.com/office/drawing/2014/main" id="{2232079A-2E4F-47AE-A100-7C8B2F536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65" r="-1" b="-1"/>
          <a:stretch/>
        </p:blipFill>
        <p:spPr>
          <a:xfrm>
            <a:off x="-10636" y="4527133"/>
            <a:ext cx="3811467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8" name="Obrázok 7" descr="Obrázok, na ktorom je trávnik, vonkajšie, skala, cesta&#10;&#10;Automaticky generovaný popis">
            <a:extLst>
              <a:ext uri="{FF2B5EF4-FFF2-40B4-BE49-F238E27FC236}">
                <a16:creationId xmlns="" xmlns:a16="http://schemas.microsoft.com/office/drawing/2014/main" id="{93F8CA21-F35B-4817-AF3F-B4EEB5A58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594" r="4" b="29149"/>
          <a:stretch/>
        </p:blipFill>
        <p:spPr>
          <a:xfrm>
            <a:off x="347757" y="2258953"/>
            <a:ext cx="3811468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7" name="Isosceles Triangle 30">
            <a:extLst>
              <a:ext uri="{FF2B5EF4-FFF2-40B4-BE49-F238E27FC236}">
                <a16:creationId xmlns="" xmlns:a16="http://schemas.microsoft.com/office/drawing/2014/main" id="{6F6C2649-D6CE-4FD1-86BD-CBF571D207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DB4797A-3CF4-4534-B745-4A3CDF38A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41497E1-563A-4854-8B64-A52AEB0BE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30">
            <a:extLst>
              <a:ext uri="{FF2B5EF4-FFF2-40B4-BE49-F238E27FC236}">
                <a16:creationId xmlns="" xmlns:a16="http://schemas.microsoft.com/office/drawing/2014/main" id="{901FBDCB-B9EC-42C8-A4A6-709708406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4472B29-8D83-47D3-BE18-2F78E6A25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1030014"/>
            <a:ext cx="6111210" cy="5559972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= </a:t>
            </a:r>
            <a:r>
              <a:rPr lang="sk-SK" sz="2000" dirty="0" err="1" smtClean="0">
                <a:solidFill>
                  <a:schemeClr val="tx1"/>
                </a:solidFill>
              </a:rPr>
              <a:t>római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katonai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egység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Erős, jól kiképzett hadsereg kiváló felszereléssel és stratégiával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 err="1" smtClean="0">
                <a:solidFill>
                  <a:schemeClr val="tx1"/>
                </a:solidFill>
              </a:rPr>
              <a:t>Idegenek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is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tagjai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lehettek</a:t>
            </a:r>
            <a:r>
              <a:rPr lang="sk-SK" sz="2000" dirty="0" smtClean="0">
                <a:solidFill>
                  <a:schemeClr val="tx1"/>
                </a:solidFill>
              </a:rPr>
              <a:t>(25 </a:t>
            </a:r>
            <a:r>
              <a:rPr lang="sk-SK" sz="2000" dirty="0" err="1" smtClean="0">
                <a:solidFill>
                  <a:schemeClr val="tx1"/>
                </a:solidFill>
              </a:rPr>
              <a:t>év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után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római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polgárjogot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kaptak</a:t>
            </a:r>
            <a:r>
              <a:rPr lang="sk-SK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A legionáriusokat „</a:t>
            </a:r>
            <a:r>
              <a:rPr lang="hu-HU" sz="2000" dirty="0" smtClean="0">
                <a:solidFill>
                  <a:srgbClr val="FF0000"/>
                </a:solidFill>
              </a:rPr>
              <a:t>öszvéreknek”</a:t>
            </a:r>
            <a:r>
              <a:rPr lang="hu-HU" sz="2000" dirty="0" smtClean="0">
                <a:solidFill>
                  <a:schemeClr val="tx1"/>
                </a:solidFill>
              </a:rPr>
              <a:t> is nevezték, mert saját maguk cipelték a felszerelésüket,élelmüket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dirty="0" smtClean="0"/>
              <a:t> </a:t>
            </a:r>
            <a:r>
              <a:rPr lang="sk-SK" dirty="0" err="1" smtClean="0"/>
              <a:t>Gyorsan</a:t>
            </a:r>
            <a:r>
              <a:rPr lang="sk-SK" dirty="0" smtClean="0"/>
              <a:t> </a:t>
            </a:r>
            <a:r>
              <a:rPr lang="sk-SK" dirty="0" err="1" smtClean="0"/>
              <a:t>át</a:t>
            </a:r>
            <a:r>
              <a:rPr lang="sk-SK" dirty="0" smtClean="0"/>
              <a:t> </a:t>
            </a:r>
            <a:r>
              <a:rPr lang="sk-SK" dirty="0" err="1" smtClean="0"/>
              <a:t>tudták</a:t>
            </a:r>
            <a:r>
              <a:rPr lang="sk-SK" dirty="0" smtClean="0"/>
              <a:t> </a:t>
            </a:r>
            <a:r>
              <a:rPr lang="sk-SK" dirty="0" err="1" smtClean="0"/>
              <a:t>őket</a:t>
            </a:r>
            <a:r>
              <a:rPr lang="sk-SK" dirty="0" smtClean="0"/>
              <a:t> </a:t>
            </a:r>
            <a:r>
              <a:rPr lang="sk-SK" dirty="0" err="1" smtClean="0"/>
              <a:t>helyezni</a:t>
            </a:r>
            <a:r>
              <a:rPr lang="sk-SK" dirty="0" smtClean="0"/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jó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minőségű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úthálózatnak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/>
              <a:t>köszönhetően</a:t>
            </a:r>
            <a:endParaRPr lang="sk-SK" dirty="0"/>
          </a:p>
          <a:p>
            <a:r>
              <a:rPr lang="sk-SK" b="1" dirty="0" err="1" smtClean="0">
                <a:solidFill>
                  <a:srgbClr val="FF0000"/>
                </a:solidFill>
              </a:rPr>
              <a:t>Pretoriánus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gárda</a:t>
            </a:r>
            <a:r>
              <a:rPr lang="sk-SK" sz="2000" dirty="0" smtClean="0">
                <a:solidFill>
                  <a:schemeClr val="tx1"/>
                </a:solidFill>
              </a:rPr>
              <a:t>– </a:t>
            </a:r>
            <a:r>
              <a:rPr lang="sk-SK" sz="2000" dirty="0" err="1" smtClean="0">
                <a:solidFill>
                  <a:schemeClr val="tx1"/>
                </a:solidFill>
              </a:rPr>
              <a:t>védte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sz="2000" dirty="0" err="1" smtClean="0">
                <a:solidFill>
                  <a:schemeClr val="tx1"/>
                </a:solidFill>
              </a:rPr>
              <a:t>császárt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és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fővárost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Speciális hadtestek: íjászok, lovasság, </a:t>
            </a:r>
            <a:r>
              <a:rPr lang="hu-HU" sz="2000" dirty="0" err="1" smtClean="0">
                <a:solidFill>
                  <a:schemeClr val="tx1"/>
                </a:solidFill>
              </a:rPr>
              <a:t>katapulták</a:t>
            </a:r>
            <a:r>
              <a:rPr lang="hu-HU" sz="2000" dirty="0" smtClean="0">
                <a:solidFill>
                  <a:schemeClr val="tx1"/>
                </a:solidFill>
              </a:rPr>
              <a:t> stb.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 err="1" smtClean="0">
                <a:solidFill>
                  <a:schemeClr val="tx1"/>
                </a:solidFill>
              </a:rPr>
              <a:t>Nemcsak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utakat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építettek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– </a:t>
            </a:r>
            <a:r>
              <a:rPr lang="sk-SK" sz="2000" dirty="0" err="1" smtClean="0">
                <a:solidFill>
                  <a:schemeClr val="tx1"/>
                </a:solidFill>
              </a:rPr>
              <a:t>hidakat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csatornahidakat-advadukt</a:t>
            </a:r>
            <a:endParaRPr lang="sk-SK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="" xmlns:a16="http://schemas.microsoft.com/office/drawing/2014/main" id="{0F7F9BB2-E688-401C-9CFD-F9C166F5F6D6}"/>
              </a:ext>
            </a:extLst>
          </p:cNvPr>
          <p:cNvSpPr txBox="1"/>
          <p:nvPr/>
        </p:nvSpPr>
        <p:spPr>
          <a:xfrm>
            <a:off x="242456" y="4732243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akvadukt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="" xmlns:a16="http://schemas.microsoft.com/office/drawing/2014/main" id="{F8BD7F64-E658-43B2-81C0-014A3B1902C3}"/>
              </a:ext>
            </a:extLst>
          </p:cNvPr>
          <p:cNvSpPr txBox="1"/>
          <p:nvPr/>
        </p:nvSpPr>
        <p:spPr>
          <a:xfrm>
            <a:off x="831962" y="2381182"/>
            <a:ext cx="220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highlight>
                  <a:srgbClr val="FFFF00"/>
                </a:highlight>
              </a:rPr>
              <a:t>Római</a:t>
            </a:r>
            <a:r>
              <a:rPr lang="sk-SK" dirty="0" smtClean="0">
                <a:highlight>
                  <a:srgbClr val="FFFF00"/>
                </a:highlight>
              </a:rPr>
              <a:t> </a:t>
            </a:r>
            <a:r>
              <a:rPr lang="sk-SK" dirty="0" err="1" smtClean="0">
                <a:highlight>
                  <a:srgbClr val="FFFF00"/>
                </a:highlight>
              </a:rPr>
              <a:t>utak</a:t>
            </a:r>
            <a:r>
              <a:rPr lang="sk-SK" dirty="0" smtClean="0">
                <a:highlight>
                  <a:srgbClr val="FFFF00"/>
                </a:highlight>
              </a:rPr>
              <a:t> ma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="" xmlns:a16="http://schemas.microsoft.com/office/drawing/2014/main" id="{13408397-B2DF-4F32-9067-DC7BAB08A39C}"/>
              </a:ext>
            </a:extLst>
          </p:cNvPr>
          <p:cNvSpPr txBox="1"/>
          <p:nvPr/>
        </p:nvSpPr>
        <p:spPr>
          <a:xfrm>
            <a:off x="130962" y="57597"/>
            <a:ext cx="253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highlight>
                  <a:srgbClr val="FFFF00"/>
                </a:highlight>
              </a:rPr>
              <a:t>Pretoriánus</a:t>
            </a:r>
            <a:r>
              <a:rPr lang="sk-SK" dirty="0" smtClean="0">
                <a:highlight>
                  <a:srgbClr val="FFFF00"/>
                </a:highlight>
              </a:rPr>
              <a:t> </a:t>
            </a:r>
            <a:r>
              <a:rPr lang="sk-SK" dirty="0" err="1" smtClean="0">
                <a:highlight>
                  <a:srgbClr val="FFFF00"/>
                </a:highlight>
              </a:rPr>
              <a:t>gárda</a:t>
            </a: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12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1793437-EF6A-4634-AD55-AF608E94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68" y="156238"/>
            <a:ext cx="8596668" cy="1094493"/>
          </a:xfrm>
        </p:spPr>
        <p:txBody>
          <a:bodyPr>
            <a:normAutofit/>
          </a:bodyPr>
          <a:lstStyle/>
          <a:p>
            <a:r>
              <a:rPr lang="sk-SK" sz="2800" dirty="0" err="1">
                <a:highlight>
                  <a:srgbClr val="FFFF00"/>
                </a:highlight>
              </a:rPr>
              <a:t>Limes</a:t>
            </a:r>
            <a:r>
              <a:rPr lang="sk-SK" sz="2800" dirty="0">
                <a:highlight>
                  <a:srgbClr val="FFFF00"/>
                </a:highlight>
              </a:rPr>
              <a:t> </a:t>
            </a:r>
            <a:r>
              <a:rPr lang="sk-SK" sz="2800" dirty="0" err="1">
                <a:highlight>
                  <a:srgbClr val="FFFF00"/>
                </a:highlight>
              </a:rPr>
              <a:t>romanus</a:t>
            </a:r>
            <a:r>
              <a:rPr lang="sk-SK" sz="2800" dirty="0">
                <a:highlight>
                  <a:srgbClr val="FFFF00"/>
                </a:highlight>
              </a:rPr>
              <a:t> </a:t>
            </a:r>
            <a:r>
              <a:rPr lang="sk-SK" sz="2800" dirty="0" err="1" smtClean="0">
                <a:highlight>
                  <a:srgbClr val="FFFF00"/>
                </a:highlight>
              </a:rPr>
              <a:t>és</a:t>
            </a:r>
            <a:r>
              <a:rPr lang="sk-SK" sz="2800" dirty="0" smtClean="0">
                <a:highlight>
                  <a:srgbClr val="FFFF00"/>
                </a:highlight>
              </a:rPr>
              <a:t> </a:t>
            </a:r>
            <a:br>
              <a:rPr lang="sk-SK" sz="2800" dirty="0" smtClean="0">
                <a:highlight>
                  <a:srgbClr val="FFFF00"/>
                </a:highlight>
              </a:rPr>
            </a:br>
            <a:r>
              <a:rPr lang="sk-SK" sz="2800" dirty="0" smtClean="0">
                <a:highlight>
                  <a:srgbClr val="FFFF00"/>
                </a:highlight>
              </a:rPr>
              <a:t> </a:t>
            </a:r>
            <a:r>
              <a:rPr lang="sk-SK" sz="2800" dirty="0" smtClean="0">
                <a:highlight>
                  <a:srgbClr val="FFFF00"/>
                </a:highlight>
              </a:rPr>
              <a:t>                     a </a:t>
            </a:r>
            <a:r>
              <a:rPr lang="sk-SK" sz="2800" dirty="0" err="1" smtClean="0">
                <a:highlight>
                  <a:srgbClr val="FFFF00"/>
                </a:highlight>
              </a:rPr>
              <a:t>római</a:t>
            </a:r>
            <a:r>
              <a:rPr lang="sk-SK" sz="2800" dirty="0" smtClean="0">
                <a:highlight>
                  <a:srgbClr val="FFFF00"/>
                </a:highlight>
              </a:rPr>
              <a:t> </a:t>
            </a:r>
            <a:r>
              <a:rPr lang="sk-SK" sz="2800" dirty="0" err="1" smtClean="0">
                <a:highlight>
                  <a:srgbClr val="FFFF00"/>
                </a:highlight>
              </a:rPr>
              <a:t>táborok</a:t>
            </a:r>
            <a:endParaRPr lang="sk-SK" sz="2800" dirty="0"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65DFFF2-F40A-43E1-AD7E-68D51A2E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68" y="688429"/>
            <a:ext cx="6504936" cy="6169571"/>
          </a:xfrm>
        </p:spPr>
        <p:txBody>
          <a:bodyPr>
            <a:normAutofit fontScale="77500" lnSpcReduction="20000"/>
          </a:bodyPr>
          <a:lstStyle/>
          <a:p>
            <a:endParaRPr lang="sk-SK" sz="2000" dirty="0"/>
          </a:p>
          <a:p>
            <a:r>
              <a:rPr lang="hu-HU" dirty="0" smtClean="0"/>
              <a:t>A római táborok mindig egyforma alakúak voltak</a:t>
            </a:r>
            <a:r>
              <a:rPr lang="hu-HU" dirty="0" smtClean="0"/>
              <a:t>.</a:t>
            </a:r>
          </a:p>
          <a:p>
            <a:r>
              <a:rPr lang="hu-HU" dirty="0" smtClean="0"/>
              <a:t>4 kapun lehetett </a:t>
            </a:r>
            <a:r>
              <a:rPr lang="hu-HU" dirty="0" err="1" smtClean="0"/>
              <a:t>bemenni-bármilyen</a:t>
            </a:r>
            <a:r>
              <a:rPr lang="hu-HU" dirty="0" smtClean="0"/>
              <a:t> irányból tudtak támadni </a:t>
            </a:r>
            <a:endParaRPr lang="sk-SK" dirty="0"/>
          </a:p>
          <a:p>
            <a:r>
              <a:rPr lang="hu-HU" dirty="0" smtClean="0"/>
              <a:t>A táborban volt kórház, fürdő, szentély, raktár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táborok közelében települések keletkeztek, ahol a katonák családjai éltek.</a:t>
            </a:r>
            <a:endParaRPr lang="sk-SK" dirty="0"/>
          </a:p>
          <a:p>
            <a:r>
              <a:rPr lang="hu-HU" sz="2000" dirty="0" smtClean="0">
                <a:solidFill>
                  <a:schemeClr val="tx1"/>
                </a:solidFill>
              </a:rPr>
              <a:t>Kiváltságos helyzetük volt a nagy kőből épült táboroknak, melyek a Limes </a:t>
            </a:r>
            <a:r>
              <a:rPr lang="hu-HU" sz="2000" dirty="0" err="1" smtClean="0">
                <a:solidFill>
                  <a:schemeClr val="tx1"/>
                </a:solidFill>
              </a:rPr>
              <a:t>Romanus</a:t>
            </a:r>
            <a:r>
              <a:rPr lang="hu-HU" sz="2000" dirty="0" smtClean="0">
                <a:solidFill>
                  <a:schemeClr val="tx1"/>
                </a:solidFill>
              </a:rPr>
              <a:t> részét képezték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Legismertebb táborok: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Vindobona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–Bécs</a:t>
            </a:r>
          </a:p>
          <a:p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                                 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Aguincum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–Budapest</a:t>
            </a:r>
          </a:p>
          <a:p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                                 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Carnuntum</a:t>
            </a:r>
            <a:endParaRPr lang="hu-HU" sz="20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A mai Szlovákia területén: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Laugaricio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–Trencsén</a:t>
            </a:r>
          </a:p>
          <a:p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                                     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Kelemantia-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Izsa</a:t>
            </a:r>
            <a:endParaRPr lang="hu-HU" sz="20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                                       </a:t>
            </a:r>
            <a:r>
              <a:rPr lang="hu-HU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Gerulata-</a:t>
            </a:r>
            <a:r>
              <a:rPr lang="hu-HU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Oroszvár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300" b="1" dirty="0" err="1">
                <a:solidFill>
                  <a:srgbClr val="FF0000"/>
                </a:solidFill>
              </a:rPr>
              <a:t>Macus</a:t>
            </a:r>
            <a:r>
              <a:rPr lang="sk-SK" sz="2300" b="1" dirty="0">
                <a:solidFill>
                  <a:srgbClr val="FF0000"/>
                </a:solidFill>
              </a:rPr>
              <a:t> </a:t>
            </a:r>
            <a:r>
              <a:rPr lang="sk-SK" sz="2300" b="1" dirty="0" err="1">
                <a:solidFill>
                  <a:srgbClr val="FF0000"/>
                </a:solidFill>
              </a:rPr>
              <a:t>Aurelius</a:t>
            </a:r>
            <a:r>
              <a:rPr lang="sk-SK" sz="2300" b="1" dirty="0">
                <a:solidFill>
                  <a:srgbClr val="FF0000"/>
                </a:solidFill>
              </a:rPr>
              <a:t> </a:t>
            </a:r>
            <a:r>
              <a:rPr lang="sk-SK" dirty="0"/>
              <a:t>– </a:t>
            </a:r>
            <a:r>
              <a:rPr lang="sk-SK" dirty="0" err="1" smtClean="0"/>
              <a:t>Filozófus</a:t>
            </a:r>
            <a:r>
              <a:rPr lang="sk-SK" dirty="0" smtClean="0"/>
              <a:t> a </a:t>
            </a:r>
            <a:r>
              <a:rPr lang="sk-SK" dirty="0" err="1" smtClean="0"/>
              <a:t>trónon</a:t>
            </a:r>
            <a:r>
              <a:rPr lang="sk-SK" dirty="0" smtClean="0"/>
              <a:t>(161 </a:t>
            </a:r>
            <a:r>
              <a:rPr lang="sk-SK" dirty="0"/>
              <a:t>– 180)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 err="1" smtClean="0">
                <a:solidFill>
                  <a:schemeClr val="tx1"/>
                </a:solidFill>
              </a:rPr>
              <a:t>markomannok</a:t>
            </a:r>
            <a:r>
              <a:rPr lang="hu-HU" sz="2000" dirty="0" smtClean="0">
                <a:solidFill>
                  <a:schemeClr val="tx1"/>
                </a:solidFill>
              </a:rPr>
              <a:t> és </a:t>
            </a:r>
            <a:r>
              <a:rPr lang="hu-HU" sz="2000" dirty="0" err="1" smtClean="0">
                <a:solidFill>
                  <a:schemeClr val="tx1"/>
                </a:solidFill>
              </a:rPr>
              <a:t>kvádok</a:t>
            </a:r>
            <a:r>
              <a:rPr lang="hu-HU" sz="2000" dirty="0" smtClean="0">
                <a:solidFill>
                  <a:schemeClr val="tx1"/>
                </a:solidFill>
              </a:rPr>
              <a:t> támadásai ellen kellett védekeznie, akik a mai Szlovákia és Csehország területén éltek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A római légiók egészen Trencsénig jutottak ,erről tanúskodik a városban található sziklába vésett római felirat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Legenda a </a:t>
            </a:r>
            <a:r>
              <a:rPr lang="sk-SK" sz="2000" dirty="0" err="1" smtClean="0">
                <a:solidFill>
                  <a:schemeClr val="tx1"/>
                </a:solidFill>
              </a:rPr>
              <a:t>csodálatos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esőről</a:t>
            </a:r>
            <a:r>
              <a:rPr lang="sk-SK" sz="2000" dirty="0" smtClean="0">
                <a:solidFill>
                  <a:schemeClr val="tx1"/>
                </a:solidFill>
              </a:rPr>
              <a:t>- a </a:t>
            </a:r>
            <a:r>
              <a:rPr lang="sk-SK" sz="2000" dirty="0" err="1" smtClean="0">
                <a:solidFill>
                  <a:schemeClr val="tx1"/>
                </a:solidFill>
              </a:rPr>
              <a:t>keresztény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katonák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imája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mentette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meg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rómaiakat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attól,hogy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szomjan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vesszenek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obvod&#10;&#10;Automaticky generovaný popis">
            <a:extLst>
              <a:ext uri="{FF2B5EF4-FFF2-40B4-BE49-F238E27FC236}">
                <a16:creationId xmlns="" xmlns:a16="http://schemas.microsoft.com/office/drawing/2014/main" id="{B013C088-9F0A-40DB-961D-C0D6C27A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31" y="0"/>
            <a:ext cx="5128069" cy="3523956"/>
          </a:xfrm>
          <a:prstGeom prst="rect">
            <a:avLst/>
          </a:prstGeom>
        </p:spPr>
      </p:pic>
      <p:pic>
        <p:nvPicPr>
          <p:cNvPr id="7" name="Obrázok 6" descr="Obrázok, na ktorom je staré, fotografia, čierne, znak&#10;&#10;Automaticky generovaný popis">
            <a:extLst>
              <a:ext uri="{FF2B5EF4-FFF2-40B4-BE49-F238E27FC236}">
                <a16:creationId xmlns="" xmlns:a16="http://schemas.microsoft.com/office/drawing/2014/main" id="{E8B6D987-3580-4091-BF20-54D8B1AB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31" y="3523956"/>
            <a:ext cx="5128069" cy="333404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="" xmlns:a16="http://schemas.microsoft.com/office/drawing/2014/main" id="{D9A5CE3B-6A12-4EF4-AABF-92DD02E47D8F}"/>
              </a:ext>
            </a:extLst>
          </p:cNvPr>
          <p:cNvSpPr txBox="1"/>
          <p:nvPr/>
        </p:nvSpPr>
        <p:spPr>
          <a:xfrm>
            <a:off x="9768687" y="0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highlight>
                  <a:srgbClr val="FFFF00"/>
                </a:highlight>
              </a:rPr>
              <a:t>Római</a:t>
            </a:r>
            <a:r>
              <a:rPr lang="sk-SK" dirty="0" smtClean="0">
                <a:highlight>
                  <a:srgbClr val="FFFF00"/>
                </a:highlight>
              </a:rPr>
              <a:t> tábor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E515F9DE-7223-4CB0-8C89-50FB5DD7BFE5}"/>
              </a:ext>
            </a:extLst>
          </p:cNvPr>
          <p:cNvSpPr txBox="1"/>
          <p:nvPr/>
        </p:nvSpPr>
        <p:spPr>
          <a:xfrm>
            <a:off x="9210784" y="6493914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ighlight>
                  <a:srgbClr val="FFFF00"/>
                </a:highlight>
              </a:rPr>
              <a:t>Római felirat Trencsénben</a:t>
            </a: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3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C8A4D9-B82E-4BD4-855D-AD7F9F76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567043"/>
            <a:ext cx="6649051" cy="1320800"/>
          </a:xfrm>
        </p:spPr>
        <p:txBody>
          <a:bodyPr>
            <a:normAutofit/>
          </a:bodyPr>
          <a:lstStyle/>
          <a:p>
            <a:r>
              <a:rPr lang="sk-SK" sz="3200" dirty="0" err="1" smtClean="0">
                <a:highlight>
                  <a:srgbClr val="FFFF00"/>
                </a:highlight>
              </a:rPr>
              <a:t>Diokletianus</a:t>
            </a:r>
            <a:r>
              <a:rPr lang="sk-SK" sz="3200" dirty="0" smtClean="0">
                <a:highlight>
                  <a:srgbClr val="FFFF00"/>
                </a:highlight>
              </a:rPr>
              <a:t> </a:t>
            </a:r>
            <a:r>
              <a:rPr lang="sk-SK" sz="3200" dirty="0" err="1" smtClean="0">
                <a:highlight>
                  <a:srgbClr val="FFFF00"/>
                </a:highlight>
              </a:rPr>
              <a:t>és</a:t>
            </a:r>
            <a:r>
              <a:rPr lang="sk-SK" sz="3200" dirty="0" smtClean="0">
                <a:highlight>
                  <a:srgbClr val="FFFF00"/>
                </a:highlight>
              </a:rPr>
              <a:t> </a:t>
            </a:r>
            <a:r>
              <a:rPr lang="sk-SK" sz="3200" dirty="0" err="1" smtClean="0">
                <a:highlight>
                  <a:srgbClr val="FFFF00"/>
                </a:highlight>
              </a:rPr>
              <a:t>Constantinus</a:t>
            </a:r>
            <a:r>
              <a:rPr lang="sk-SK" sz="3200" dirty="0" smtClean="0">
                <a:highlight>
                  <a:srgbClr val="FFFF00"/>
                </a:highlight>
              </a:rPr>
              <a:t>/Nagy </a:t>
            </a:r>
            <a:r>
              <a:rPr lang="sk-SK" sz="3200" dirty="0" err="1" smtClean="0">
                <a:highlight>
                  <a:srgbClr val="FFFF00"/>
                </a:highlight>
              </a:rPr>
              <a:t>Konstantin</a:t>
            </a:r>
            <a:r>
              <a:rPr lang="sk-SK" sz="3200" dirty="0" smtClean="0">
                <a:highlight>
                  <a:srgbClr val="FFFF00"/>
                </a:highlight>
              </a:rPr>
              <a:t>/</a:t>
            </a:r>
            <a:endParaRPr lang="sk-SK" sz="3200" dirty="0">
              <a:highlight>
                <a:srgbClr val="FFFF00"/>
              </a:highlight>
            </a:endParaRPr>
          </a:p>
        </p:txBody>
      </p:sp>
      <p:sp>
        <p:nvSpPr>
          <p:cNvPr id="13" name="Isosceles Triangle 8">
            <a:extLst>
              <a:ext uri="{FF2B5EF4-FFF2-40B4-BE49-F238E27FC236}">
                <a16:creationId xmlns="" xmlns:a16="http://schemas.microsoft.com/office/drawing/2014/main" id="{F66EE49C-01B9-4ED1-83D7-E494A68CF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4E22FDA-E92E-49EB-A975-0F9CB203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1" y="2134085"/>
            <a:ext cx="5911600" cy="4254279"/>
          </a:xfrm>
        </p:spPr>
        <p:txBody>
          <a:bodyPr>
            <a:normAutofit/>
          </a:bodyPr>
          <a:lstStyle/>
          <a:p>
            <a:r>
              <a:rPr lang="sk-SK" sz="2000" dirty="0" err="1" smtClean="0">
                <a:solidFill>
                  <a:schemeClr val="tx1"/>
                </a:solidFill>
              </a:rPr>
              <a:t>Diokletianus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megkövetelte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hogy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megszólítása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Úr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és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Isten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legyen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b="1" dirty="0" err="1">
                <a:solidFill>
                  <a:srgbClr val="FF0000"/>
                </a:solidFill>
              </a:rPr>
              <a:t>Tetrarchia</a:t>
            </a:r>
            <a:r>
              <a:rPr lang="sk-SK" sz="2000" dirty="0">
                <a:solidFill>
                  <a:schemeClr val="tx1"/>
                </a:solidFill>
              </a:rPr>
              <a:t>- </a:t>
            </a:r>
            <a:r>
              <a:rPr lang="sk-SK" sz="2000" dirty="0" smtClean="0">
                <a:solidFill>
                  <a:schemeClr val="tx1"/>
                </a:solidFill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</a:rPr>
              <a:t>kormányzást</a:t>
            </a:r>
            <a:r>
              <a:rPr lang="sk-SK" sz="2000" dirty="0" smtClean="0">
                <a:solidFill>
                  <a:schemeClr val="tx1"/>
                </a:solidFill>
              </a:rPr>
              <a:t> 4 </a:t>
            </a:r>
            <a:r>
              <a:rPr lang="sk-SK" sz="2000" dirty="0" err="1" smtClean="0">
                <a:solidFill>
                  <a:schemeClr val="tx1"/>
                </a:solidFill>
              </a:rPr>
              <a:t>uralkodóra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bízta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 err="1" smtClean="0">
                <a:solidFill>
                  <a:schemeClr val="tx1"/>
                </a:solidFill>
              </a:rPr>
              <a:t>Viszály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tört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közöttük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Constantinus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került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ki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győztesen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hu-HU" dirty="0" smtClean="0"/>
              <a:t>A birodalom  fővárosa </a:t>
            </a:r>
            <a:r>
              <a:rPr lang="hu-HU" dirty="0" smtClean="0">
                <a:solidFill>
                  <a:srgbClr val="FF0000"/>
                </a:solidFill>
              </a:rPr>
              <a:t>Konstantinápoly</a:t>
            </a:r>
            <a:r>
              <a:rPr lang="hu-HU" dirty="0" smtClean="0"/>
              <a:t> lett.</a:t>
            </a:r>
            <a:endParaRPr lang="sk-SK" dirty="0"/>
          </a:p>
          <a:p>
            <a:r>
              <a:rPr lang="sk-SK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313 </a:t>
            </a:r>
            <a:r>
              <a:rPr lang="sk-SK" sz="20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–</a:t>
            </a:r>
            <a:r>
              <a:rPr lang="sk-SK" sz="2000" b="1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ban</a:t>
            </a:r>
            <a:r>
              <a:rPr lang="sk-SK" sz="20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 </a:t>
            </a:r>
            <a:r>
              <a:rPr lang="sk-SK" sz="2000" b="1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kiadta</a:t>
            </a:r>
            <a:r>
              <a:rPr lang="sk-SK" sz="20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a  </a:t>
            </a:r>
            <a:r>
              <a:rPr lang="sk-SK" sz="2000" b="1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Milánói</a:t>
            </a:r>
            <a:r>
              <a:rPr lang="sk-SK" sz="20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ediktumot</a:t>
            </a:r>
            <a:r>
              <a:rPr lang="sk-SK" sz="20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– a </a:t>
            </a:r>
            <a:r>
              <a:rPr lang="sk-SK" sz="2000" dirty="0" err="1" smtClean="0">
                <a:solidFill>
                  <a:schemeClr val="tx1"/>
                </a:solidFill>
              </a:rPr>
              <a:t>kereszténységet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egyenjogúvá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tette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többi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vallással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megszűntek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sz="2000" dirty="0" err="1" smtClean="0">
                <a:solidFill>
                  <a:schemeClr val="tx1"/>
                </a:solidFill>
              </a:rPr>
              <a:t>keresztényüldözések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09887C5-C4E9-4FAC-967C-E7EE8DC09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72B1862C-41B2-4E6D-99B4-8DFE20E8D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" r="14204" b="4"/>
          <a:stretch/>
        </p:blipFill>
        <p:spPr>
          <a:xfrm>
            <a:off x="-5" y="0"/>
            <a:ext cx="4653441" cy="3444557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F6BB033E-CB57-4626-8B93-E71DA6A5958F}"/>
              </a:ext>
            </a:extLst>
          </p:cNvPr>
          <p:cNvSpPr txBox="1"/>
          <p:nvPr/>
        </p:nvSpPr>
        <p:spPr>
          <a:xfrm>
            <a:off x="1603513" y="61638"/>
            <a:ext cx="316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tetrarchia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1FD85F82-C368-4DC4-B756-5E366CB2F6F0}"/>
              </a:ext>
            </a:extLst>
          </p:cNvPr>
          <p:cNvSpPr txBox="1"/>
          <p:nvPr/>
        </p:nvSpPr>
        <p:spPr>
          <a:xfrm>
            <a:off x="172066" y="3147020"/>
            <a:ext cx="402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ighlight>
                  <a:srgbClr val="FFFF00"/>
                </a:highlight>
              </a:rPr>
              <a:t>Kereszt megjelenése a harc közben</a:t>
            </a:r>
            <a:endParaRPr lang="sk-SK" dirty="0">
              <a:highlight>
                <a:srgbClr val="FFFF00"/>
              </a:highlight>
            </a:endParaRPr>
          </a:p>
        </p:txBody>
      </p:sp>
      <p:pic>
        <p:nvPicPr>
          <p:cNvPr id="8" name="Obrázok 7" descr="Obrázok, na ktorom je stôl, skupina, obrovské, stojaci&#10;&#10;Automaticky generovaný popis">
            <a:extLst>
              <a:ext uri="{FF2B5EF4-FFF2-40B4-BE49-F238E27FC236}">
                <a16:creationId xmlns="" xmlns:a16="http://schemas.microsoft.com/office/drawing/2014/main" id="{BF6D63AD-76A2-40D9-AC49-BEED9D17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04" r="14843" b="-3"/>
          <a:stretch/>
        </p:blipFill>
        <p:spPr>
          <a:xfrm>
            <a:off x="0" y="3444557"/>
            <a:ext cx="4653440" cy="3464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5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C5BE817-870C-45DF-85FF-E51A6463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86" y="193213"/>
            <a:ext cx="8596668" cy="1320800"/>
          </a:xfrm>
        </p:spPr>
        <p:txBody>
          <a:bodyPr/>
          <a:lstStyle/>
          <a:p>
            <a:r>
              <a:rPr lang="hu-HU" dirty="0" smtClean="0">
                <a:highlight>
                  <a:srgbClr val="FFFF00"/>
                </a:highlight>
              </a:rPr>
              <a:t>Népvándorlás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285AA6F-E664-4DDB-9547-0F72E5A8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29" y="1148427"/>
            <a:ext cx="10903087" cy="388077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375-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től</a:t>
            </a:r>
            <a:r>
              <a:rPr lang="sk-SK" sz="2000" dirty="0" smtClean="0">
                <a:solidFill>
                  <a:schemeClr val="tx1"/>
                </a:solidFill>
              </a:rPr>
              <a:t> a Róma </a:t>
            </a:r>
            <a:r>
              <a:rPr lang="sk-SK" sz="2000" dirty="0" err="1" smtClean="0">
                <a:solidFill>
                  <a:schemeClr val="tx1"/>
                </a:solidFill>
              </a:rPr>
              <a:t>határait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többször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megtámadták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sz="2000" dirty="0" err="1" smtClean="0">
                <a:solidFill>
                  <a:srgbClr val="FF0000"/>
                </a:solidFill>
              </a:rPr>
              <a:t>hunok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és</a:t>
            </a:r>
            <a:r>
              <a:rPr lang="sk-SK" sz="2000" dirty="0" smtClean="0">
                <a:solidFill>
                  <a:srgbClr val="FF0000"/>
                </a:solidFill>
              </a:rPr>
              <a:t> más </a:t>
            </a:r>
            <a:r>
              <a:rPr lang="sk-SK" sz="2000" dirty="0" err="1" smtClean="0">
                <a:solidFill>
                  <a:srgbClr val="FF0000"/>
                </a:solidFill>
              </a:rPr>
              <a:t>germán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törzsek</a:t>
            </a:r>
            <a:endParaRPr lang="sk-SK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sk-SK" dirty="0">
                <a:solidFill>
                  <a:srgbClr val="FF0000"/>
                </a:solidFill>
              </a:rPr>
              <a:t>395 – </a:t>
            </a:r>
            <a:r>
              <a:rPr lang="sk-SK" dirty="0" err="1" smtClean="0">
                <a:solidFill>
                  <a:srgbClr val="FF0000"/>
                </a:solidFill>
              </a:rPr>
              <a:t>ben</a:t>
            </a:r>
            <a:r>
              <a:rPr lang="sk-SK" dirty="0" smtClean="0">
                <a:solidFill>
                  <a:srgbClr val="FF0000"/>
                </a:solidFill>
              </a:rPr>
              <a:t>  </a:t>
            </a:r>
            <a:r>
              <a:rPr lang="sk-SK" dirty="0" err="1" smtClean="0">
                <a:solidFill>
                  <a:srgbClr val="FF0000"/>
                </a:solidFill>
              </a:rPr>
              <a:t>Teodosius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császár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dirty="0" err="1" smtClean="0">
                <a:solidFill>
                  <a:schemeClr val="tx1"/>
                </a:solidFill>
              </a:rPr>
              <a:t>birodalmat</a:t>
            </a:r>
            <a:r>
              <a:rPr lang="sk-SK" dirty="0" smtClean="0">
                <a:solidFill>
                  <a:schemeClr val="tx1"/>
                </a:solidFill>
              </a:rPr>
              <a:t> 2 </a:t>
            </a:r>
            <a:r>
              <a:rPr lang="sk-SK" dirty="0" err="1" smtClean="0">
                <a:solidFill>
                  <a:schemeClr val="tx1"/>
                </a:solidFill>
              </a:rPr>
              <a:t>részre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osztotta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: </a:t>
            </a:r>
            <a:r>
              <a:rPr lang="sk-SK" dirty="0" err="1" smtClean="0">
                <a:solidFill>
                  <a:srgbClr val="FF0000"/>
                </a:solidFill>
              </a:rPr>
              <a:t>Nyugatrómai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Birodalom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                                                                                           Keletrómai Birodalom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Nyugatrómai Birodalom – </a:t>
            </a:r>
            <a:r>
              <a:rPr lang="hu-HU" dirty="0" smtClean="0">
                <a:solidFill>
                  <a:schemeClr val="tx1"/>
                </a:solidFill>
              </a:rPr>
              <a:t>latin nyelvet használták </a:t>
            </a:r>
            <a:r>
              <a:rPr lang="hu-HU" dirty="0" smtClean="0">
                <a:solidFill>
                  <a:srgbClr val="FF0000"/>
                </a:solidFill>
              </a:rPr>
              <a:t>– 476 –</a:t>
            </a:r>
            <a:r>
              <a:rPr lang="hu-HU" dirty="0" err="1" smtClean="0">
                <a:solidFill>
                  <a:srgbClr val="FF0000"/>
                </a:solidFill>
              </a:rPr>
              <a:t>ban</a:t>
            </a:r>
            <a:r>
              <a:rPr lang="hu-HU" dirty="0" smtClean="0">
                <a:solidFill>
                  <a:srgbClr val="FF0000"/>
                </a:solidFill>
              </a:rPr>
              <a:t> megszűnt a germánok támadásai miatt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Keletrómai Birodalom- </a:t>
            </a:r>
            <a:r>
              <a:rPr lang="hu-HU" dirty="0" smtClean="0">
                <a:solidFill>
                  <a:schemeClr val="tx1"/>
                </a:solidFill>
              </a:rPr>
              <a:t>görög nyelvet használták- </a:t>
            </a:r>
            <a:r>
              <a:rPr lang="hu-HU" dirty="0" smtClean="0">
                <a:solidFill>
                  <a:srgbClr val="FF0000"/>
                </a:solidFill>
              </a:rPr>
              <a:t>Bizánci Birodalom néven 1453-ig fennmaradt- ekkora törökök elpusztították</a:t>
            </a:r>
            <a:endParaRPr lang="sk-SK" dirty="0">
              <a:solidFill>
                <a:srgbClr val="FF0000"/>
              </a:solidFill>
            </a:endParaRPr>
          </a:p>
          <a:p>
            <a:pPr>
              <a:buNone/>
            </a:pP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text, kniha&#10;&#10;Automaticky generovaný popis">
            <a:extLst>
              <a:ext uri="{FF2B5EF4-FFF2-40B4-BE49-F238E27FC236}">
                <a16:creationId xmlns="" xmlns:a16="http://schemas.microsoft.com/office/drawing/2014/main" id="{95A575AB-92DD-4309-9A14-C406F043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3426371"/>
            <a:ext cx="6241774" cy="3431629"/>
          </a:xfrm>
          <a:prstGeom prst="rect">
            <a:avLst/>
          </a:prstGeom>
        </p:spPr>
      </p:pic>
      <p:pic>
        <p:nvPicPr>
          <p:cNvPr id="9" name="Obrázok 8" descr="Obrázok, na ktorom je slon, voda, sedenie, jazda na koni&#10;&#10;Automaticky generovaný popis">
            <a:extLst>
              <a:ext uri="{FF2B5EF4-FFF2-40B4-BE49-F238E27FC236}">
                <a16:creationId xmlns="" xmlns:a16="http://schemas.microsoft.com/office/drawing/2014/main" id="{018DEA8B-52B2-4A03-97A3-274ED1924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497"/>
            <a:ext cx="5950226" cy="3305503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4248AAEF-6C16-4898-B808-7F862821BFBA}"/>
              </a:ext>
            </a:extLst>
          </p:cNvPr>
          <p:cNvSpPr txBox="1"/>
          <p:nvPr/>
        </p:nvSpPr>
        <p:spPr>
          <a:xfrm>
            <a:off x="1152939" y="3552496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ighlight>
                  <a:srgbClr val="FFFF00"/>
                </a:highlight>
              </a:rPr>
              <a:t>Hunok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C8104600-66B8-4FF1-A1AE-DD80952D7064}"/>
              </a:ext>
            </a:extLst>
          </p:cNvPr>
          <p:cNvSpPr txBox="1"/>
          <p:nvPr/>
        </p:nvSpPr>
        <p:spPr>
          <a:xfrm>
            <a:off x="5857461" y="3457903"/>
            <a:ext cx="413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ighlight>
                  <a:srgbClr val="FFFF00"/>
                </a:highlight>
              </a:rPr>
              <a:t>Germánok </a:t>
            </a:r>
            <a:r>
              <a:rPr lang="sk-SK" dirty="0" err="1" smtClean="0">
                <a:highlight>
                  <a:srgbClr val="FFFF00"/>
                </a:highlight>
              </a:rPr>
              <a:t>elfoglalták</a:t>
            </a:r>
            <a:r>
              <a:rPr lang="sk-SK" dirty="0" smtClean="0">
                <a:highlight>
                  <a:srgbClr val="FFFF00"/>
                </a:highlight>
              </a:rPr>
              <a:t> </a:t>
            </a:r>
            <a:r>
              <a:rPr lang="sk-SK" dirty="0" err="1" smtClean="0">
                <a:highlight>
                  <a:srgbClr val="FFFF00"/>
                </a:highlight>
              </a:rPr>
              <a:t>és</a:t>
            </a:r>
            <a:r>
              <a:rPr lang="sk-SK" dirty="0" smtClean="0">
                <a:highlight>
                  <a:srgbClr val="FFFF00"/>
                </a:highlight>
              </a:rPr>
              <a:t> </a:t>
            </a:r>
            <a:r>
              <a:rPr lang="sk-SK" dirty="0" err="1" smtClean="0">
                <a:highlight>
                  <a:srgbClr val="FFFF00"/>
                </a:highlight>
              </a:rPr>
              <a:t>felgyújtották</a:t>
            </a:r>
            <a:r>
              <a:rPr lang="sk-SK" dirty="0" smtClean="0">
                <a:highlight>
                  <a:srgbClr val="FFFF00"/>
                </a:highlight>
              </a:rPr>
              <a:t> </a:t>
            </a:r>
            <a:r>
              <a:rPr lang="sk-SK" dirty="0" err="1" smtClean="0">
                <a:highlight>
                  <a:srgbClr val="FFFF00"/>
                </a:highlight>
              </a:rPr>
              <a:t>Ró</a:t>
            </a:r>
            <a:r>
              <a:rPr lang="sk-SK" dirty="0" err="1" smtClean="0">
                <a:highlight>
                  <a:srgbClr val="FFFF00"/>
                </a:highlight>
              </a:rPr>
              <a:t>mát</a:t>
            </a:r>
            <a:r>
              <a:rPr lang="sk-SK" dirty="0" smtClean="0">
                <a:highlight>
                  <a:srgbClr val="FFFF00"/>
                </a:highlight>
              </a:rPr>
              <a:t>.</a:t>
            </a: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63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AD3949-8FC3-4AC0-8BEC-780F383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F58E6465-BBE1-445C-A939-FBEC9AC5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01"/>
            <a:ext cx="12192000" cy="6981902"/>
          </a:xfrm>
        </p:spPr>
      </p:pic>
      <p:sp>
        <p:nvSpPr>
          <p:cNvPr id="6" name="BlokTextu 5">
            <a:extLst>
              <a:ext uri="{FF2B5EF4-FFF2-40B4-BE49-F238E27FC236}">
                <a16:creationId xmlns="" xmlns:a16="http://schemas.microsoft.com/office/drawing/2014/main" id="{4C6965DE-A0BF-462C-B1D9-DEFAA93937A9}"/>
              </a:ext>
            </a:extLst>
          </p:cNvPr>
          <p:cNvSpPr txBox="1"/>
          <p:nvPr/>
        </p:nvSpPr>
        <p:spPr>
          <a:xfrm>
            <a:off x="2336053" y="2294569"/>
            <a:ext cx="4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ighlight>
                  <a:srgbClr val="FFFF00"/>
                </a:highlight>
              </a:rPr>
              <a:t>Nyugatrómai Birodalom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8024CBA-9329-4D08-8446-8EA430CB9560}"/>
              </a:ext>
            </a:extLst>
          </p:cNvPr>
          <p:cNvSpPr txBox="1"/>
          <p:nvPr/>
        </p:nvSpPr>
        <p:spPr>
          <a:xfrm>
            <a:off x="6415683" y="3367050"/>
            <a:ext cx="45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ighlight>
                  <a:srgbClr val="FFFF00"/>
                </a:highlight>
              </a:rPr>
              <a:t>Keletrómai Birodalom –Bizánci Birodalom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="" xmlns:a16="http://schemas.microsoft.com/office/drawing/2014/main" id="{03888B9E-DEE0-4498-B9AF-45E3747291BC}"/>
              </a:ext>
            </a:extLst>
          </p:cNvPr>
          <p:cNvSpPr txBox="1"/>
          <p:nvPr/>
        </p:nvSpPr>
        <p:spPr>
          <a:xfrm>
            <a:off x="10045148" y="5976730"/>
            <a:ext cx="169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05152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553</Words>
  <Application>Microsoft Office PowerPoint</Application>
  <PresentationFormat>Vlastná</PresentationFormat>
  <Paragraphs>77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Fazeta</vt:lpstr>
      <vt:lpstr>Római császárság</vt:lpstr>
      <vt:lpstr>Octavius Augustus</vt:lpstr>
      <vt:lpstr>Vespasianus, Titus</vt:lpstr>
      <vt:lpstr>Adoptált császárok</vt:lpstr>
      <vt:lpstr>Római légiók</vt:lpstr>
      <vt:lpstr>Limes romanus és                        a római táborok</vt:lpstr>
      <vt:lpstr>Diokletianus és Constantinus/Nagy Konstantin/</vt:lpstr>
      <vt:lpstr>Népvándorlás</vt:lpstr>
      <vt:lpstr>Snímka 9</vt:lpstr>
      <vt:lpstr>Katapult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Rímske cisárstvo</dc:title>
  <dc:creator>takac.tomas1863@gmail.com</dc:creator>
  <cp:lastModifiedBy>zagyi</cp:lastModifiedBy>
  <cp:revision>13</cp:revision>
  <dcterms:created xsi:type="dcterms:W3CDTF">2020-02-01T12:23:04Z</dcterms:created>
  <dcterms:modified xsi:type="dcterms:W3CDTF">2020-10-27T08:42:20Z</dcterms:modified>
</cp:coreProperties>
</file>