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741" r:id="rId1"/>
  </p:sldMasterIdLst>
  <p:notesMasterIdLst>
    <p:notesMasterId r:id="rId107"/>
  </p:notesMasterIdLst>
  <p:handoutMasterIdLst>
    <p:handoutMasterId r:id="rId108"/>
  </p:handoutMasterIdLst>
  <p:sldIdLst>
    <p:sldId id="507" r:id="rId2"/>
    <p:sldId id="259" r:id="rId3"/>
    <p:sldId id="261" r:id="rId4"/>
    <p:sldId id="1018" r:id="rId5"/>
    <p:sldId id="1022" r:id="rId6"/>
    <p:sldId id="1015" r:id="rId7"/>
    <p:sldId id="1016" r:id="rId8"/>
    <p:sldId id="1023" r:id="rId9"/>
    <p:sldId id="1017" r:id="rId10"/>
    <p:sldId id="835" r:id="rId11"/>
    <p:sldId id="945" r:id="rId12"/>
    <p:sldId id="971" r:id="rId13"/>
    <p:sldId id="739" r:id="rId14"/>
    <p:sldId id="859" r:id="rId15"/>
    <p:sldId id="999" r:id="rId16"/>
    <p:sldId id="987" r:id="rId17"/>
    <p:sldId id="962" r:id="rId18"/>
    <p:sldId id="991" r:id="rId19"/>
    <p:sldId id="963" r:id="rId20"/>
    <p:sldId id="960" r:id="rId21"/>
    <p:sldId id="985" r:id="rId22"/>
    <p:sldId id="986" r:id="rId23"/>
    <p:sldId id="860" r:id="rId24"/>
    <p:sldId id="995" r:id="rId25"/>
    <p:sldId id="946" r:id="rId26"/>
    <p:sldId id="956" r:id="rId27"/>
    <p:sldId id="862" r:id="rId28"/>
    <p:sldId id="863" r:id="rId29"/>
    <p:sldId id="864" r:id="rId30"/>
    <p:sldId id="947" r:id="rId31"/>
    <p:sldId id="948" r:id="rId32"/>
    <p:sldId id="992" r:id="rId33"/>
    <p:sldId id="949" r:id="rId34"/>
    <p:sldId id="950" r:id="rId35"/>
    <p:sldId id="870" r:id="rId36"/>
    <p:sldId id="951" r:id="rId37"/>
    <p:sldId id="1021" r:id="rId38"/>
    <p:sldId id="871" r:id="rId39"/>
    <p:sldId id="874" r:id="rId40"/>
    <p:sldId id="877" r:id="rId41"/>
    <p:sldId id="879" r:id="rId42"/>
    <p:sldId id="880" r:id="rId43"/>
    <p:sldId id="964" r:id="rId44"/>
    <p:sldId id="883" r:id="rId45"/>
    <p:sldId id="884" r:id="rId46"/>
    <p:sldId id="885" r:id="rId47"/>
    <p:sldId id="886" r:id="rId48"/>
    <p:sldId id="798" r:id="rId49"/>
    <p:sldId id="994" r:id="rId50"/>
    <p:sldId id="887" r:id="rId51"/>
    <p:sldId id="888" r:id="rId52"/>
    <p:sldId id="889" r:id="rId53"/>
    <p:sldId id="891" r:id="rId54"/>
    <p:sldId id="892" r:id="rId55"/>
    <p:sldId id="893" r:id="rId56"/>
    <p:sldId id="996" r:id="rId57"/>
    <p:sldId id="966" r:id="rId58"/>
    <p:sldId id="900" r:id="rId59"/>
    <p:sldId id="895" r:id="rId60"/>
    <p:sldId id="901" r:id="rId61"/>
    <p:sldId id="902" r:id="rId62"/>
    <p:sldId id="997" r:id="rId63"/>
    <p:sldId id="998" r:id="rId64"/>
    <p:sldId id="904" r:id="rId65"/>
    <p:sldId id="905" r:id="rId66"/>
    <p:sldId id="909" r:id="rId67"/>
    <p:sldId id="906" r:id="rId68"/>
    <p:sldId id="908" r:id="rId69"/>
    <p:sldId id="907" r:id="rId70"/>
    <p:sldId id="988" r:id="rId71"/>
    <p:sldId id="967" r:id="rId72"/>
    <p:sldId id="1011" r:id="rId73"/>
    <p:sldId id="972" r:id="rId74"/>
    <p:sldId id="1012" r:id="rId75"/>
    <p:sldId id="1013" r:id="rId76"/>
    <p:sldId id="968" r:id="rId77"/>
    <p:sldId id="970" r:id="rId78"/>
    <p:sldId id="974" r:id="rId79"/>
    <p:sldId id="975" r:id="rId80"/>
    <p:sldId id="990" r:id="rId81"/>
    <p:sldId id="976" r:id="rId82"/>
    <p:sldId id="1019" r:id="rId83"/>
    <p:sldId id="1020" r:id="rId84"/>
    <p:sldId id="978" r:id="rId85"/>
    <p:sldId id="979" r:id="rId86"/>
    <p:sldId id="980" r:id="rId87"/>
    <p:sldId id="981" r:id="rId88"/>
    <p:sldId id="982" r:id="rId89"/>
    <p:sldId id="910" r:id="rId90"/>
    <p:sldId id="911" r:id="rId91"/>
    <p:sldId id="913" r:id="rId92"/>
    <p:sldId id="977" r:id="rId93"/>
    <p:sldId id="918" r:id="rId94"/>
    <p:sldId id="919" r:id="rId95"/>
    <p:sldId id="1001" r:id="rId96"/>
    <p:sldId id="920" r:id="rId97"/>
    <p:sldId id="921" r:id="rId98"/>
    <p:sldId id="953" r:id="rId99"/>
    <p:sldId id="952" r:id="rId100"/>
    <p:sldId id="924" r:id="rId101"/>
    <p:sldId id="925" r:id="rId102"/>
    <p:sldId id="731" r:id="rId103"/>
    <p:sldId id="830" r:id="rId104"/>
    <p:sldId id="958" r:id="rId105"/>
    <p:sldId id="313" r:id="rId106"/>
  </p:sldIdLst>
  <p:sldSz cx="9144000" cy="6858000" type="screen4x3"/>
  <p:notesSz cx="9926638" cy="6797675"/>
  <p:defaultTextStyle>
    <a:defPPr>
      <a:defRPr lang="en-US"/>
    </a:defPPr>
    <a:lvl1pPr algn="l" rtl="0" fontAlgn="base">
      <a:spcBef>
        <a:spcPct val="0"/>
      </a:spcBef>
      <a:spcAft>
        <a:spcPct val="0"/>
      </a:spcAft>
      <a:defRPr sz="1000" kern="1200">
        <a:solidFill>
          <a:schemeClr val="tx1"/>
        </a:solidFill>
        <a:latin typeface="Tahoma" pitchFamily="34" charset="0"/>
        <a:ea typeface="+mn-ea"/>
        <a:cs typeface="Arial" charset="0"/>
      </a:defRPr>
    </a:lvl1pPr>
    <a:lvl2pPr marL="457200" algn="l" rtl="0" fontAlgn="base">
      <a:spcBef>
        <a:spcPct val="0"/>
      </a:spcBef>
      <a:spcAft>
        <a:spcPct val="0"/>
      </a:spcAft>
      <a:defRPr sz="1000" kern="1200">
        <a:solidFill>
          <a:schemeClr val="tx1"/>
        </a:solidFill>
        <a:latin typeface="Tahoma" pitchFamily="34" charset="0"/>
        <a:ea typeface="+mn-ea"/>
        <a:cs typeface="Arial" charset="0"/>
      </a:defRPr>
    </a:lvl2pPr>
    <a:lvl3pPr marL="914400" algn="l" rtl="0" fontAlgn="base">
      <a:spcBef>
        <a:spcPct val="0"/>
      </a:spcBef>
      <a:spcAft>
        <a:spcPct val="0"/>
      </a:spcAft>
      <a:defRPr sz="1000" kern="1200">
        <a:solidFill>
          <a:schemeClr val="tx1"/>
        </a:solidFill>
        <a:latin typeface="Tahoma" pitchFamily="34" charset="0"/>
        <a:ea typeface="+mn-ea"/>
        <a:cs typeface="Arial" charset="0"/>
      </a:defRPr>
    </a:lvl3pPr>
    <a:lvl4pPr marL="1371600" algn="l" rtl="0" fontAlgn="base">
      <a:spcBef>
        <a:spcPct val="0"/>
      </a:spcBef>
      <a:spcAft>
        <a:spcPct val="0"/>
      </a:spcAft>
      <a:defRPr sz="1000" kern="1200">
        <a:solidFill>
          <a:schemeClr val="tx1"/>
        </a:solidFill>
        <a:latin typeface="Tahoma" pitchFamily="34" charset="0"/>
        <a:ea typeface="+mn-ea"/>
        <a:cs typeface="Arial" charset="0"/>
      </a:defRPr>
    </a:lvl4pPr>
    <a:lvl5pPr marL="1828800" algn="l" rtl="0" fontAlgn="base">
      <a:spcBef>
        <a:spcPct val="0"/>
      </a:spcBef>
      <a:spcAft>
        <a:spcPct val="0"/>
      </a:spcAft>
      <a:defRPr sz="1000" kern="1200">
        <a:solidFill>
          <a:schemeClr val="tx1"/>
        </a:solidFill>
        <a:latin typeface="Tahoma" pitchFamily="34" charset="0"/>
        <a:ea typeface="+mn-ea"/>
        <a:cs typeface="Arial" charset="0"/>
      </a:defRPr>
    </a:lvl5pPr>
    <a:lvl6pPr marL="2286000" algn="l" defTabSz="914400" rtl="0" eaLnBrk="1" latinLnBrk="0" hangingPunct="1">
      <a:defRPr sz="1000" kern="1200">
        <a:solidFill>
          <a:schemeClr val="tx1"/>
        </a:solidFill>
        <a:latin typeface="Tahoma" pitchFamily="34" charset="0"/>
        <a:ea typeface="+mn-ea"/>
        <a:cs typeface="Arial" charset="0"/>
      </a:defRPr>
    </a:lvl6pPr>
    <a:lvl7pPr marL="2743200" algn="l" defTabSz="914400" rtl="0" eaLnBrk="1" latinLnBrk="0" hangingPunct="1">
      <a:defRPr sz="1000" kern="1200">
        <a:solidFill>
          <a:schemeClr val="tx1"/>
        </a:solidFill>
        <a:latin typeface="Tahoma" pitchFamily="34" charset="0"/>
        <a:ea typeface="+mn-ea"/>
        <a:cs typeface="Arial" charset="0"/>
      </a:defRPr>
    </a:lvl7pPr>
    <a:lvl8pPr marL="3200400" algn="l" defTabSz="914400" rtl="0" eaLnBrk="1" latinLnBrk="0" hangingPunct="1">
      <a:defRPr sz="1000" kern="1200">
        <a:solidFill>
          <a:schemeClr val="tx1"/>
        </a:solidFill>
        <a:latin typeface="Tahoma" pitchFamily="34" charset="0"/>
        <a:ea typeface="+mn-ea"/>
        <a:cs typeface="Arial" charset="0"/>
      </a:defRPr>
    </a:lvl8pPr>
    <a:lvl9pPr marL="3657600" algn="l" defTabSz="914400" rtl="0" eaLnBrk="1" latinLnBrk="0" hangingPunct="1">
      <a:defRPr sz="1000"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CC"/>
    <a:srgbClr val="CC0000"/>
    <a:srgbClr val="000000"/>
    <a:srgbClr val="339966"/>
    <a:srgbClr val="CCECFF"/>
    <a:srgbClr val="B8B8B8"/>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5579" autoAdjust="0"/>
  </p:normalViewPr>
  <p:slideViewPr>
    <p:cSldViewPr>
      <p:cViewPr>
        <p:scale>
          <a:sx n="100" d="100"/>
          <a:sy n="100" d="100"/>
        </p:scale>
        <p:origin x="-1866" y="-25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 r:id="rId82" collapse="1"/>
      <p:sld r:id="rId83" collapse="1"/>
      <p:sld r:id="rId84" collapse="1"/>
      <p:sld r:id="rId85"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_rels/viewProps.xml.rels><?xml version="1.0" encoding="UTF-8" standalone="yes"?>
<Relationships xmlns="http://schemas.openxmlformats.org/package/2006/relationships"><Relationship Id="rId13" Type="http://schemas.openxmlformats.org/officeDocument/2006/relationships/slide" Target="slides/slide15.xml"/><Relationship Id="rId18" Type="http://schemas.openxmlformats.org/officeDocument/2006/relationships/slide" Target="slides/slide23.xml"/><Relationship Id="rId26" Type="http://schemas.openxmlformats.org/officeDocument/2006/relationships/slide" Target="slides/slide31.xml"/><Relationship Id="rId39" Type="http://schemas.openxmlformats.org/officeDocument/2006/relationships/slide" Target="slides/slide44.xml"/><Relationship Id="rId21" Type="http://schemas.openxmlformats.org/officeDocument/2006/relationships/slide" Target="slides/slide26.xml"/><Relationship Id="rId34" Type="http://schemas.openxmlformats.org/officeDocument/2006/relationships/slide" Target="slides/slide39.xml"/><Relationship Id="rId42" Type="http://schemas.openxmlformats.org/officeDocument/2006/relationships/slide" Target="slides/slide47.xml"/><Relationship Id="rId47" Type="http://schemas.openxmlformats.org/officeDocument/2006/relationships/slide" Target="slides/slide52.xml"/><Relationship Id="rId50" Type="http://schemas.openxmlformats.org/officeDocument/2006/relationships/slide" Target="slides/slide55.xml"/><Relationship Id="rId55" Type="http://schemas.openxmlformats.org/officeDocument/2006/relationships/slide" Target="slides/slide62.xml"/><Relationship Id="rId63" Type="http://schemas.openxmlformats.org/officeDocument/2006/relationships/slide" Target="slides/slide72.xml"/><Relationship Id="rId68" Type="http://schemas.openxmlformats.org/officeDocument/2006/relationships/slide" Target="slides/slide78.xml"/><Relationship Id="rId76" Type="http://schemas.openxmlformats.org/officeDocument/2006/relationships/slide" Target="slides/slide91.xml"/><Relationship Id="rId84" Type="http://schemas.openxmlformats.org/officeDocument/2006/relationships/slide" Target="slides/slide101.xml"/><Relationship Id="rId7" Type="http://schemas.openxmlformats.org/officeDocument/2006/relationships/slide" Target="slides/slide9.xml"/><Relationship Id="rId71" Type="http://schemas.openxmlformats.org/officeDocument/2006/relationships/slide" Target="slides/slide81.xml"/><Relationship Id="rId2" Type="http://schemas.openxmlformats.org/officeDocument/2006/relationships/slide" Target="slides/slide4.xml"/><Relationship Id="rId16" Type="http://schemas.openxmlformats.org/officeDocument/2006/relationships/slide" Target="slides/slide21.xml"/><Relationship Id="rId29" Type="http://schemas.openxmlformats.org/officeDocument/2006/relationships/slide" Target="slides/slide34.xml"/><Relationship Id="rId11" Type="http://schemas.openxmlformats.org/officeDocument/2006/relationships/slide" Target="slides/slide13.xml"/><Relationship Id="rId24" Type="http://schemas.openxmlformats.org/officeDocument/2006/relationships/slide" Target="slides/slide29.xml"/><Relationship Id="rId32" Type="http://schemas.openxmlformats.org/officeDocument/2006/relationships/slide" Target="slides/slide37.xml"/><Relationship Id="rId37" Type="http://schemas.openxmlformats.org/officeDocument/2006/relationships/slide" Target="slides/slide42.xml"/><Relationship Id="rId40" Type="http://schemas.openxmlformats.org/officeDocument/2006/relationships/slide" Target="slides/slide45.xml"/><Relationship Id="rId45" Type="http://schemas.openxmlformats.org/officeDocument/2006/relationships/slide" Target="slides/slide50.xml"/><Relationship Id="rId53" Type="http://schemas.openxmlformats.org/officeDocument/2006/relationships/slide" Target="slides/slide60.xml"/><Relationship Id="rId58" Type="http://schemas.openxmlformats.org/officeDocument/2006/relationships/slide" Target="slides/slide65.xml"/><Relationship Id="rId66" Type="http://schemas.openxmlformats.org/officeDocument/2006/relationships/slide" Target="slides/slide75.xml"/><Relationship Id="rId74" Type="http://schemas.openxmlformats.org/officeDocument/2006/relationships/slide" Target="slides/slide89.xml"/><Relationship Id="rId79" Type="http://schemas.openxmlformats.org/officeDocument/2006/relationships/slide" Target="slides/slide94.xml"/><Relationship Id="rId5" Type="http://schemas.openxmlformats.org/officeDocument/2006/relationships/slide" Target="slides/slide7.xml"/><Relationship Id="rId61" Type="http://schemas.openxmlformats.org/officeDocument/2006/relationships/slide" Target="slides/slide69.xml"/><Relationship Id="rId82" Type="http://schemas.openxmlformats.org/officeDocument/2006/relationships/slide" Target="slides/slide97.xml"/><Relationship Id="rId19" Type="http://schemas.openxmlformats.org/officeDocument/2006/relationships/slide" Target="slides/slide24.xml"/><Relationship Id="rId4" Type="http://schemas.openxmlformats.org/officeDocument/2006/relationships/slide" Target="slides/slide6.xml"/><Relationship Id="rId9" Type="http://schemas.openxmlformats.org/officeDocument/2006/relationships/slide" Target="slides/slide11.xml"/><Relationship Id="rId14" Type="http://schemas.openxmlformats.org/officeDocument/2006/relationships/slide" Target="slides/slide16.xml"/><Relationship Id="rId22" Type="http://schemas.openxmlformats.org/officeDocument/2006/relationships/slide" Target="slides/slide27.xml"/><Relationship Id="rId27" Type="http://schemas.openxmlformats.org/officeDocument/2006/relationships/slide" Target="slides/slide32.xml"/><Relationship Id="rId30" Type="http://schemas.openxmlformats.org/officeDocument/2006/relationships/slide" Target="slides/slide35.xml"/><Relationship Id="rId35" Type="http://schemas.openxmlformats.org/officeDocument/2006/relationships/slide" Target="slides/slide40.xml"/><Relationship Id="rId43" Type="http://schemas.openxmlformats.org/officeDocument/2006/relationships/slide" Target="slides/slide48.xml"/><Relationship Id="rId48" Type="http://schemas.openxmlformats.org/officeDocument/2006/relationships/slide" Target="slides/slide53.xml"/><Relationship Id="rId56" Type="http://schemas.openxmlformats.org/officeDocument/2006/relationships/slide" Target="slides/slide63.xml"/><Relationship Id="rId64" Type="http://schemas.openxmlformats.org/officeDocument/2006/relationships/slide" Target="slides/slide73.xml"/><Relationship Id="rId69" Type="http://schemas.openxmlformats.org/officeDocument/2006/relationships/slide" Target="slides/slide79.xml"/><Relationship Id="rId77" Type="http://schemas.openxmlformats.org/officeDocument/2006/relationships/slide" Target="slides/slide92.xml"/><Relationship Id="rId8" Type="http://schemas.openxmlformats.org/officeDocument/2006/relationships/slide" Target="slides/slide10.xml"/><Relationship Id="rId51" Type="http://schemas.openxmlformats.org/officeDocument/2006/relationships/slide" Target="slides/slide56.xml"/><Relationship Id="rId72" Type="http://schemas.openxmlformats.org/officeDocument/2006/relationships/slide" Target="slides/slide82.xml"/><Relationship Id="rId80" Type="http://schemas.openxmlformats.org/officeDocument/2006/relationships/slide" Target="slides/slide95.xml"/><Relationship Id="rId85" Type="http://schemas.openxmlformats.org/officeDocument/2006/relationships/slide" Target="slides/slide103.xml"/><Relationship Id="rId3" Type="http://schemas.openxmlformats.org/officeDocument/2006/relationships/slide" Target="slides/slide5.xml"/><Relationship Id="rId12" Type="http://schemas.openxmlformats.org/officeDocument/2006/relationships/slide" Target="slides/slide14.xml"/><Relationship Id="rId17" Type="http://schemas.openxmlformats.org/officeDocument/2006/relationships/slide" Target="slides/slide22.xml"/><Relationship Id="rId25" Type="http://schemas.openxmlformats.org/officeDocument/2006/relationships/slide" Target="slides/slide30.xml"/><Relationship Id="rId33" Type="http://schemas.openxmlformats.org/officeDocument/2006/relationships/slide" Target="slides/slide38.xml"/><Relationship Id="rId38" Type="http://schemas.openxmlformats.org/officeDocument/2006/relationships/slide" Target="slides/slide43.xml"/><Relationship Id="rId46" Type="http://schemas.openxmlformats.org/officeDocument/2006/relationships/slide" Target="slides/slide51.xml"/><Relationship Id="rId59" Type="http://schemas.openxmlformats.org/officeDocument/2006/relationships/slide" Target="slides/slide67.xml"/><Relationship Id="rId67" Type="http://schemas.openxmlformats.org/officeDocument/2006/relationships/slide" Target="slides/slide77.xml"/><Relationship Id="rId20" Type="http://schemas.openxmlformats.org/officeDocument/2006/relationships/slide" Target="slides/slide25.xml"/><Relationship Id="rId41" Type="http://schemas.openxmlformats.org/officeDocument/2006/relationships/slide" Target="slides/slide46.xml"/><Relationship Id="rId54" Type="http://schemas.openxmlformats.org/officeDocument/2006/relationships/slide" Target="slides/slide61.xml"/><Relationship Id="rId62" Type="http://schemas.openxmlformats.org/officeDocument/2006/relationships/slide" Target="slides/slide70.xml"/><Relationship Id="rId70" Type="http://schemas.openxmlformats.org/officeDocument/2006/relationships/slide" Target="slides/slide80.xml"/><Relationship Id="rId75" Type="http://schemas.openxmlformats.org/officeDocument/2006/relationships/slide" Target="slides/slide90.xml"/><Relationship Id="rId83" Type="http://schemas.openxmlformats.org/officeDocument/2006/relationships/slide" Target="slides/slide100.xml"/><Relationship Id="rId1" Type="http://schemas.openxmlformats.org/officeDocument/2006/relationships/slide" Target="slides/slide3.xml"/><Relationship Id="rId6" Type="http://schemas.openxmlformats.org/officeDocument/2006/relationships/slide" Target="slides/slide8.xml"/><Relationship Id="rId15" Type="http://schemas.openxmlformats.org/officeDocument/2006/relationships/slide" Target="slides/slide20.xml"/><Relationship Id="rId23" Type="http://schemas.openxmlformats.org/officeDocument/2006/relationships/slide" Target="slides/slide28.xml"/><Relationship Id="rId28" Type="http://schemas.openxmlformats.org/officeDocument/2006/relationships/slide" Target="slides/slide33.xml"/><Relationship Id="rId36" Type="http://schemas.openxmlformats.org/officeDocument/2006/relationships/slide" Target="slides/slide41.xml"/><Relationship Id="rId49" Type="http://schemas.openxmlformats.org/officeDocument/2006/relationships/slide" Target="slides/slide54.xml"/><Relationship Id="rId57" Type="http://schemas.openxmlformats.org/officeDocument/2006/relationships/slide" Target="slides/slide64.xml"/><Relationship Id="rId10" Type="http://schemas.openxmlformats.org/officeDocument/2006/relationships/slide" Target="slides/slide12.xml"/><Relationship Id="rId31" Type="http://schemas.openxmlformats.org/officeDocument/2006/relationships/slide" Target="slides/slide36.xml"/><Relationship Id="rId44" Type="http://schemas.openxmlformats.org/officeDocument/2006/relationships/slide" Target="slides/slide49.xml"/><Relationship Id="rId52" Type="http://schemas.openxmlformats.org/officeDocument/2006/relationships/slide" Target="slides/slide57.xml"/><Relationship Id="rId60" Type="http://schemas.openxmlformats.org/officeDocument/2006/relationships/slide" Target="slides/slide68.xml"/><Relationship Id="rId65" Type="http://schemas.openxmlformats.org/officeDocument/2006/relationships/slide" Target="slides/slide74.xml"/><Relationship Id="rId73" Type="http://schemas.openxmlformats.org/officeDocument/2006/relationships/slide" Target="slides/slide83.xml"/><Relationship Id="rId78" Type="http://schemas.openxmlformats.org/officeDocument/2006/relationships/slide" Target="slides/slide93.xml"/><Relationship Id="rId81" Type="http://schemas.openxmlformats.org/officeDocument/2006/relationships/slide" Target="slides/slide9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7010" name="Rectangle 2"/>
          <p:cNvSpPr>
            <a:spLocks noGrp="1" noChangeArrowheads="1"/>
          </p:cNvSpPr>
          <p:nvPr>
            <p:ph type="hdr" sz="quarter"/>
          </p:nvPr>
        </p:nvSpPr>
        <p:spPr bwMode="auto">
          <a:xfrm>
            <a:off x="0" y="0"/>
            <a:ext cx="43021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Times New Roman" pitchFamily="18" charset="0"/>
                <a:cs typeface="+mn-cs"/>
              </a:defRPr>
            </a:lvl1pPr>
          </a:lstStyle>
          <a:p>
            <a:pPr>
              <a:defRPr/>
            </a:pPr>
            <a:r>
              <a:rPr lang="pl-PL" dirty="0"/>
              <a:t>Egzamin ósmoklasisty 2019                      OKE w Gdańsku</a:t>
            </a:r>
          </a:p>
        </p:txBody>
      </p:sp>
      <p:sp>
        <p:nvSpPr>
          <p:cNvPr id="427011" name="Rectangle 3"/>
          <p:cNvSpPr>
            <a:spLocks noGrp="1" noChangeArrowheads="1"/>
          </p:cNvSpPr>
          <p:nvPr>
            <p:ph type="dt" sz="quarter" idx="1"/>
          </p:nvPr>
        </p:nvSpPr>
        <p:spPr bwMode="auto">
          <a:xfrm>
            <a:off x="5621338" y="0"/>
            <a:ext cx="4303712"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mn-cs"/>
              </a:defRPr>
            </a:lvl1pPr>
          </a:lstStyle>
          <a:p>
            <a:pPr>
              <a:defRPr/>
            </a:pPr>
            <a:endParaRPr lang="pl-PL" dirty="0"/>
          </a:p>
        </p:txBody>
      </p:sp>
      <p:sp>
        <p:nvSpPr>
          <p:cNvPr id="427012" name="Rectangle 4"/>
          <p:cNvSpPr>
            <a:spLocks noGrp="1" noChangeArrowheads="1"/>
          </p:cNvSpPr>
          <p:nvPr>
            <p:ph type="ftr" sz="quarter" idx="2"/>
          </p:nvPr>
        </p:nvSpPr>
        <p:spPr bwMode="auto">
          <a:xfrm>
            <a:off x="0" y="6456363"/>
            <a:ext cx="43021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Times New Roman" pitchFamily="18" charset="0"/>
                <a:cs typeface="+mn-cs"/>
              </a:defRPr>
            </a:lvl1pPr>
          </a:lstStyle>
          <a:p>
            <a:pPr>
              <a:defRPr/>
            </a:pPr>
            <a:endParaRPr lang="pl-PL" dirty="0"/>
          </a:p>
        </p:txBody>
      </p:sp>
      <p:sp>
        <p:nvSpPr>
          <p:cNvPr id="427013" name="Rectangle 5"/>
          <p:cNvSpPr>
            <a:spLocks noGrp="1" noChangeArrowheads="1"/>
          </p:cNvSpPr>
          <p:nvPr>
            <p:ph type="sldNum" sz="quarter" idx="3"/>
          </p:nvPr>
        </p:nvSpPr>
        <p:spPr bwMode="auto">
          <a:xfrm>
            <a:off x="5621338" y="6456363"/>
            <a:ext cx="4303712"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mn-cs"/>
              </a:defRPr>
            </a:lvl1pPr>
          </a:lstStyle>
          <a:p>
            <a:pPr>
              <a:defRPr/>
            </a:pPr>
            <a:fld id="{32923521-57EA-4A81-8203-95EBB07F0DBF}" type="slidenum">
              <a:rPr lang="pl-PL"/>
              <a:pPr>
                <a:defRPr/>
              </a:pPr>
              <a:t>‹#›</a:t>
            </a:fld>
            <a:endParaRPr lang="pl-PL" dirty="0"/>
          </a:p>
        </p:txBody>
      </p:sp>
    </p:spTree>
    <p:extLst>
      <p:ext uri="{BB962C8B-B14F-4D97-AF65-F5344CB8AC3E}">
        <p14:creationId xmlns:p14="http://schemas.microsoft.com/office/powerpoint/2010/main" val="39954339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42" name="Rectangle 2"/>
          <p:cNvSpPr>
            <a:spLocks noGrp="1" noChangeArrowheads="1"/>
          </p:cNvSpPr>
          <p:nvPr>
            <p:ph type="hdr" sz="quarter"/>
          </p:nvPr>
        </p:nvSpPr>
        <p:spPr bwMode="auto">
          <a:xfrm>
            <a:off x="0" y="0"/>
            <a:ext cx="43021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Times New Roman" pitchFamily="18" charset="0"/>
                <a:cs typeface="+mn-cs"/>
              </a:defRPr>
            </a:lvl1pPr>
          </a:lstStyle>
          <a:p>
            <a:pPr>
              <a:defRPr/>
            </a:pPr>
            <a:r>
              <a:rPr lang="pl-PL" dirty="0"/>
              <a:t>Egzamin ósmoklasisty 2019                      OKE w Gdańsku</a:t>
            </a:r>
          </a:p>
        </p:txBody>
      </p:sp>
      <p:sp>
        <p:nvSpPr>
          <p:cNvPr id="215043" name="Rectangle 3"/>
          <p:cNvSpPr>
            <a:spLocks noGrp="1" noChangeArrowheads="1"/>
          </p:cNvSpPr>
          <p:nvPr>
            <p:ph type="dt" idx="1"/>
          </p:nvPr>
        </p:nvSpPr>
        <p:spPr bwMode="auto">
          <a:xfrm>
            <a:off x="5621338" y="0"/>
            <a:ext cx="4303712"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mn-cs"/>
              </a:defRPr>
            </a:lvl1pPr>
          </a:lstStyle>
          <a:p>
            <a:pPr>
              <a:defRPr/>
            </a:pPr>
            <a:endParaRPr lang="pl-PL" dirty="0"/>
          </a:p>
        </p:txBody>
      </p:sp>
      <p:sp>
        <p:nvSpPr>
          <p:cNvPr id="106500" name="Rectangle 4"/>
          <p:cNvSpPr>
            <a:spLocks noGrp="1" noRot="1" noChangeAspect="1" noChangeArrowheads="1" noTextEdit="1"/>
          </p:cNvSpPr>
          <p:nvPr>
            <p:ph type="sldImg" idx="2"/>
          </p:nvPr>
        </p:nvSpPr>
        <p:spPr bwMode="auto">
          <a:xfrm>
            <a:off x="3263900" y="509588"/>
            <a:ext cx="3398838" cy="25495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45" name="Rectangle 5"/>
          <p:cNvSpPr>
            <a:spLocks noGrp="1" noChangeArrowheads="1"/>
          </p:cNvSpPr>
          <p:nvPr>
            <p:ph type="body" sz="quarter" idx="3"/>
          </p:nvPr>
        </p:nvSpPr>
        <p:spPr bwMode="auto">
          <a:xfrm>
            <a:off x="992188" y="3228975"/>
            <a:ext cx="7942262" cy="305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215046" name="Rectangle 6"/>
          <p:cNvSpPr>
            <a:spLocks noGrp="1" noChangeArrowheads="1"/>
          </p:cNvSpPr>
          <p:nvPr>
            <p:ph type="ftr" sz="quarter" idx="4"/>
          </p:nvPr>
        </p:nvSpPr>
        <p:spPr bwMode="auto">
          <a:xfrm>
            <a:off x="0" y="6456363"/>
            <a:ext cx="43021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Times New Roman" pitchFamily="18" charset="0"/>
                <a:cs typeface="+mn-cs"/>
              </a:defRPr>
            </a:lvl1pPr>
          </a:lstStyle>
          <a:p>
            <a:pPr>
              <a:defRPr/>
            </a:pPr>
            <a:endParaRPr lang="pl-PL" dirty="0"/>
          </a:p>
        </p:txBody>
      </p:sp>
      <p:sp>
        <p:nvSpPr>
          <p:cNvPr id="215047" name="Rectangle 7"/>
          <p:cNvSpPr>
            <a:spLocks noGrp="1" noChangeArrowheads="1"/>
          </p:cNvSpPr>
          <p:nvPr>
            <p:ph type="sldNum" sz="quarter" idx="5"/>
          </p:nvPr>
        </p:nvSpPr>
        <p:spPr bwMode="auto">
          <a:xfrm>
            <a:off x="5621338" y="6456363"/>
            <a:ext cx="4303712"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mn-cs"/>
              </a:defRPr>
            </a:lvl1pPr>
          </a:lstStyle>
          <a:p>
            <a:pPr>
              <a:defRPr/>
            </a:pPr>
            <a:fld id="{6AE4754A-A977-4E72-A511-D7CD1F504730}" type="slidenum">
              <a:rPr lang="pl-PL"/>
              <a:pPr>
                <a:defRPr/>
              </a:pPr>
              <a:t>‹#›</a:t>
            </a:fld>
            <a:endParaRPr lang="pl-PL" dirty="0"/>
          </a:p>
        </p:txBody>
      </p:sp>
    </p:spTree>
    <p:extLst>
      <p:ext uri="{BB962C8B-B14F-4D97-AF65-F5344CB8AC3E}">
        <p14:creationId xmlns:p14="http://schemas.microsoft.com/office/powerpoint/2010/main" val="365843470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pl-PL" altLang="pl-PL" dirty="0" smtClean="0"/>
              <a:t>Egzamin ósmoklasisty 2019                      OKE w Gdańsku</a:t>
            </a:r>
          </a:p>
        </p:txBody>
      </p:sp>
      <p:sp>
        <p:nvSpPr>
          <p:cNvPr id="89091"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D66707E4-134F-418E-B179-E105B93ADF5B}" type="slidenum">
              <a:rPr lang="pl-PL" altLang="pl-PL" smtClean="0"/>
              <a:pPr eaLnBrk="1" hangingPunct="1">
                <a:spcBef>
                  <a:spcPct val="0"/>
                </a:spcBef>
                <a:defRPr/>
              </a:pPr>
              <a:t>1</a:t>
            </a:fld>
            <a:endParaRPr lang="pl-PL" altLang="pl-PL" dirty="0" smtClean="0"/>
          </a:p>
        </p:txBody>
      </p:sp>
      <p:sp>
        <p:nvSpPr>
          <p:cNvPr id="107524" name="Rectangle 2"/>
          <p:cNvSpPr>
            <a:spLocks noGrp="1" noRot="1" noChangeAspect="1" noChangeArrowheads="1" noTextEdit="1"/>
          </p:cNvSpPr>
          <p:nvPr>
            <p:ph type="sldImg"/>
          </p:nvPr>
        </p:nvSpPr>
        <p:spPr>
          <a:ln/>
        </p:spPr>
      </p:sp>
      <p:sp>
        <p:nvSpPr>
          <p:cNvPr id="107525" name="Rectangle 3"/>
          <p:cNvSpPr>
            <a:spLocks noGrp="1" noChangeArrowheads="1"/>
          </p:cNvSpPr>
          <p:nvPr>
            <p:ph type="body" idx="1"/>
          </p:nvPr>
        </p:nvSpPr>
        <p:spPr>
          <a:noFill/>
        </p:spPr>
        <p:txBody>
          <a:bodyPr/>
          <a:lstStyle/>
          <a:p>
            <a:endParaRPr lang="pl-PL" altLang="pl-PL"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ymbol zastępczy obrazu slajdu 1"/>
          <p:cNvSpPr>
            <a:spLocks noGrp="1" noRot="1" noChangeAspect="1" noTextEdit="1"/>
          </p:cNvSpPr>
          <p:nvPr>
            <p:ph type="sldImg"/>
          </p:nvPr>
        </p:nvSpPr>
        <p:spPr>
          <a:ln/>
        </p:spPr>
      </p:sp>
      <p:sp>
        <p:nvSpPr>
          <p:cNvPr id="108547" name="Symbol zastępczy notatek 2"/>
          <p:cNvSpPr>
            <a:spLocks noGrp="1"/>
          </p:cNvSpPr>
          <p:nvPr>
            <p:ph type="body" idx="1"/>
          </p:nvPr>
        </p:nvSpPr>
        <p:spPr>
          <a:noFill/>
        </p:spPr>
        <p:txBody>
          <a:bodyPr/>
          <a:lstStyle/>
          <a:p>
            <a:endParaRPr lang="pl-PL" altLang="pl-PL" smtClean="0"/>
          </a:p>
        </p:txBody>
      </p:sp>
      <p:sp>
        <p:nvSpPr>
          <p:cNvPr id="4" name="Symbol zastępczy nagłówka 3"/>
          <p:cNvSpPr>
            <a:spLocks noGrp="1"/>
          </p:cNvSpPr>
          <p:nvPr>
            <p:ph type="hdr" sz="quarter"/>
          </p:nvPr>
        </p:nvSpPr>
        <p:spPr/>
        <p:txBody>
          <a:bodyPr/>
          <a:lstStyle/>
          <a:p>
            <a:pPr>
              <a:defRPr/>
            </a:pPr>
            <a:r>
              <a:rPr lang="pl-PL"/>
              <a:t>Egzamin ósmoklasisty 2019                      OKE w Gdańsku</a:t>
            </a:r>
          </a:p>
        </p:txBody>
      </p:sp>
      <p:sp>
        <p:nvSpPr>
          <p:cNvPr id="5" name="Symbol zastępczy numeru slajdu 4"/>
          <p:cNvSpPr>
            <a:spLocks noGrp="1"/>
          </p:cNvSpPr>
          <p:nvPr>
            <p:ph type="sldNum" sz="quarter" idx="5"/>
          </p:nvPr>
        </p:nvSpPr>
        <p:spPr/>
        <p:txBody>
          <a:bodyPr/>
          <a:lstStyle/>
          <a:p>
            <a:pPr>
              <a:defRPr/>
            </a:pPr>
            <a:fld id="{EF64D875-A855-4D59-8B1C-18DE38852FDD}" type="slidenum">
              <a:rPr lang="pl-PL" smtClean="0"/>
              <a:pPr>
                <a:defRPr/>
              </a:pPr>
              <a:t>11</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ymbol zastępczy obrazu slajdu 1"/>
          <p:cNvSpPr>
            <a:spLocks noGrp="1" noRot="1" noChangeAspect="1" noTextEdit="1"/>
          </p:cNvSpPr>
          <p:nvPr>
            <p:ph type="sldImg"/>
          </p:nvPr>
        </p:nvSpPr>
        <p:spPr>
          <a:ln/>
        </p:spPr>
      </p:sp>
      <p:sp>
        <p:nvSpPr>
          <p:cNvPr id="109571" name="Symbol zastępczy notatek 2"/>
          <p:cNvSpPr>
            <a:spLocks noGrp="1"/>
          </p:cNvSpPr>
          <p:nvPr>
            <p:ph type="body" idx="1"/>
          </p:nvPr>
        </p:nvSpPr>
        <p:spPr>
          <a:noFill/>
        </p:spPr>
        <p:txBody>
          <a:bodyPr/>
          <a:lstStyle/>
          <a:p>
            <a:endParaRPr lang="pl-PL" altLang="pl-PL" smtClean="0"/>
          </a:p>
        </p:txBody>
      </p:sp>
      <p:sp>
        <p:nvSpPr>
          <p:cNvPr id="96260" name="Symbol zastępczy nagłówka 3"/>
          <p:cNvSpPr>
            <a:spLocks noGrp="1"/>
          </p:cNvSpPr>
          <p:nvPr>
            <p:ph type="hdr" sz="quarter"/>
          </p:nvPr>
        </p:nvSpPr>
        <p:spPr/>
        <p:txBody>
          <a:bodyPr/>
          <a:lstStyle>
            <a:lvl1pPr eaLnBrk="0" hangingPunct="0">
              <a:defRPr sz="1000">
                <a:solidFill>
                  <a:schemeClr val="tx1"/>
                </a:solidFill>
                <a:latin typeface="Tahoma" pitchFamily="34" charset="0"/>
              </a:defRPr>
            </a:lvl1pPr>
            <a:lvl2pPr marL="742950" indent="-285750" eaLnBrk="0" hangingPunct="0">
              <a:defRPr sz="1000">
                <a:solidFill>
                  <a:schemeClr val="tx1"/>
                </a:solidFill>
                <a:latin typeface="Tahoma" pitchFamily="34" charset="0"/>
              </a:defRPr>
            </a:lvl2pPr>
            <a:lvl3pPr marL="1143000" indent="-228600" eaLnBrk="0" hangingPunct="0">
              <a:defRPr sz="1000">
                <a:solidFill>
                  <a:schemeClr val="tx1"/>
                </a:solidFill>
                <a:latin typeface="Tahoma" pitchFamily="34" charset="0"/>
              </a:defRPr>
            </a:lvl3pPr>
            <a:lvl4pPr marL="1600200" indent="-228600" eaLnBrk="0" hangingPunct="0">
              <a:defRPr sz="1000">
                <a:solidFill>
                  <a:schemeClr val="tx1"/>
                </a:solidFill>
                <a:latin typeface="Tahoma" pitchFamily="34" charset="0"/>
              </a:defRPr>
            </a:lvl4pPr>
            <a:lvl5pPr marL="2057400" indent="-228600" eaLnBrk="0" hangingPunct="0">
              <a:defRPr sz="1000">
                <a:solidFill>
                  <a:schemeClr val="tx1"/>
                </a:solidFill>
                <a:latin typeface="Tahoma" pitchFamily="34" charset="0"/>
              </a:defRPr>
            </a:lvl5pPr>
            <a:lvl6pPr marL="2514600" indent="-228600" algn="r" eaLnBrk="0" fontAlgn="base" hangingPunct="0">
              <a:spcBef>
                <a:spcPct val="0"/>
              </a:spcBef>
              <a:spcAft>
                <a:spcPct val="0"/>
              </a:spcAft>
              <a:defRPr sz="1000">
                <a:solidFill>
                  <a:schemeClr val="tx1"/>
                </a:solidFill>
                <a:latin typeface="Tahoma" pitchFamily="34" charset="0"/>
              </a:defRPr>
            </a:lvl6pPr>
            <a:lvl7pPr marL="2971800" indent="-228600" algn="r" eaLnBrk="0" fontAlgn="base" hangingPunct="0">
              <a:spcBef>
                <a:spcPct val="0"/>
              </a:spcBef>
              <a:spcAft>
                <a:spcPct val="0"/>
              </a:spcAft>
              <a:defRPr sz="1000">
                <a:solidFill>
                  <a:schemeClr val="tx1"/>
                </a:solidFill>
                <a:latin typeface="Tahoma" pitchFamily="34" charset="0"/>
              </a:defRPr>
            </a:lvl7pPr>
            <a:lvl8pPr marL="3429000" indent="-228600" algn="r" eaLnBrk="0" fontAlgn="base" hangingPunct="0">
              <a:spcBef>
                <a:spcPct val="0"/>
              </a:spcBef>
              <a:spcAft>
                <a:spcPct val="0"/>
              </a:spcAft>
              <a:defRPr sz="1000">
                <a:solidFill>
                  <a:schemeClr val="tx1"/>
                </a:solidFill>
                <a:latin typeface="Tahoma" pitchFamily="34" charset="0"/>
              </a:defRPr>
            </a:lvl8pPr>
            <a:lvl9pPr marL="3886200" indent="-228600" algn="r" eaLnBrk="0" fontAlgn="base" hangingPunct="0">
              <a:spcBef>
                <a:spcPct val="0"/>
              </a:spcBef>
              <a:spcAft>
                <a:spcPct val="0"/>
              </a:spcAft>
              <a:defRPr sz="1000">
                <a:solidFill>
                  <a:schemeClr val="tx1"/>
                </a:solidFill>
                <a:latin typeface="Tahoma" pitchFamily="34" charset="0"/>
              </a:defRPr>
            </a:lvl9pPr>
          </a:lstStyle>
          <a:p>
            <a:pPr eaLnBrk="1" hangingPunct="1">
              <a:defRPr/>
            </a:pPr>
            <a:r>
              <a:rPr lang="pl-PL" altLang="pl-PL" sz="1200" smtClean="0">
                <a:latin typeface="Times New Roman" pitchFamily="18" charset="0"/>
              </a:rPr>
              <a:t>Egzamin gimnazjalny 2016/2017                OKE w Gdańsku</a:t>
            </a:r>
          </a:p>
        </p:txBody>
      </p:sp>
      <p:sp>
        <p:nvSpPr>
          <p:cNvPr id="96261" name="Symbol zastępczy numeru slajdu 4"/>
          <p:cNvSpPr>
            <a:spLocks noGrp="1"/>
          </p:cNvSpPr>
          <p:nvPr>
            <p:ph type="sldNum" sz="quarter" idx="5"/>
          </p:nvPr>
        </p:nvSpPr>
        <p:spPr/>
        <p:txBody>
          <a:bodyPr/>
          <a:lstStyle>
            <a:lvl1pPr eaLnBrk="0" hangingPunct="0">
              <a:defRPr sz="1000">
                <a:solidFill>
                  <a:schemeClr val="tx1"/>
                </a:solidFill>
                <a:latin typeface="Tahoma" pitchFamily="34" charset="0"/>
              </a:defRPr>
            </a:lvl1pPr>
            <a:lvl2pPr marL="742950" indent="-285750" eaLnBrk="0" hangingPunct="0">
              <a:defRPr sz="1000">
                <a:solidFill>
                  <a:schemeClr val="tx1"/>
                </a:solidFill>
                <a:latin typeface="Tahoma" pitchFamily="34" charset="0"/>
              </a:defRPr>
            </a:lvl2pPr>
            <a:lvl3pPr marL="1143000" indent="-228600" eaLnBrk="0" hangingPunct="0">
              <a:defRPr sz="1000">
                <a:solidFill>
                  <a:schemeClr val="tx1"/>
                </a:solidFill>
                <a:latin typeface="Tahoma" pitchFamily="34" charset="0"/>
              </a:defRPr>
            </a:lvl3pPr>
            <a:lvl4pPr marL="1600200" indent="-228600" eaLnBrk="0" hangingPunct="0">
              <a:defRPr sz="1000">
                <a:solidFill>
                  <a:schemeClr val="tx1"/>
                </a:solidFill>
                <a:latin typeface="Tahoma" pitchFamily="34" charset="0"/>
              </a:defRPr>
            </a:lvl4pPr>
            <a:lvl5pPr marL="2057400" indent="-228600" eaLnBrk="0" hangingPunct="0">
              <a:defRPr sz="1000">
                <a:solidFill>
                  <a:schemeClr val="tx1"/>
                </a:solidFill>
                <a:latin typeface="Tahoma" pitchFamily="34" charset="0"/>
              </a:defRPr>
            </a:lvl5pPr>
            <a:lvl6pPr marL="2514600" indent="-228600" algn="r" eaLnBrk="0" fontAlgn="base" hangingPunct="0">
              <a:spcBef>
                <a:spcPct val="0"/>
              </a:spcBef>
              <a:spcAft>
                <a:spcPct val="0"/>
              </a:spcAft>
              <a:defRPr sz="1000">
                <a:solidFill>
                  <a:schemeClr val="tx1"/>
                </a:solidFill>
                <a:latin typeface="Tahoma" pitchFamily="34" charset="0"/>
              </a:defRPr>
            </a:lvl6pPr>
            <a:lvl7pPr marL="2971800" indent="-228600" algn="r" eaLnBrk="0" fontAlgn="base" hangingPunct="0">
              <a:spcBef>
                <a:spcPct val="0"/>
              </a:spcBef>
              <a:spcAft>
                <a:spcPct val="0"/>
              </a:spcAft>
              <a:defRPr sz="1000">
                <a:solidFill>
                  <a:schemeClr val="tx1"/>
                </a:solidFill>
                <a:latin typeface="Tahoma" pitchFamily="34" charset="0"/>
              </a:defRPr>
            </a:lvl7pPr>
            <a:lvl8pPr marL="3429000" indent="-228600" algn="r" eaLnBrk="0" fontAlgn="base" hangingPunct="0">
              <a:spcBef>
                <a:spcPct val="0"/>
              </a:spcBef>
              <a:spcAft>
                <a:spcPct val="0"/>
              </a:spcAft>
              <a:defRPr sz="1000">
                <a:solidFill>
                  <a:schemeClr val="tx1"/>
                </a:solidFill>
                <a:latin typeface="Tahoma" pitchFamily="34" charset="0"/>
              </a:defRPr>
            </a:lvl8pPr>
            <a:lvl9pPr marL="3886200" indent="-228600" algn="r" eaLnBrk="0" fontAlgn="base" hangingPunct="0">
              <a:spcBef>
                <a:spcPct val="0"/>
              </a:spcBef>
              <a:spcAft>
                <a:spcPct val="0"/>
              </a:spcAft>
              <a:defRPr sz="1000">
                <a:solidFill>
                  <a:schemeClr val="tx1"/>
                </a:solidFill>
                <a:latin typeface="Tahoma" pitchFamily="34" charset="0"/>
              </a:defRPr>
            </a:lvl9pPr>
          </a:lstStyle>
          <a:p>
            <a:pPr eaLnBrk="1" hangingPunct="1">
              <a:defRPr/>
            </a:pPr>
            <a:fld id="{F536D965-C068-4AEB-8CDE-D15AFDCCD262}" type="slidenum">
              <a:rPr lang="pl-PL" altLang="pl-PL" sz="1200" smtClean="0">
                <a:latin typeface="Times New Roman" pitchFamily="18" charset="0"/>
              </a:rPr>
              <a:pPr eaLnBrk="1" hangingPunct="1">
                <a:defRPr/>
              </a:pPr>
              <a:t>27</a:t>
            </a:fld>
            <a:endParaRPr lang="pl-PL" altLang="pl-PL" sz="120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ymbol zastępczy obrazu slajdu 1"/>
          <p:cNvSpPr>
            <a:spLocks noGrp="1" noRot="1" noChangeAspect="1" noTextEdit="1"/>
          </p:cNvSpPr>
          <p:nvPr>
            <p:ph type="sldImg"/>
          </p:nvPr>
        </p:nvSpPr>
        <p:spPr>
          <a:ln/>
        </p:spPr>
      </p:sp>
      <p:sp>
        <p:nvSpPr>
          <p:cNvPr id="110595" name="Symbol zastępczy notatek 2"/>
          <p:cNvSpPr>
            <a:spLocks noGrp="1"/>
          </p:cNvSpPr>
          <p:nvPr>
            <p:ph type="body" idx="1"/>
          </p:nvPr>
        </p:nvSpPr>
        <p:spPr>
          <a:noFill/>
        </p:spPr>
        <p:txBody>
          <a:bodyPr/>
          <a:lstStyle/>
          <a:p>
            <a:endParaRPr lang="pl-PL" altLang="pl-PL" smtClean="0"/>
          </a:p>
        </p:txBody>
      </p:sp>
      <p:sp>
        <p:nvSpPr>
          <p:cNvPr id="97284" name="Symbol zastępczy nagłówka 3"/>
          <p:cNvSpPr>
            <a:spLocks noGrp="1"/>
          </p:cNvSpPr>
          <p:nvPr>
            <p:ph type="hdr" sz="quarter"/>
          </p:nvPr>
        </p:nvSpPr>
        <p:spPr/>
        <p:txBody>
          <a:bodyPr/>
          <a:lstStyle>
            <a:lvl1pPr eaLnBrk="0" hangingPunct="0">
              <a:defRPr sz="1000">
                <a:solidFill>
                  <a:schemeClr val="tx1"/>
                </a:solidFill>
                <a:latin typeface="Tahoma" pitchFamily="34" charset="0"/>
              </a:defRPr>
            </a:lvl1pPr>
            <a:lvl2pPr marL="742950" indent="-285750" eaLnBrk="0" hangingPunct="0">
              <a:defRPr sz="1000">
                <a:solidFill>
                  <a:schemeClr val="tx1"/>
                </a:solidFill>
                <a:latin typeface="Tahoma" pitchFamily="34" charset="0"/>
              </a:defRPr>
            </a:lvl2pPr>
            <a:lvl3pPr marL="1143000" indent="-228600" eaLnBrk="0" hangingPunct="0">
              <a:defRPr sz="1000">
                <a:solidFill>
                  <a:schemeClr val="tx1"/>
                </a:solidFill>
                <a:latin typeface="Tahoma" pitchFamily="34" charset="0"/>
              </a:defRPr>
            </a:lvl3pPr>
            <a:lvl4pPr marL="1600200" indent="-228600" eaLnBrk="0" hangingPunct="0">
              <a:defRPr sz="1000">
                <a:solidFill>
                  <a:schemeClr val="tx1"/>
                </a:solidFill>
                <a:latin typeface="Tahoma" pitchFamily="34" charset="0"/>
              </a:defRPr>
            </a:lvl4pPr>
            <a:lvl5pPr marL="2057400" indent="-228600" eaLnBrk="0" hangingPunct="0">
              <a:defRPr sz="1000">
                <a:solidFill>
                  <a:schemeClr val="tx1"/>
                </a:solidFill>
                <a:latin typeface="Tahoma" pitchFamily="34" charset="0"/>
              </a:defRPr>
            </a:lvl5pPr>
            <a:lvl6pPr marL="2514600" indent="-228600" algn="r" eaLnBrk="0" fontAlgn="base" hangingPunct="0">
              <a:spcBef>
                <a:spcPct val="0"/>
              </a:spcBef>
              <a:spcAft>
                <a:spcPct val="0"/>
              </a:spcAft>
              <a:defRPr sz="1000">
                <a:solidFill>
                  <a:schemeClr val="tx1"/>
                </a:solidFill>
                <a:latin typeface="Tahoma" pitchFamily="34" charset="0"/>
              </a:defRPr>
            </a:lvl6pPr>
            <a:lvl7pPr marL="2971800" indent="-228600" algn="r" eaLnBrk="0" fontAlgn="base" hangingPunct="0">
              <a:spcBef>
                <a:spcPct val="0"/>
              </a:spcBef>
              <a:spcAft>
                <a:spcPct val="0"/>
              </a:spcAft>
              <a:defRPr sz="1000">
                <a:solidFill>
                  <a:schemeClr val="tx1"/>
                </a:solidFill>
                <a:latin typeface="Tahoma" pitchFamily="34" charset="0"/>
              </a:defRPr>
            </a:lvl7pPr>
            <a:lvl8pPr marL="3429000" indent="-228600" algn="r" eaLnBrk="0" fontAlgn="base" hangingPunct="0">
              <a:spcBef>
                <a:spcPct val="0"/>
              </a:spcBef>
              <a:spcAft>
                <a:spcPct val="0"/>
              </a:spcAft>
              <a:defRPr sz="1000">
                <a:solidFill>
                  <a:schemeClr val="tx1"/>
                </a:solidFill>
                <a:latin typeface="Tahoma" pitchFamily="34" charset="0"/>
              </a:defRPr>
            </a:lvl8pPr>
            <a:lvl9pPr marL="3886200" indent="-228600" algn="r" eaLnBrk="0" fontAlgn="base" hangingPunct="0">
              <a:spcBef>
                <a:spcPct val="0"/>
              </a:spcBef>
              <a:spcAft>
                <a:spcPct val="0"/>
              </a:spcAft>
              <a:defRPr sz="1000">
                <a:solidFill>
                  <a:schemeClr val="tx1"/>
                </a:solidFill>
                <a:latin typeface="Tahoma" pitchFamily="34" charset="0"/>
              </a:defRPr>
            </a:lvl9pPr>
          </a:lstStyle>
          <a:p>
            <a:pPr eaLnBrk="1" hangingPunct="1">
              <a:defRPr/>
            </a:pPr>
            <a:r>
              <a:rPr lang="pl-PL" altLang="pl-PL" sz="1200" smtClean="0">
                <a:latin typeface="Times New Roman" pitchFamily="18" charset="0"/>
              </a:rPr>
              <a:t>Egzamin gimnazjalny 2016/2017                OKE w Gdańsku</a:t>
            </a:r>
          </a:p>
        </p:txBody>
      </p:sp>
      <p:sp>
        <p:nvSpPr>
          <p:cNvPr id="97285" name="Symbol zastępczy numeru slajdu 4"/>
          <p:cNvSpPr>
            <a:spLocks noGrp="1"/>
          </p:cNvSpPr>
          <p:nvPr>
            <p:ph type="sldNum" sz="quarter" idx="5"/>
          </p:nvPr>
        </p:nvSpPr>
        <p:spPr/>
        <p:txBody>
          <a:bodyPr/>
          <a:lstStyle>
            <a:lvl1pPr eaLnBrk="0" hangingPunct="0">
              <a:defRPr sz="1000">
                <a:solidFill>
                  <a:schemeClr val="tx1"/>
                </a:solidFill>
                <a:latin typeface="Tahoma" pitchFamily="34" charset="0"/>
              </a:defRPr>
            </a:lvl1pPr>
            <a:lvl2pPr marL="742950" indent="-285750" eaLnBrk="0" hangingPunct="0">
              <a:defRPr sz="1000">
                <a:solidFill>
                  <a:schemeClr val="tx1"/>
                </a:solidFill>
                <a:latin typeface="Tahoma" pitchFamily="34" charset="0"/>
              </a:defRPr>
            </a:lvl2pPr>
            <a:lvl3pPr marL="1143000" indent="-228600" eaLnBrk="0" hangingPunct="0">
              <a:defRPr sz="1000">
                <a:solidFill>
                  <a:schemeClr val="tx1"/>
                </a:solidFill>
                <a:latin typeface="Tahoma" pitchFamily="34" charset="0"/>
              </a:defRPr>
            </a:lvl3pPr>
            <a:lvl4pPr marL="1600200" indent="-228600" eaLnBrk="0" hangingPunct="0">
              <a:defRPr sz="1000">
                <a:solidFill>
                  <a:schemeClr val="tx1"/>
                </a:solidFill>
                <a:latin typeface="Tahoma" pitchFamily="34" charset="0"/>
              </a:defRPr>
            </a:lvl4pPr>
            <a:lvl5pPr marL="2057400" indent="-228600" eaLnBrk="0" hangingPunct="0">
              <a:defRPr sz="1000">
                <a:solidFill>
                  <a:schemeClr val="tx1"/>
                </a:solidFill>
                <a:latin typeface="Tahoma" pitchFamily="34" charset="0"/>
              </a:defRPr>
            </a:lvl5pPr>
            <a:lvl6pPr marL="2514600" indent="-228600" algn="r" eaLnBrk="0" fontAlgn="base" hangingPunct="0">
              <a:spcBef>
                <a:spcPct val="0"/>
              </a:spcBef>
              <a:spcAft>
                <a:spcPct val="0"/>
              </a:spcAft>
              <a:defRPr sz="1000">
                <a:solidFill>
                  <a:schemeClr val="tx1"/>
                </a:solidFill>
                <a:latin typeface="Tahoma" pitchFamily="34" charset="0"/>
              </a:defRPr>
            </a:lvl6pPr>
            <a:lvl7pPr marL="2971800" indent="-228600" algn="r" eaLnBrk="0" fontAlgn="base" hangingPunct="0">
              <a:spcBef>
                <a:spcPct val="0"/>
              </a:spcBef>
              <a:spcAft>
                <a:spcPct val="0"/>
              </a:spcAft>
              <a:defRPr sz="1000">
                <a:solidFill>
                  <a:schemeClr val="tx1"/>
                </a:solidFill>
                <a:latin typeface="Tahoma" pitchFamily="34" charset="0"/>
              </a:defRPr>
            </a:lvl7pPr>
            <a:lvl8pPr marL="3429000" indent="-228600" algn="r" eaLnBrk="0" fontAlgn="base" hangingPunct="0">
              <a:spcBef>
                <a:spcPct val="0"/>
              </a:spcBef>
              <a:spcAft>
                <a:spcPct val="0"/>
              </a:spcAft>
              <a:defRPr sz="1000">
                <a:solidFill>
                  <a:schemeClr val="tx1"/>
                </a:solidFill>
                <a:latin typeface="Tahoma" pitchFamily="34" charset="0"/>
              </a:defRPr>
            </a:lvl8pPr>
            <a:lvl9pPr marL="3886200" indent="-228600" algn="r" eaLnBrk="0" fontAlgn="base" hangingPunct="0">
              <a:spcBef>
                <a:spcPct val="0"/>
              </a:spcBef>
              <a:spcAft>
                <a:spcPct val="0"/>
              </a:spcAft>
              <a:defRPr sz="1000">
                <a:solidFill>
                  <a:schemeClr val="tx1"/>
                </a:solidFill>
                <a:latin typeface="Tahoma" pitchFamily="34" charset="0"/>
              </a:defRPr>
            </a:lvl9pPr>
          </a:lstStyle>
          <a:p>
            <a:pPr eaLnBrk="1" hangingPunct="1">
              <a:defRPr/>
            </a:pPr>
            <a:fld id="{F84904D3-F8C1-489C-BA0A-FFA4A3A33972}" type="slidenum">
              <a:rPr lang="pl-PL" altLang="pl-PL" sz="1200" smtClean="0">
                <a:latin typeface="Times New Roman" pitchFamily="18" charset="0"/>
              </a:rPr>
              <a:pPr eaLnBrk="1" hangingPunct="1">
                <a:defRPr/>
              </a:pPr>
              <a:t>29</a:t>
            </a:fld>
            <a:endParaRPr lang="pl-PL" altLang="pl-PL" sz="120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pl-PL" smtClean="0"/>
              <a:t>Kliknij, aby edytować styl</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7" name="Date Placeholder 6"/>
          <p:cNvSpPr>
            <a:spLocks noGrp="1"/>
          </p:cNvSpPr>
          <p:nvPr>
            <p:ph type="dt" sz="half" idx="10"/>
          </p:nvPr>
        </p:nvSpPr>
        <p:spPr/>
        <p:txBody>
          <a:bodyPr/>
          <a:lstStyle/>
          <a:p>
            <a:pPr>
              <a:defRPr/>
            </a:pPr>
            <a:endParaRPr lang="pl-PL" dirty="0"/>
          </a:p>
        </p:txBody>
      </p:sp>
      <p:sp>
        <p:nvSpPr>
          <p:cNvPr id="8" name="Slide Number Placeholder 7"/>
          <p:cNvSpPr>
            <a:spLocks noGrp="1"/>
          </p:cNvSpPr>
          <p:nvPr>
            <p:ph type="sldNum" sz="quarter" idx="11"/>
          </p:nvPr>
        </p:nvSpPr>
        <p:spPr/>
        <p:txBody>
          <a:bodyPr/>
          <a:lstStyle/>
          <a:p>
            <a:pPr>
              <a:defRPr/>
            </a:pPr>
            <a:fld id="{746DC79A-5281-411B-A45B-364B0E4D069B}" type="slidenum">
              <a:rPr lang="pl-PL" smtClean="0"/>
              <a:pPr>
                <a:defRPr/>
              </a:pPr>
              <a:t>‹#›</a:t>
            </a:fld>
            <a:endParaRPr lang="pl-PL" dirty="0"/>
          </a:p>
        </p:txBody>
      </p:sp>
      <p:sp>
        <p:nvSpPr>
          <p:cNvPr id="9" name="Footer Placeholder 8"/>
          <p:cNvSpPr>
            <a:spLocks noGrp="1"/>
          </p:cNvSpPr>
          <p:nvPr>
            <p:ph type="ftr" sz="quarter" idx="12"/>
          </p:nvPr>
        </p:nvSpPr>
        <p:spPr/>
        <p:txBody>
          <a:bodyPr/>
          <a:lstStyle/>
          <a:p>
            <a:pPr>
              <a:defRPr/>
            </a:pPr>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pPr>
              <a:defRPr/>
            </a:pPr>
            <a:endParaRPr lang="pl-PL" dirty="0"/>
          </a:p>
        </p:txBody>
      </p:sp>
      <p:sp>
        <p:nvSpPr>
          <p:cNvPr id="5" name="Footer Placeholder 4"/>
          <p:cNvSpPr>
            <a:spLocks noGrp="1"/>
          </p:cNvSpPr>
          <p:nvPr>
            <p:ph type="ftr" sz="quarter" idx="11"/>
          </p:nvPr>
        </p:nvSpPr>
        <p:spPr/>
        <p:txBody>
          <a:bodyPr/>
          <a:lstStyle/>
          <a:p>
            <a:pPr>
              <a:defRPr/>
            </a:pPr>
            <a:endParaRPr lang="pl-PL" dirty="0"/>
          </a:p>
        </p:txBody>
      </p:sp>
      <p:sp>
        <p:nvSpPr>
          <p:cNvPr id="6" name="Slide Number Placeholder 5"/>
          <p:cNvSpPr>
            <a:spLocks noGrp="1"/>
          </p:cNvSpPr>
          <p:nvPr>
            <p:ph type="sldNum" sz="quarter" idx="12"/>
          </p:nvPr>
        </p:nvSpPr>
        <p:spPr/>
        <p:txBody>
          <a:bodyPr/>
          <a:lstStyle/>
          <a:p>
            <a:pPr>
              <a:defRPr/>
            </a:pPr>
            <a:fld id="{D29DAFAE-5FCB-4DA0-9D38-09B996097840}" type="slidenum">
              <a:rPr lang="pl-PL" smtClean="0"/>
              <a:pPr>
                <a:defRPr/>
              </a:pPr>
              <a:t>‹#›</a:t>
            </a:fld>
            <a:endParaRPr 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pPr>
              <a:defRPr/>
            </a:pPr>
            <a:endParaRPr lang="pl-PL" dirty="0"/>
          </a:p>
        </p:txBody>
      </p:sp>
      <p:sp>
        <p:nvSpPr>
          <p:cNvPr id="5" name="Footer Placeholder 4"/>
          <p:cNvSpPr>
            <a:spLocks noGrp="1"/>
          </p:cNvSpPr>
          <p:nvPr>
            <p:ph type="ftr" sz="quarter" idx="11"/>
          </p:nvPr>
        </p:nvSpPr>
        <p:spPr/>
        <p:txBody>
          <a:bodyPr/>
          <a:lstStyle/>
          <a:p>
            <a:pPr>
              <a:defRPr/>
            </a:pPr>
            <a:endParaRPr lang="pl-PL" dirty="0"/>
          </a:p>
        </p:txBody>
      </p:sp>
      <p:sp>
        <p:nvSpPr>
          <p:cNvPr id="6" name="Slide Number Placeholder 5"/>
          <p:cNvSpPr>
            <a:spLocks noGrp="1"/>
          </p:cNvSpPr>
          <p:nvPr>
            <p:ph type="sldNum" sz="quarter" idx="12"/>
          </p:nvPr>
        </p:nvSpPr>
        <p:spPr/>
        <p:txBody>
          <a:bodyPr/>
          <a:lstStyle/>
          <a:p>
            <a:pPr>
              <a:defRPr/>
            </a:pPr>
            <a:fld id="{DE4068F5-2737-4B01-8A11-6875FFD6EC55}" type="slidenum">
              <a:rPr lang="pl-PL" smtClean="0"/>
              <a:pPr>
                <a:defRPr/>
              </a:pPr>
              <a:t>‹#›</a:t>
            </a:fld>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smtClean="0"/>
          </a:p>
        </p:txBody>
      </p:sp>
      <p:sp>
        <p:nvSpPr>
          <p:cNvPr id="4" name="Date Placeholder 3"/>
          <p:cNvSpPr>
            <a:spLocks noGrp="1"/>
          </p:cNvSpPr>
          <p:nvPr>
            <p:ph type="dt" sz="half" idx="10"/>
          </p:nvPr>
        </p:nvSpPr>
        <p:spPr/>
        <p:txBody>
          <a:bodyPr/>
          <a:lstStyle/>
          <a:p>
            <a:pPr>
              <a:defRPr/>
            </a:pPr>
            <a:endParaRPr lang="pl-PL" dirty="0"/>
          </a:p>
        </p:txBody>
      </p:sp>
      <p:sp>
        <p:nvSpPr>
          <p:cNvPr id="5" name="Footer Placeholder 4"/>
          <p:cNvSpPr>
            <a:spLocks noGrp="1"/>
          </p:cNvSpPr>
          <p:nvPr>
            <p:ph type="ftr" sz="quarter" idx="11"/>
          </p:nvPr>
        </p:nvSpPr>
        <p:spPr/>
        <p:txBody>
          <a:bodyPr/>
          <a:lstStyle/>
          <a:p>
            <a:pPr>
              <a:defRPr/>
            </a:pPr>
            <a:endParaRPr lang="pl-PL" dirty="0"/>
          </a:p>
        </p:txBody>
      </p:sp>
      <p:sp>
        <p:nvSpPr>
          <p:cNvPr id="6" name="Slide Number Placeholder 5"/>
          <p:cNvSpPr>
            <a:spLocks noGrp="1"/>
          </p:cNvSpPr>
          <p:nvPr>
            <p:ph type="sldNum" sz="quarter" idx="12"/>
          </p:nvPr>
        </p:nvSpPr>
        <p:spPr/>
        <p:txBody>
          <a:bodyPr/>
          <a:lstStyle/>
          <a:p>
            <a:pPr>
              <a:defRPr/>
            </a:pPr>
            <a:fld id="{0A12DFD8-14C7-49D7-AC0F-4551DAA3A03F}" type="slidenum">
              <a:rPr lang="pl-PL" smtClean="0"/>
              <a:pPr>
                <a:defRPr/>
              </a:pPr>
              <a:t>‹#›</a:t>
            </a:fld>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l-PL" smtClean="0"/>
              <a:t>Kliknij, aby edytować styl</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pPr>
              <a:defRPr/>
            </a:pPr>
            <a:endParaRPr lang="pl-PL" dirty="0"/>
          </a:p>
        </p:txBody>
      </p:sp>
      <p:sp>
        <p:nvSpPr>
          <p:cNvPr id="5" name="Footer Placeholder 4"/>
          <p:cNvSpPr>
            <a:spLocks noGrp="1"/>
          </p:cNvSpPr>
          <p:nvPr>
            <p:ph type="ftr" sz="quarter" idx="11"/>
          </p:nvPr>
        </p:nvSpPr>
        <p:spPr/>
        <p:txBody>
          <a:bodyPr/>
          <a:lstStyle/>
          <a:p>
            <a:pPr>
              <a:defRPr/>
            </a:pPr>
            <a:endParaRPr lang="pl-PL" dirty="0"/>
          </a:p>
        </p:txBody>
      </p:sp>
      <p:sp>
        <p:nvSpPr>
          <p:cNvPr id="6" name="Slide Number Placeholder 5"/>
          <p:cNvSpPr>
            <a:spLocks noGrp="1"/>
          </p:cNvSpPr>
          <p:nvPr>
            <p:ph type="sldNum" sz="quarter" idx="12"/>
          </p:nvPr>
        </p:nvSpPr>
        <p:spPr/>
        <p:txBody>
          <a:bodyPr/>
          <a:lstStyle/>
          <a:p>
            <a:pPr>
              <a:defRPr/>
            </a:pPr>
            <a:fld id="{FF40BADE-3082-4B43-A03C-91CF16DFDBF0}" type="slidenum">
              <a:rPr lang="pl-PL" smtClean="0"/>
              <a:pPr>
                <a:defRPr/>
              </a:pPr>
              <a:t>‹#›</a:t>
            </a:fld>
            <a:endParaRPr lang="pl-PL"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smtClean="0"/>
          </a:p>
        </p:txBody>
      </p:sp>
      <p:sp>
        <p:nvSpPr>
          <p:cNvPr id="5" name="Date Placeholder 4"/>
          <p:cNvSpPr>
            <a:spLocks noGrp="1"/>
          </p:cNvSpPr>
          <p:nvPr>
            <p:ph type="dt" sz="half" idx="10"/>
          </p:nvPr>
        </p:nvSpPr>
        <p:spPr/>
        <p:txBody>
          <a:bodyPr/>
          <a:lstStyle/>
          <a:p>
            <a:pPr>
              <a:defRPr/>
            </a:pPr>
            <a:endParaRPr lang="pl-PL" dirty="0"/>
          </a:p>
        </p:txBody>
      </p:sp>
      <p:sp>
        <p:nvSpPr>
          <p:cNvPr id="6" name="Footer Placeholder 5"/>
          <p:cNvSpPr>
            <a:spLocks noGrp="1"/>
          </p:cNvSpPr>
          <p:nvPr>
            <p:ph type="ftr" sz="quarter" idx="11"/>
          </p:nvPr>
        </p:nvSpPr>
        <p:spPr/>
        <p:txBody>
          <a:bodyPr/>
          <a:lstStyle/>
          <a:p>
            <a:pPr>
              <a:defRPr/>
            </a:pPr>
            <a:endParaRPr lang="pl-PL" dirty="0"/>
          </a:p>
        </p:txBody>
      </p:sp>
      <p:sp>
        <p:nvSpPr>
          <p:cNvPr id="7" name="Slide Number Placeholder 6"/>
          <p:cNvSpPr>
            <a:spLocks noGrp="1"/>
          </p:cNvSpPr>
          <p:nvPr>
            <p:ph type="sldNum" sz="quarter" idx="12"/>
          </p:nvPr>
        </p:nvSpPr>
        <p:spPr/>
        <p:txBody>
          <a:bodyPr/>
          <a:lstStyle/>
          <a:p>
            <a:pPr>
              <a:defRPr/>
            </a:pPr>
            <a:fld id="{1A152AA2-0801-48D0-A534-A634BC3F993F}" type="slidenum">
              <a:rPr lang="pl-PL" smtClean="0"/>
              <a:pPr>
                <a:defRPr/>
              </a:pPr>
              <a:t>‹#›</a:t>
            </a:fld>
            <a:endParaRPr lang="pl-PL" dirty="0"/>
          </a:p>
        </p:txBody>
      </p:sp>
      <p:sp>
        <p:nvSpPr>
          <p:cNvPr id="9" name="Content Placeholder 8"/>
          <p:cNvSpPr>
            <a:spLocks noGrp="1"/>
          </p:cNvSpPr>
          <p:nvPr>
            <p:ph sz="quarter" idx="13"/>
          </p:nvPr>
        </p:nvSpPr>
        <p:spPr>
          <a:xfrm>
            <a:off x="365760" y="1600200"/>
            <a:ext cx="4041648" cy="452628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7" name="Date Placeholder 6"/>
          <p:cNvSpPr>
            <a:spLocks noGrp="1"/>
          </p:cNvSpPr>
          <p:nvPr>
            <p:ph type="dt" sz="half" idx="10"/>
          </p:nvPr>
        </p:nvSpPr>
        <p:spPr/>
        <p:txBody>
          <a:bodyPr/>
          <a:lstStyle/>
          <a:p>
            <a:pPr>
              <a:defRPr/>
            </a:pPr>
            <a:endParaRPr lang="pl-PL" dirty="0"/>
          </a:p>
        </p:txBody>
      </p:sp>
      <p:sp>
        <p:nvSpPr>
          <p:cNvPr id="8" name="Footer Placeholder 7"/>
          <p:cNvSpPr>
            <a:spLocks noGrp="1"/>
          </p:cNvSpPr>
          <p:nvPr>
            <p:ph type="ftr" sz="quarter" idx="11"/>
          </p:nvPr>
        </p:nvSpPr>
        <p:spPr/>
        <p:txBody>
          <a:bodyPr/>
          <a:lstStyle/>
          <a:p>
            <a:pPr>
              <a:defRPr/>
            </a:pPr>
            <a:endParaRPr lang="pl-PL" dirty="0"/>
          </a:p>
        </p:txBody>
      </p:sp>
      <p:sp>
        <p:nvSpPr>
          <p:cNvPr id="9" name="Slide Number Placeholder 8"/>
          <p:cNvSpPr>
            <a:spLocks noGrp="1"/>
          </p:cNvSpPr>
          <p:nvPr>
            <p:ph type="sldNum" sz="quarter" idx="12"/>
          </p:nvPr>
        </p:nvSpPr>
        <p:spPr/>
        <p:txBody>
          <a:bodyPr/>
          <a:lstStyle/>
          <a:p>
            <a:pPr>
              <a:defRPr/>
            </a:pPr>
            <a:fld id="{BD14A1A1-5316-41A6-874A-DC7651515A83}" type="slidenum">
              <a:rPr lang="pl-PL" smtClean="0"/>
              <a:pPr>
                <a:defRPr/>
              </a:pPr>
              <a:t>‹#›</a:t>
            </a:fld>
            <a:endParaRPr lang="pl-PL" dirty="0"/>
          </a:p>
        </p:txBody>
      </p:sp>
      <p:sp>
        <p:nvSpPr>
          <p:cNvPr id="11" name="Content Placeholder 10"/>
          <p:cNvSpPr>
            <a:spLocks noGrp="1"/>
          </p:cNvSpPr>
          <p:nvPr>
            <p:ph sz="quarter" idx="13"/>
          </p:nvPr>
        </p:nvSpPr>
        <p:spPr>
          <a:xfrm>
            <a:off x="457200" y="2212848"/>
            <a:ext cx="4041648" cy="391363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pPr>
              <a:defRPr/>
            </a:pPr>
            <a:endParaRPr lang="pl-PL" dirty="0"/>
          </a:p>
        </p:txBody>
      </p:sp>
      <p:sp>
        <p:nvSpPr>
          <p:cNvPr id="4" name="Footer Placeholder 3"/>
          <p:cNvSpPr>
            <a:spLocks noGrp="1"/>
          </p:cNvSpPr>
          <p:nvPr>
            <p:ph type="ftr" sz="quarter" idx="11"/>
          </p:nvPr>
        </p:nvSpPr>
        <p:spPr/>
        <p:txBody>
          <a:bodyPr/>
          <a:lstStyle/>
          <a:p>
            <a:pPr>
              <a:defRPr/>
            </a:pPr>
            <a:endParaRPr lang="pl-PL" dirty="0"/>
          </a:p>
        </p:txBody>
      </p:sp>
      <p:sp>
        <p:nvSpPr>
          <p:cNvPr id="5" name="Slide Number Placeholder 4"/>
          <p:cNvSpPr>
            <a:spLocks noGrp="1"/>
          </p:cNvSpPr>
          <p:nvPr>
            <p:ph type="sldNum" sz="quarter" idx="12"/>
          </p:nvPr>
        </p:nvSpPr>
        <p:spPr/>
        <p:txBody>
          <a:bodyPr/>
          <a:lstStyle/>
          <a:p>
            <a:pPr>
              <a:defRPr/>
            </a:pPr>
            <a:fld id="{ADEA4FD0-26D3-4BA9-ABA0-A0FDAC4E5F4C}" type="slidenum">
              <a:rPr lang="pl-PL" smtClean="0"/>
              <a:pPr>
                <a:defRPr/>
              </a:pPr>
              <a:t>‹#›</a:t>
            </a:fld>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pl-PL" dirty="0"/>
          </a:p>
        </p:txBody>
      </p:sp>
      <p:sp>
        <p:nvSpPr>
          <p:cNvPr id="3" name="Footer Placeholder 2"/>
          <p:cNvSpPr>
            <a:spLocks noGrp="1"/>
          </p:cNvSpPr>
          <p:nvPr>
            <p:ph type="ftr" sz="quarter" idx="11"/>
          </p:nvPr>
        </p:nvSpPr>
        <p:spPr/>
        <p:txBody>
          <a:bodyPr/>
          <a:lstStyle/>
          <a:p>
            <a:pPr>
              <a:defRPr/>
            </a:pPr>
            <a:endParaRPr lang="pl-PL" dirty="0"/>
          </a:p>
        </p:txBody>
      </p:sp>
      <p:sp>
        <p:nvSpPr>
          <p:cNvPr id="4" name="Slide Number Placeholder 3"/>
          <p:cNvSpPr>
            <a:spLocks noGrp="1"/>
          </p:cNvSpPr>
          <p:nvPr>
            <p:ph type="sldNum" sz="quarter" idx="12"/>
          </p:nvPr>
        </p:nvSpPr>
        <p:spPr/>
        <p:txBody>
          <a:bodyPr/>
          <a:lstStyle/>
          <a:p>
            <a:pPr>
              <a:defRPr/>
            </a:pPr>
            <a:fld id="{8ADF1102-B7AC-4D8A-894D-293EB0B2D998}" type="slidenum">
              <a:rPr lang="pl-PL" smtClean="0"/>
              <a:pPr>
                <a:defRPr/>
              </a:pPr>
              <a:t>‹#›</a:t>
            </a:fld>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pl-PL" smtClean="0"/>
              <a:t>Kliknij, aby edytować styl</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pPr>
              <a:defRPr/>
            </a:pPr>
            <a:endParaRPr lang="pl-PL" dirty="0"/>
          </a:p>
        </p:txBody>
      </p:sp>
      <p:sp>
        <p:nvSpPr>
          <p:cNvPr id="6" name="Footer Placeholder 5"/>
          <p:cNvSpPr>
            <a:spLocks noGrp="1"/>
          </p:cNvSpPr>
          <p:nvPr>
            <p:ph type="ftr" sz="quarter" idx="11"/>
          </p:nvPr>
        </p:nvSpPr>
        <p:spPr/>
        <p:txBody>
          <a:bodyPr/>
          <a:lstStyle/>
          <a:p>
            <a:pPr>
              <a:defRPr/>
            </a:pPr>
            <a:endParaRPr lang="pl-PL" dirty="0"/>
          </a:p>
        </p:txBody>
      </p:sp>
      <p:sp>
        <p:nvSpPr>
          <p:cNvPr id="7" name="Slide Number Placeholder 6"/>
          <p:cNvSpPr>
            <a:spLocks noGrp="1"/>
          </p:cNvSpPr>
          <p:nvPr>
            <p:ph type="sldNum" sz="quarter" idx="12"/>
          </p:nvPr>
        </p:nvSpPr>
        <p:spPr/>
        <p:txBody>
          <a:bodyPr/>
          <a:lstStyle/>
          <a:p>
            <a:pPr>
              <a:defRPr/>
            </a:pPr>
            <a:fld id="{5ADC3FFF-D332-48FA-AB1D-B87FF4032514}" type="slidenum">
              <a:rPr lang="pl-PL" smtClean="0"/>
              <a:pPr>
                <a:defRPr/>
              </a:pPr>
              <a:t>‹#›</a:t>
            </a:fld>
            <a:endParaRPr 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pl-PL" smtClean="0"/>
              <a:t>Kliknij, aby edytować styl</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dirty="0" smtClean="0"/>
              <a:t>Kliknij ikonę, aby dodać obraz</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pPr>
              <a:defRPr/>
            </a:pPr>
            <a:endParaRPr lang="pl-PL" dirty="0"/>
          </a:p>
        </p:txBody>
      </p:sp>
      <p:sp>
        <p:nvSpPr>
          <p:cNvPr id="6" name="Footer Placeholder 5"/>
          <p:cNvSpPr>
            <a:spLocks noGrp="1"/>
          </p:cNvSpPr>
          <p:nvPr>
            <p:ph type="ftr" sz="quarter" idx="11"/>
          </p:nvPr>
        </p:nvSpPr>
        <p:spPr/>
        <p:txBody>
          <a:bodyPr/>
          <a:lstStyle/>
          <a:p>
            <a:pPr>
              <a:defRPr/>
            </a:pPr>
            <a:endParaRPr lang="pl-PL" dirty="0"/>
          </a:p>
        </p:txBody>
      </p:sp>
      <p:sp>
        <p:nvSpPr>
          <p:cNvPr id="7" name="Slide Number Placeholder 6"/>
          <p:cNvSpPr>
            <a:spLocks noGrp="1"/>
          </p:cNvSpPr>
          <p:nvPr>
            <p:ph type="sldNum" sz="quarter" idx="12"/>
          </p:nvPr>
        </p:nvSpPr>
        <p:spPr/>
        <p:txBody>
          <a:bodyPr/>
          <a:lstStyle/>
          <a:p>
            <a:pPr>
              <a:defRPr/>
            </a:pPr>
            <a:fld id="{7D711C2C-FB13-4BAF-8248-1D6349B3B5D4}" type="slidenum">
              <a:rPr lang="pl-PL" smtClean="0"/>
              <a:pPr>
                <a:defRPr/>
              </a:pPr>
              <a:t>‹#›</a:t>
            </a:fld>
            <a:endParaRPr 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2000">
              <a:schemeClr val="bg1">
                <a:tint val="80000"/>
                <a:satMod val="250000"/>
              </a:schemeClr>
            </a:gs>
            <a:gs pos="76000">
              <a:schemeClr val="bg1">
                <a:tint val="90000"/>
                <a:shade val="90000"/>
                <a:satMod val="200000"/>
              </a:schemeClr>
            </a:gs>
            <a:gs pos="92000">
              <a:schemeClr val="bg1">
                <a:tint val="90000"/>
                <a:shade val="70000"/>
                <a:satMod val="2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pl-PL" smtClean="0"/>
              <a:t>Kliknij, aby edytować styl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endParaRPr lang="pl-PL"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endParaRPr lang="pl-PL"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DE81C390-DC3F-42FD-8B8C-AABB540CF561}" type="slidenum">
              <a:rPr lang="pl-PL" smtClean="0"/>
              <a:pPr>
                <a:defRPr/>
              </a:pPr>
              <a:t>‹#›</a:t>
            </a:fld>
            <a:endParaRPr lang="pl-PL"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5742" r:id="rId1"/>
    <p:sldLayoutId id="2147485743" r:id="rId2"/>
    <p:sldLayoutId id="2147485744" r:id="rId3"/>
    <p:sldLayoutId id="2147485745" r:id="rId4"/>
    <p:sldLayoutId id="2147485746" r:id="rId5"/>
    <p:sldLayoutId id="2147485747" r:id="rId6"/>
    <p:sldLayoutId id="2147485748" r:id="rId7"/>
    <p:sldLayoutId id="2147485749" r:id="rId8"/>
    <p:sldLayoutId id="2147485750" r:id="rId9"/>
    <p:sldLayoutId id="2147485751" r:id="rId10"/>
    <p:sldLayoutId id="2147485752"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0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png"/></Relationships>
</file>

<file path=ppt/slides/_rels/slide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cke.edu.pl/" TargetMode="External"/><Relationship Id="rId5" Type="http://schemas.openxmlformats.org/officeDocument/2006/relationships/image" Target="../media/image3.png"/><Relationship Id="rId4" Type="http://schemas.openxmlformats.org/officeDocument/2006/relationships/hyperlink" Target="http://www.oke.gda.p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oke.gda.pl/"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mailto:ikulesz@oke.gda.pl"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8.emf"/></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7.png"/></Relationships>
</file>

<file path=ppt/slides/_rels/slide8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88913"/>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pl-PL" sz="2800" dirty="0" smtClean="0">
                <a:solidFill>
                  <a:srgbClr val="0000CC"/>
                </a:solidFill>
                <a:ea typeface="Tahoma" pitchFamily="34" charset="0"/>
                <a:cs typeface="Tahoma" pitchFamily="34" charset="0"/>
              </a:rPr>
              <a:t>Okręgowa </a:t>
            </a:r>
            <a:r>
              <a:rPr lang="pl-PL" sz="2800" dirty="0">
                <a:solidFill>
                  <a:srgbClr val="0000CC"/>
                </a:solidFill>
                <a:ea typeface="Tahoma" pitchFamily="34" charset="0"/>
                <a:cs typeface="Tahoma" pitchFamily="34" charset="0"/>
              </a:rPr>
              <a:t>Komisja Egzaminacyjna w Gdańsku</a:t>
            </a:r>
          </a:p>
        </p:txBody>
      </p:sp>
      <p:pic>
        <p:nvPicPr>
          <p:cNvPr id="51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sp>
        <p:nvSpPr>
          <p:cNvPr id="5125" name="pole tekstowe 1"/>
          <p:cNvSpPr txBox="1">
            <a:spLocks noChangeArrowheads="1"/>
          </p:cNvSpPr>
          <p:nvPr/>
        </p:nvSpPr>
        <p:spPr bwMode="auto">
          <a:xfrm>
            <a:off x="-3473" y="5783263"/>
            <a:ext cx="9143999"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1600" b="1" dirty="0" smtClean="0">
                <a:solidFill>
                  <a:srgbClr val="0000CC"/>
                </a:solidFill>
              </a:rPr>
              <a:t>12, 13 kwietnia 2022 </a:t>
            </a:r>
            <a:r>
              <a:rPr lang="pl-PL" altLang="pl-PL" sz="1600" b="1" dirty="0">
                <a:solidFill>
                  <a:srgbClr val="0000CC"/>
                </a:solidFill>
              </a:rPr>
              <a:t>roku</a:t>
            </a:r>
          </a:p>
        </p:txBody>
      </p:sp>
      <p:sp>
        <p:nvSpPr>
          <p:cNvPr id="5126" name="pole tekstowe 2"/>
          <p:cNvSpPr txBox="1">
            <a:spLocks noChangeArrowheads="1"/>
          </p:cNvSpPr>
          <p:nvPr/>
        </p:nvSpPr>
        <p:spPr bwMode="auto">
          <a:xfrm>
            <a:off x="1259632" y="1844824"/>
            <a:ext cx="6985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r>
              <a:rPr lang="pl-PL" sz="4800" dirty="0">
                <a:solidFill>
                  <a:srgbClr val="0000CC"/>
                </a:solidFill>
                <a:latin typeface="Arial Rounded MT Bold" pitchFamily="34" charset="0"/>
              </a:rPr>
              <a:t>Egzamin ósmoklasisty</a:t>
            </a:r>
          </a:p>
          <a:p>
            <a:pPr eaLnBrk="1" hangingPunct="1"/>
            <a:endParaRPr lang="pl-PL" sz="4000" dirty="0">
              <a:solidFill>
                <a:srgbClr val="0000CC"/>
              </a:solidFill>
              <a:latin typeface="Arial Rounded MT Bold" pitchFamily="34" charset="0"/>
            </a:endParaRPr>
          </a:p>
          <a:p>
            <a:pPr eaLnBrk="1" hangingPunct="1"/>
            <a:r>
              <a:rPr lang="pl-PL" sz="3600" dirty="0">
                <a:solidFill>
                  <a:srgbClr val="0000CC"/>
                </a:solidFill>
                <a:latin typeface="Arial Rounded MT Bold" pitchFamily="34" charset="0"/>
              </a:rPr>
              <a:t>w roku szkolnym </a:t>
            </a:r>
            <a:r>
              <a:rPr lang="pl-PL" sz="3600" dirty="0" smtClean="0">
                <a:solidFill>
                  <a:srgbClr val="0000CC"/>
                </a:solidFill>
                <a:latin typeface="Arial Rounded MT Bold" pitchFamily="34" charset="0"/>
              </a:rPr>
              <a:t>2021/2022</a:t>
            </a:r>
            <a:endParaRPr lang="pl-PL" sz="3600" dirty="0">
              <a:solidFill>
                <a:srgbClr val="0000CC"/>
              </a:solidFill>
              <a:latin typeface="Arial Rounded MT Bold"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pPr>
              <a:defRPr/>
            </a:pPr>
            <a:fld id="{C6A340C0-6891-4446-84ED-30FA4C3DFD9B}" type="slidenum">
              <a:rPr lang="pl-PL"/>
              <a:pPr>
                <a:defRPr/>
              </a:pPr>
              <a:t>10</a:t>
            </a:fld>
            <a:endParaRPr lang="pl-PL"/>
          </a:p>
        </p:txBody>
      </p:sp>
      <p:pic>
        <p:nvPicPr>
          <p:cNvPr id="819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8197"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37" y="836712"/>
            <a:ext cx="2714625" cy="396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6182" y="855761"/>
            <a:ext cx="2592387" cy="394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1525" y="836712"/>
            <a:ext cx="2968625" cy="424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1" name="pole tekstowe 3"/>
          <p:cNvSpPr txBox="1">
            <a:spLocks noChangeArrowheads="1"/>
          </p:cNvSpPr>
          <p:nvPr/>
        </p:nvSpPr>
        <p:spPr bwMode="auto">
          <a:xfrm>
            <a:off x="1331640" y="236637"/>
            <a:ext cx="67058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r>
              <a:rPr lang="pl-PL" sz="2400" b="1" dirty="0" smtClean="0">
                <a:solidFill>
                  <a:srgbClr val="0000CC"/>
                </a:solidFill>
                <a:ea typeface="Tahoma" pitchFamily="34" charset="0"/>
                <a:cs typeface="Tahoma" pitchFamily="34" charset="0"/>
              </a:rPr>
              <a:t>Zasady i założenia egzaminu ósmoklasisty</a:t>
            </a:r>
            <a:endParaRPr lang="pl-PL" sz="2400" b="1" dirty="0">
              <a:solidFill>
                <a:srgbClr val="0000CC"/>
              </a:solidFill>
              <a:ea typeface="Tahoma" pitchFamily="34" charset="0"/>
              <a:cs typeface="Tahoma" pitchFamily="34" charset="0"/>
            </a:endParaRPr>
          </a:p>
        </p:txBody>
      </p:sp>
      <p:pic>
        <p:nvPicPr>
          <p:cNvPr id="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950" y="2701305"/>
            <a:ext cx="2265467" cy="31039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9354" y="3501008"/>
            <a:ext cx="2261725" cy="23772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61657" y="3861048"/>
            <a:ext cx="2333508" cy="23772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05601" y="4112419"/>
            <a:ext cx="2414549" cy="24693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pPr>
              <a:defRPr/>
            </a:pPr>
            <a:fld id="{353F1576-7BF1-4255-9180-7CF07145B8B4}" type="slidenum">
              <a:rPr lang="pl-PL"/>
              <a:pPr>
                <a:defRPr/>
              </a:pPr>
              <a:t>100</a:t>
            </a:fld>
            <a:endParaRPr lang="pl-PL" dirty="0"/>
          </a:p>
        </p:txBody>
      </p:sp>
      <p:pic>
        <p:nvPicPr>
          <p:cNvPr id="10035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
          <p:cNvSpPr txBox="1">
            <a:spLocks noChangeArrowheads="1"/>
          </p:cNvSpPr>
          <p:nvPr/>
        </p:nvSpPr>
        <p:spPr bwMode="auto">
          <a:xfrm>
            <a:off x="406400" y="264268"/>
            <a:ext cx="80645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Font typeface="Arial" charset="0"/>
              <a:buChar char="•"/>
              <a:defRPr sz="2400">
                <a:solidFill>
                  <a:srgbClr val="7F7F7F"/>
                </a:solidFill>
                <a:latin typeface="Century Gothic" pitchFamily="34" charset="0"/>
              </a:defRPr>
            </a:lvl1pPr>
            <a:lvl2pPr marL="742950" indent="-285750" algn="l"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algn="l" eaLnBrk="0" hangingPunct="0">
              <a:spcBef>
                <a:spcPct val="20000"/>
              </a:spcBef>
              <a:buFont typeface="Arial" charset="0"/>
              <a:buChar char="•"/>
              <a:defRPr sz="1600">
                <a:solidFill>
                  <a:srgbClr val="7F7F7F"/>
                </a:solidFill>
                <a:latin typeface="Century Gothic" pitchFamily="34" charset="0"/>
              </a:defRPr>
            </a:lvl3pPr>
            <a:lvl4pPr marL="1600200" indent="-228600" algn="l"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algn="l"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pl-PL" altLang="pl-PL" sz="2300" b="1" dirty="0" smtClean="0">
                <a:solidFill>
                  <a:srgbClr val="0000CC"/>
                </a:solidFill>
                <a:latin typeface="Tahoma" pitchFamily="34" charset="0"/>
                <a:ea typeface="Tahoma" pitchFamily="34" charset="0"/>
                <a:cs typeface="Tahoma" pitchFamily="34" charset="0"/>
              </a:rPr>
              <a:t>Zaświadczenie o wyniku egzaminu ósmoklasisty</a:t>
            </a:r>
            <a:r>
              <a:rPr lang="pl-PL" altLang="pl-PL" sz="2300" b="1" dirty="0" smtClean="0">
                <a:solidFill>
                  <a:schemeClr val="tx1"/>
                </a:solidFill>
                <a:latin typeface="Tahoma" pitchFamily="34" charset="0"/>
                <a:ea typeface="Tahoma" pitchFamily="34" charset="0"/>
                <a:cs typeface="Tahoma" pitchFamily="34" charset="0"/>
              </a:rPr>
              <a:t>                               </a:t>
            </a:r>
          </a:p>
        </p:txBody>
      </p:sp>
      <p:sp>
        <p:nvSpPr>
          <p:cNvPr id="100357"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10035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774687"/>
            <a:ext cx="4032448" cy="576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59" name="Picture 7"/>
          <p:cNvPicPr>
            <a:picLocks noChangeAspect="1" noChangeArrowheads="1"/>
          </p:cNvPicPr>
          <p:nvPr/>
        </p:nvPicPr>
        <p:blipFill>
          <a:blip r:embed="rId4">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360" name="pole tekstowe 1"/>
          <p:cNvSpPr txBox="1">
            <a:spLocks noChangeArrowheads="1"/>
          </p:cNvSpPr>
          <p:nvPr/>
        </p:nvSpPr>
        <p:spPr bwMode="auto">
          <a:xfrm>
            <a:off x="419100" y="1556792"/>
            <a:ext cx="35048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r>
              <a:rPr lang="pl-PL" sz="2000" dirty="0" smtClean="0">
                <a:solidFill>
                  <a:srgbClr val="0000CC"/>
                </a:solidFill>
              </a:rPr>
              <a:t>Termin </a:t>
            </a:r>
            <a:r>
              <a:rPr lang="pl-PL" sz="2000" dirty="0">
                <a:solidFill>
                  <a:srgbClr val="0000CC"/>
                </a:solidFill>
              </a:rPr>
              <a:t>wydania </a:t>
            </a:r>
            <a:r>
              <a:rPr lang="pl-PL" sz="2000" dirty="0" smtClean="0">
                <a:solidFill>
                  <a:srgbClr val="0000CC"/>
                </a:solidFill>
              </a:rPr>
              <a:t>zdającym zaświadczeń </a:t>
            </a:r>
            <a:r>
              <a:rPr lang="pl-PL" sz="2000" dirty="0">
                <a:solidFill>
                  <a:srgbClr val="0000CC"/>
                </a:solidFill>
              </a:rPr>
              <a:t>oraz </a:t>
            </a:r>
            <a:r>
              <a:rPr lang="pl-PL" sz="2000" dirty="0" smtClean="0">
                <a:solidFill>
                  <a:srgbClr val="0000CC"/>
                </a:solidFill>
              </a:rPr>
              <a:t>informacji: </a:t>
            </a:r>
          </a:p>
          <a:p>
            <a:pPr eaLnBrk="1" hangingPunct="1"/>
            <a:r>
              <a:rPr lang="pl-PL" sz="2000" b="1" dirty="0" smtClean="0">
                <a:solidFill>
                  <a:srgbClr val="0000CC"/>
                </a:solidFill>
              </a:rPr>
              <a:t>8 lipca 2022 </a:t>
            </a:r>
            <a:r>
              <a:rPr lang="pl-PL" sz="2000" b="1" dirty="0">
                <a:solidFill>
                  <a:srgbClr val="0000CC"/>
                </a:solidFill>
              </a:rPr>
              <a:t>roku</a:t>
            </a:r>
            <a:r>
              <a:rPr lang="pl-PL" sz="2000" dirty="0">
                <a:solidFill>
                  <a:srgbClr val="0000CC"/>
                </a:solidFill>
              </a:rPr>
              <a:t>.</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pPr>
              <a:defRPr/>
            </a:pPr>
            <a:fld id="{A837FA35-467F-4C88-8D05-86339C04281D}" type="slidenum">
              <a:rPr lang="pl-PL"/>
              <a:pPr>
                <a:defRPr/>
              </a:pPr>
              <a:t>101</a:t>
            </a:fld>
            <a:endParaRPr lang="pl-PL" dirty="0"/>
          </a:p>
        </p:txBody>
      </p:sp>
      <p:sp>
        <p:nvSpPr>
          <p:cNvPr id="16" name="Tytuł 1"/>
          <p:cNvSpPr txBox="1">
            <a:spLocks/>
          </p:cNvSpPr>
          <p:nvPr/>
        </p:nvSpPr>
        <p:spPr>
          <a:xfrm>
            <a:off x="9525" y="188118"/>
            <a:ext cx="9144000" cy="504825"/>
          </a:xfrm>
          <a:prstGeom prst="rect">
            <a:avLst/>
          </a:prstGeom>
        </p:spPr>
        <p:txBody>
          <a:bodyPr anchor="b"/>
          <a:lst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a:lstStyle>
          <a:p>
            <a:pPr>
              <a:lnSpc>
                <a:spcPct val="100000"/>
              </a:lnSpc>
              <a:defRPr/>
            </a:pPr>
            <a:r>
              <a:rPr lang="pl-PL" altLang="pl-PL" sz="2400" b="1" dirty="0" smtClean="0">
                <a:solidFill>
                  <a:srgbClr val="0000CC"/>
                </a:solidFill>
                <a:effectLst/>
                <a:latin typeface="Tahoma" pitchFamily="34" charset="0"/>
                <a:ea typeface="Tahoma" pitchFamily="34" charset="0"/>
                <a:cs typeface="Tahoma" pitchFamily="34" charset="0"/>
              </a:rPr>
              <a:t>Uczniowie, którzy nie ukończą szkoły</a:t>
            </a:r>
          </a:p>
        </p:txBody>
      </p:sp>
      <p:pic>
        <p:nvPicPr>
          <p:cNvPr id="1013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ole tekstowe 10"/>
          <p:cNvSpPr txBox="1"/>
          <p:nvPr/>
        </p:nvSpPr>
        <p:spPr>
          <a:xfrm>
            <a:off x="684213" y="1125538"/>
            <a:ext cx="8208962" cy="1015663"/>
          </a:xfrm>
          <a:prstGeom prst="rect">
            <a:avLst/>
          </a:prstGeom>
          <a:noFill/>
        </p:spPr>
        <p:txBody>
          <a:bodyPr wrap="square">
            <a:spAutoFit/>
          </a:bodyPr>
          <a:lstStyle/>
          <a:p>
            <a:pPr fontAlgn="auto">
              <a:spcAft>
                <a:spcPts val="0"/>
              </a:spcAft>
              <a:defRPr/>
            </a:pPr>
            <a:r>
              <a:rPr lang="pl-PL" sz="2000" dirty="0">
                <a:solidFill>
                  <a:srgbClr val="0000CC"/>
                </a:solidFill>
                <a:ea typeface="Tahoma" pitchFamily="34" charset="0"/>
                <a:cs typeface="Tahoma" pitchFamily="34" charset="0"/>
              </a:rPr>
              <a:t>Do </a:t>
            </a:r>
            <a:r>
              <a:rPr lang="pl-PL" sz="2000" dirty="0" smtClean="0">
                <a:solidFill>
                  <a:srgbClr val="0000CC"/>
                </a:solidFill>
                <a:ea typeface="Tahoma" pitchFamily="34" charset="0"/>
                <a:cs typeface="Tahoma" pitchFamily="34" charset="0"/>
              </a:rPr>
              <a:t>21 </a:t>
            </a:r>
            <a:r>
              <a:rPr lang="pl-PL" sz="2000" dirty="0">
                <a:solidFill>
                  <a:srgbClr val="0000CC"/>
                </a:solidFill>
                <a:ea typeface="Tahoma" pitchFamily="34" charset="0"/>
                <a:cs typeface="Tahoma" pitchFamily="34" charset="0"/>
              </a:rPr>
              <a:t>czerwca </a:t>
            </a:r>
            <a:r>
              <a:rPr lang="pl-PL" sz="2000" dirty="0" smtClean="0">
                <a:solidFill>
                  <a:srgbClr val="0000CC"/>
                </a:solidFill>
                <a:ea typeface="Tahoma" pitchFamily="34" charset="0"/>
                <a:cs typeface="Tahoma" pitchFamily="34" charset="0"/>
              </a:rPr>
              <a:t>2022 </a:t>
            </a:r>
            <a:r>
              <a:rPr lang="pl-PL" sz="2000" dirty="0">
                <a:solidFill>
                  <a:srgbClr val="0000CC"/>
                </a:solidFill>
                <a:ea typeface="Tahoma" pitchFamily="34" charset="0"/>
                <a:cs typeface="Tahoma" pitchFamily="34" charset="0"/>
              </a:rPr>
              <a:t>roku dyrektor szkoły przekazuje dyrektorowi Okręgowej Komisji Egzaminacyjnej w Gdańsku informację (</a:t>
            </a:r>
            <a:r>
              <a:rPr lang="pl-PL" sz="2000" dirty="0" smtClean="0">
                <a:solidFill>
                  <a:srgbClr val="0000CC"/>
                </a:solidFill>
                <a:ea typeface="Tahoma" pitchFamily="34" charset="0"/>
                <a:cs typeface="Tahoma" pitchFamily="34" charset="0"/>
              </a:rPr>
              <a:t>mailem) </a:t>
            </a:r>
            <a:br>
              <a:rPr lang="pl-PL" sz="2000" dirty="0" smtClean="0">
                <a:solidFill>
                  <a:srgbClr val="0000CC"/>
                </a:solidFill>
                <a:ea typeface="Tahoma" pitchFamily="34" charset="0"/>
                <a:cs typeface="Tahoma" pitchFamily="34" charset="0"/>
              </a:rPr>
            </a:br>
            <a:r>
              <a:rPr lang="pl-PL" sz="2000" dirty="0" smtClean="0">
                <a:solidFill>
                  <a:srgbClr val="0000CC"/>
                </a:solidFill>
                <a:ea typeface="Tahoma" pitchFamily="34" charset="0"/>
                <a:cs typeface="Tahoma" pitchFamily="34" charset="0"/>
              </a:rPr>
              <a:t>o </a:t>
            </a:r>
            <a:r>
              <a:rPr lang="pl-PL" sz="2000" dirty="0">
                <a:solidFill>
                  <a:srgbClr val="0000CC"/>
                </a:solidFill>
                <a:ea typeface="Tahoma" pitchFamily="34" charset="0"/>
                <a:cs typeface="Tahoma" pitchFamily="34" charset="0"/>
              </a:rPr>
              <a:t>uczniach, </a:t>
            </a:r>
            <a:r>
              <a:rPr lang="pl-PL" sz="2000" dirty="0" smtClean="0">
                <a:solidFill>
                  <a:srgbClr val="0000CC"/>
                </a:solidFill>
                <a:ea typeface="Tahoma" pitchFamily="34" charset="0"/>
                <a:cs typeface="Tahoma" pitchFamily="34" charset="0"/>
              </a:rPr>
              <a:t>którzy </a:t>
            </a:r>
            <a:r>
              <a:rPr lang="pl-PL" sz="2000" dirty="0">
                <a:solidFill>
                  <a:srgbClr val="0000CC"/>
                </a:solidFill>
                <a:ea typeface="Tahoma" pitchFamily="34" charset="0"/>
                <a:cs typeface="Tahoma" pitchFamily="34" charset="0"/>
              </a:rPr>
              <a:t>nie kończą </a:t>
            </a:r>
            <a:r>
              <a:rPr lang="pl-PL" sz="2000" dirty="0" smtClean="0">
                <a:solidFill>
                  <a:srgbClr val="0000CC"/>
                </a:solidFill>
                <a:ea typeface="Tahoma" pitchFamily="34" charset="0"/>
                <a:cs typeface="Tahoma" pitchFamily="34" charset="0"/>
              </a:rPr>
              <a:t>szkoły podstawowej.</a:t>
            </a:r>
            <a:endParaRPr lang="pl-PL" sz="2000" dirty="0">
              <a:solidFill>
                <a:srgbClr val="0000CC"/>
              </a:solidFill>
              <a:ea typeface="Tahoma" pitchFamily="34" charset="0"/>
              <a:cs typeface="Tahoma" pitchFamily="34" charset="0"/>
            </a:endParaRPr>
          </a:p>
        </p:txBody>
      </p:sp>
      <p:sp>
        <p:nvSpPr>
          <p:cNvPr id="2" name="pole tekstowe 1"/>
          <p:cNvSpPr txBox="1"/>
          <p:nvPr/>
        </p:nvSpPr>
        <p:spPr>
          <a:xfrm>
            <a:off x="684213" y="2564904"/>
            <a:ext cx="7775575" cy="1323439"/>
          </a:xfrm>
          <a:prstGeom prst="rect">
            <a:avLst/>
          </a:prstGeom>
          <a:noFill/>
        </p:spPr>
        <p:txBody>
          <a:bodyPr>
            <a:spAutoFit/>
          </a:bodyPr>
          <a:lstStyle/>
          <a:p>
            <a:pPr>
              <a:defRPr/>
            </a:pPr>
            <a:r>
              <a:rPr lang="pl-PL" sz="2000" dirty="0">
                <a:solidFill>
                  <a:srgbClr val="0000CC"/>
                </a:solidFill>
                <a:ea typeface="Tahoma" pitchFamily="34" charset="0"/>
                <a:cs typeface="Tahoma" pitchFamily="34" charset="0"/>
              </a:rPr>
              <a:t>Zaświadczenia uczniów, którzy nie ukończyli szkoły, należy odesłać do OKE wraz z wykazem tych </a:t>
            </a:r>
            <a:r>
              <a:rPr lang="pl-PL" sz="2000" dirty="0" smtClean="0">
                <a:solidFill>
                  <a:srgbClr val="0000CC"/>
                </a:solidFill>
                <a:ea typeface="Tahoma" pitchFamily="34" charset="0"/>
                <a:cs typeface="Tahoma" pitchFamily="34" charset="0"/>
              </a:rPr>
              <a:t>uczniów i  </a:t>
            </a:r>
            <a:r>
              <a:rPr lang="pl-PL" sz="2000" dirty="0">
                <a:solidFill>
                  <a:srgbClr val="0000CC"/>
                </a:solidFill>
                <a:ea typeface="Tahoma" pitchFamily="34" charset="0"/>
                <a:cs typeface="Tahoma" pitchFamily="34" charset="0"/>
              </a:rPr>
              <a:t>z podpisanym przez dyrektora szkoły zestawieniem otrzymanych z OKE zaświadczeń </a:t>
            </a:r>
            <a:r>
              <a:rPr lang="pl-PL" sz="2000" dirty="0" smtClean="0">
                <a:solidFill>
                  <a:srgbClr val="0000CC"/>
                </a:solidFill>
                <a:ea typeface="Tahoma" pitchFamily="34" charset="0"/>
                <a:cs typeface="Tahoma" pitchFamily="34" charset="0"/>
              </a:rPr>
              <a:t/>
            </a:r>
            <a:br>
              <a:rPr lang="pl-PL" sz="2000" dirty="0" smtClean="0">
                <a:solidFill>
                  <a:srgbClr val="0000CC"/>
                </a:solidFill>
                <a:ea typeface="Tahoma" pitchFamily="34" charset="0"/>
                <a:cs typeface="Tahoma" pitchFamily="34" charset="0"/>
              </a:rPr>
            </a:br>
            <a:r>
              <a:rPr lang="pl-PL" sz="2000" dirty="0" smtClean="0">
                <a:solidFill>
                  <a:srgbClr val="0000CC"/>
                </a:solidFill>
                <a:ea typeface="Tahoma" pitchFamily="34" charset="0"/>
                <a:cs typeface="Tahoma" pitchFamily="34" charset="0"/>
              </a:rPr>
              <a:t>o </a:t>
            </a:r>
            <a:r>
              <a:rPr lang="pl-PL" sz="2000" dirty="0">
                <a:solidFill>
                  <a:srgbClr val="0000CC"/>
                </a:solidFill>
                <a:ea typeface="Tahoma" pitchFamily="34" charset="0"/>
                <a:cs typeface="Tahoma" pitchFamily="34" charset="0"/>
              </a:rPr>
              <a:t>wynikach </a:t>
            </a:r>
            <a:r>
              <a:rPr lang="pl-PL" sz="2000" dirty="0" smtClean="0">
                <a:solidFill>
                  <a:srgbClr val="0000CC"/>
                </a:solidFill>
                <a:ea typeface="Tahoma" pitchFamily="34" charset="0"/>
                <a:cs typeface="Tahoma" pitchFamily="34" charset="0"/>
              </a:rPr>
              <a:t>w </a:t>
            </a:r>
            <a:r>
              <a:rPr lang="pl-PL" sz="2000" dirty="0">
                <a:solidFill>
                  <a:srgbClr val="0000CC"/>
                </a:solidFill>
                <a:ea typeface="Tahoma" pitchFamily="34" charset="0"/>
                <a:cs typeface="Tahoma" pitchFamily="34" charset="0"/>
              </a:rPr>
              <a:t>nieprzekraczalnym terminie do </a:t>
            </a:r>
            <a:r>
              <a:rPr lang="pl-PL" sz="2000" dirty="0" smtClean="0">
                <a:solidFill>
                  <a:srgbClr val="0000CC"/>
                </a:solidFill>
                <a:ea typeface="Tahoma" pitchFamily="34" charset="0"/>
                <a:cs typeface="Tahoma" pitchFamily="34" charset="0"/>
              </a:rPr>
              <a:t>30 </a:t>
            </a:r>
            <a:r>
              <a:rPr lang="pl-PL" sz="2000" dirty="0">
                <a:solidFill>
                  <a:srgbClr val="0000CC"/>
                </a:solidFill>
                <a:ea typeface="Tahoma" pitchFamily="34" charset="0"/>
                <a:cs typeface="Tahoma" pitchFamily="34" charset="0"/>
              </a:rPr>
              <a:t>lipca </a:t>
            </a:r>
            <a:r>
              <a:rPr lang="pl-PL" sz="2000" dirty="0" smtClean="0">
                <a:solidFill>
                  <a:srgbClr val="0000CC"/>
                </a:solidFill>
                <a:ea typeface="Tahoma" pitchFamily="34" charset="0"/>
                <a:cs typeface="Tahoma" pitchFamily="34" charset="0"/>
              </a:rPr>
              <a:t>2022 </a:t>
            </a:r>
            <a:r>
              <a:rPr lang="pl-PL" sz="2000" dirty="0">
                <a:solidFill>
                  <a:srgbClr val="0000CC"/>
                </a:solidFill>
                <a:ea typeface="Tahoma" pitchFamily="34" charset="0"/>
                <a:cs typeface="Tahoma" pitchFamily="34" charset="0"/>
              </a:rPr>
              <a:t>roku.</a:t>
            </a:r>
          </a:p>
        </p:txBody>
      </p:sp>
      <p:sp>
        <p:nvSpPr>
          <p:cNvPr id="4" name="pole tekstowe 3"/>
          <p:cNvSpPr txBox="1"/>
          <p:nvPr/>
        </p:nvSpPr>
        <p:spPr>
          <a:xfrm>
            <a:off x="730250" y="4293096"/>
            <a:ext cx="7920037" cy="1938992"/>
          </a:xfrm>
          <a:prstGeom prst="rect">
            <a:avLst/>
          </a:prstGeom>
          <a:solidFill>
            <a:srgbClr val="0000CC"/>
          </a:solidFill>
        </p:spPr>
        <p:txBody>
          <a:bodyPr wrap="square">
            <a:spAutoFit/>
          </a:bodyPr>
          <a:lstStyle/>
          <a:p>
            <a:pPr algn="ctr">
              <a:defRPr/>
            </a:pPr>
            <a:r>
              <a:rPr lang="pl-PL" sz="2000" dirty="0">
                <a:solidFill>
                  <a:schemeClr val="bg1"/>
                </a:solidFill>
                <a:ea typeface="Tahoma" pitchFamily="34" charset="0"/>
                <a:cs typeface="Tahoma" pitchFamily="34" charset="0"/>
              </a:rPr>
              <a:t>Jeżeli uczeń </a:t>
            </a:r>
            <a:r>
              <a:rPr lang="pl-PL" sz="2000" dirty="0" smtClean="0">
                <a:solidFill>
                  <a:schemeClr val="bg1"/>
                </a:solidFill>
                <a:ea typeface="Tahoma" pitchFamily="34" charset="0"/>
                <a:cs typeface="Tahoma" pitchFamily="34" charset="0"/>
              </a:rPr>
              <a:t>zdaje w szkole egzamin </a:t>
            </a:r>
            <a:r>
              <a:rPr lang="pl-PL" sz="2000" dirty="0">
                <a:solidFill>
                  <a:schemeClr val="bg1"/>
                </a:solidFill>
                <a:ea typeface="Tahoma" pitchFamily="34" charset="0"/>
                <a:cs typeface="Tahoma" pitchFamily="34" charset="0"/>
              </a:rPr>
              <a:t>poprawkowy, to jego zaświadczenie  o wynikach egzaminu pozostaje w szkole do czasu tej poprawki. W przypadku zdania </a:t>
            </a:r>
            <a:r>
              <a:rPr lang="pl-PL" sz="2000" dirty="0" smtClean="0">
                <a:solidFill>
                  <a:schemeClr val="bg1"/>
                </a:solidFill>
                <a:ea typeface="Tahoma" pitchFamily="34" charset="0"/>
                <a:cs typeface="Tahoma" pitchFamily="34" charset="0"/>
              </a:rPr>
              <a:t>egzaminu poprawkowego </a:t>
            </a:r>
            <a:r>
              <a:rPr lang="pl-PL" sz="2000" dirty="0">
                <a:solidFill>
                  <a:schemeClr val="bg1"/>
                </a:solidFill>
                <a:ea typeface="Tahoma" pitchFamily="34" charset="0"/>
                <a:cs typeface="Tahoma" pitchFamily="34" charset="0"/>
              </a:rPr>
              <a:t>uczeń otrzymuje zaświadczenie razem ze świadectwem ukończenia szkoły. Jeżeli uczeń nie zda poprawki, to zaświadczenie należy odesłać do OKE z pismem przewodnim opisującym sytuację</a:t>
            </a:r>
            <a:r>
              <a:rPr lang="pl-PL" sz="2000" dirty="0" smtClean="0">
                <a:solidFill>
                  <a:schemeClr val="bg1"/>
                </a:solidFill>
                <a:ea typeface="Tahoma" pitchFamily="34" charset="0"/>
                <a:cs typeface="Tahoma" pitchFamily="34" charset="0"/>
              </a:rPr>
              <a:t>.</a:t>
            </a:r>
            <a:endParaRPr lang="pl-PL" sz="2000" dirty="0">
              <a:ea typeface="Tahoma" pitchFamily="34" charset="0"/>
              <a:cs typeface="Tahoma" pitchFamily="34" charset="0"/>
            </a:endParaRPr>
          </a:p>
        </p:txBody>
      </p:sp>
      <p:sp>
        <p:nvSpPr>
          <p:cNvPr id="101384"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101385"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5"/>
          <p:cNvSpPr txBox="1">
            <a:spLocks noChangeArrowheads="1"/>
          </p:cNvSpPr>
          <p:nvPr/>
        </p:nvSpPr>
        <p:spPr bwMode="auto">
          <a:xfrm>
            <a:off x="0" y="182667"/>
            <a:ext cx="91440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Font typeface="Arial" charset="0"/>
              <a:buChar char="•"/>
              <a:defRPr sz="2400">
                <a:solidFill>
                  <a:srgbClr val="7F7F7F"/>
                </a:solidFill>
                <a:latin typeface="Century Gothic" pitchFamily="34" charset="0"/>
              </a:defRPr>
            </a:lvl1pPr>
            <a:lvl2pPr marL="742950" indent="-285750" algn="l"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algn="l" eaLnBrk="0" hangingPunct="0">
              <a:spcBef>
                <a:spcPct val="20000"/>
              </a:spcBef>
              <a:buFont typeface="Arial" charset="0"/>
              <a:buChar char="•"/>
              <a:defRPr sz="1600">
                <a:solidFill>
                  <a:srgbClr val="7F7F7F"/>
                </a:solidFill>
                <a:latin typeface="Century Gothic" pitchFamily="34" charset="0"/>
              </a:defRPr>
            </a:lvl3pPr>
            <a:lvl4pPr marL="1600200" indent="-228600" algn="l"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algn="l"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pl-PL" altLang="pl-PL" b="1" dirty="0">
                <a:solidFill>
                  <a:srgbClr val="0000CC"/>
                </a:solidFill>
                <a:latin typeface="Tahoma" pitchFamily="34" charset="0"/>
                <a:ea typeface="Tahoma" pitchFamily="34" charset="0"/>
                <a:cs typeface="Tahoma" pitchFamily="34" charset="0"/>
              </a:rPr>
              <a:t>Uczniowie nieobjęci obowiązkiem </a:t>
            </a:r>
            <a:endParaRPr lang="pl-PL" altLang="pl-PL" b="1" dirty="0" smtClean="0">
              <a:solidFill>
                <a:srgbClr val="0000CC"/>
              </a:solidFill>
              <a:latin typeface="Tahoma" pitchFamily="34" charset="0"/>
              <a:ea typeface="Tahoma" pitchFamily="34" charset="0"/>
              <a:cs typeface="Tahoma" pitchFamily="34" charset="0"/>
            </a:endParaRPr>
          </a:p>
          <a:p>
            <a:pPr algn="ctr" eaLnBrk="1" hangingPunct="1">
              <a:spcBef>
                <a:spcPct val="0"/>
              </a:spcBef>
              <a:buFontTx/>
              <a:buNone/>
              <a:defRPr/>
            </a:pPr>
            <a:r>
              <a:rPr lang="pl-PL" altLang="pl-PL" b="1" dirty="0" smtClean="0">
                <a:solidFill>
                  <a:srgbClr val="0000CC"/>
                </a:solidFill>
                <a:latin typeface="Tahoma" pitchFamily="34" charset="0"/>
                <a:ea typeface="Tahoma" pitchFamily="34" charset="0"/>
                <a:cs typeface="Tahoma" pitchFamily="34" charset="0"/>
              </a:rPr>
              <a:t>przystąpienia do </a:t>
            </a:r>
            <a:r>
              <a:rPr lang="pl-PL" altLang="pl-PL" b="1" dirty="0">
                <a:solidFill>
                  <a:srgbClr val="0000CC"/>
                </a:solidFill>
                <a:latin typeface="Tahoma" pitchFamily="34" charset="0"/>
                <a:ea typeface="Tahoma" pitchFamily="34" charset="0"/>
                <a:cs typeface="Tahoma" pitchFamily="34" charset="0"/>
              </a:rPr>
              <a:t>egzaminu </a:t>
            </a:r>
            <a:r>
              <a:rPr lang="pl-PL" altLang="pl-PL" b="1" dirty="0" smtClean="0">
                <a:solidFill>
                  <a:srgbClr val="0000CC"/>
                </a:solidFill>
                <a:latin typeface="Tahoma" pitchFamily="34" charset="0"/>
                <a:ea typeface="Tahoma" pitchFamily="34" charset="0"/>
                <a:cs typeface="Tahoma" pitchFamily="34" charset="0"/>
              </a:rPr>
              <a:t>ósmoklasisty                                </a:t>
            </a:r>
            <a:endParaRPr lang="pl-PL" altLang="pl-PL" b="1" dirty="0">
              <a:solidFill>
                <a:srgbClr val="0000CC"/>
              </a:solidFill>
              <a:latin typeface="Tahoma" pitchFamily="34" charset="0"/>
              <a:ea typeface="Tahoma" pitchFamily="34" charset="0"/>
              <a:cs typeface="Tahoma" pitchFamily="34" charset="0"/>
            </a:endParaRPr>
          </a:p>
        </p:txBody>
      </p:sp>
      <p:sp>
        <p:nvSpPr>
          <p:cNvPr id="187402" name="Rectangle 10"/>
          <p:cNvSpPr>
            <a:spLocks noChangeArrowheads="1"/>
          </p:cNvSpPr>
          <p:nvPr/>
        </p:nvSpPr>
        <p:spPr bwMode="auto">
          <a:xfrm>
            <a:off x="5367338" y="4643438"/>
            <a:ext cx="1098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pl-PL" sz="2400" i="1" dirty="0">
                <a:solidFill>
                  <a:srgbClr val="000000"/>
                </a:solidFill>
                <a:effectLst>
                  <a:outerShdw blurRad="38100" dist="38100" dir="2700000" algn="tl">
                    <a:srgbClr val="000000"/>
                  </a:outerShdw>
                </a:effectLst>
                <a:cs typeface="+mn-cs"/>
              </a:rPr>
              <a:t>	</a:t>
            </a:r>
          </a:p>
        </p:txBody>
      </p:sp>
      <p:pic>
        <p:nvPicPr>
          <p:cNvPr id="1024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rostokąt 7"/>
          <p:cNvSpPr/>
          <p:nvPr/>
        </p:nvSpPr>
        <p:spPr>
          <a:xfrm>
            <a:off x="544699" y="1504072"/>
            <a:ext cx="8054602" cy="1938992"/>
          </a:xfrm>
          <a:prstGeom prst="rect">
            <a:avLst/>
          </a:prstGeom>
        </p:spPr>
        <p:txBody>
          <a:bodyPr wrap="square">
            <a:spAutoFit/>
          </a:bodyPr>
          <a:lstStyle/>
          <a:p>
            <a:pPr fontAlgn="auto">
              <a:spcAft>
                <a:spcPts val="0"/>
              </a:spcAft>
              <a:defRPr/>
            </a:pPr>
            <a:r>
              <a:rPr lang="pl-PL" sz="2000" dirty="0">
                <a:solidFill>
                  <a:srgbClr val="0000CC"/>
                </a:solidFill>
                <a:ea typeface="Tahoma" pitchFamily="34" charset="0"/>
                <a:cs typeface="Tahoma" pitchFamily="34" charset="0"/>
              </a:rPr>
              <a:t>Uczeń posiadający orzeczenie o potrzebie kształcenia specjalnego wydane ze względu na niepełnosprawność umysłową w </a:t>
            </a:r>
            <a:r>
              <a:rPr lang="pl-PL" sz="2000" u="sng" dirty="0">
                <a:solidFill>
                  <a:srgbClr val="0000CC"/>
                </a:solidFill>
                <a:ea typeface="Tahoma" pitchFamily="34" charset="0"/>
                <a:cs typeface="Tahoma" pitchFamily="34" charset="0"/>
              </a:rPr>
              <a:t>stopniu umiarkowanym lub </a:t>
            </a:r>
            <a:r>
              <a:rPr lang="pl-PL" sz="2000" u="sng" dirty="0" smtClean="0">
                <a:solidFill>
                  <a:srgbClr val="0000CC"/>
                </a:solidFill>
                <a:ea typeface="Tahoma" pitchFamily="34" charset="0"/>
                <a:cs typeface="Tahoma" pitchFamily="34" charset="0"/>
              </a:rPr>
              <a:t>znacznym</a:t>
            </a:r>
            <a:r>
              <a:rPr lang="pl-PL" sz="2000" dirty="0" smtClean="0">
                <a:solidFill>
                  <a:srgbClr val="0000CC"/>
                </a:solidFill>
                <a:ea typeface="Tahoma" pitchFamily="34" charset="0"/>
                <a:cs typeface="Tahoma" pitchFamily="34" charset="0"/>
              </a:rPr>
              <a:t> </a:t>
            </a:r>
            <a:r>
              <a:rPr lang="pl-PL" sz="2000" dirty="0">
                <a:solidFill>
                  <a:srgbClr val="0000CC"/>
                </a:solidFill>
                <a:ea typeface="Tahoma" pitchFamily="34" charset="0"/>
                <a:cs typeface="Tahoma" pitchFamily="34" charset="0"/>
              </a:rPr>
              <a:t>lub niepełnosprawności sprzężone, gdy jedną </a:t>
            </a:r>
            <a:r>
              <a:rPr lang="pl-PL" sz="2000" dirty="0" smtClean="0">
                <a:solidFill>
                  <a:srgbClr val="0000CC"/>
                </a:solidFill>
                <a:ea typeface="Tahoma" pitchFamily="34" charset="0"/>
                <a:cs typeface="Tahoma" pitchFamily="34" charset="0"/>
              </a:rPr>
              <a:t>z </a:t>
            </a:r>
            <a:r>
              <a:rPr lang="pl-PL" sz="2000" dirty="0">
                <a:solidFill>
                  <a:srgbClr val="0000CC"/>
                </a:solidFill>
                <a:ea typeface="Tahoma" pitchFamily="34" charset="0"/>
                <a:cs typeface="Tahoma" pitchFamily="34" charset="0"/>
              </a:rPr>
              <a:t>niepełnosprawności jest niepełnosprawność intelektualna </a:t>
            </a:r>
            <a:r>
              <a:rPr lang="pl-PL" sz="2000" dirty="0" smtClean="0">
                <a:solidFill>
                  <a:srgbClr val="0000CC"/>
                </a:solidFill>
                <a:ea typeface="Tahoma" pitchFamily="34" charset="0"/>
                <a:cs typeface="Tahoma" pitchFamily="34" charset="0"/>
              </a:rPr>
              <a:t/>
            </a:r>
            <a:br>
              <a:rPr lang="pl-PL" sz="2000" dirty="0" smtClean="0">
                <a:solidFill>
                  <a:srgbClr val="0000CC"/>
                </a:solidFill>
                <a:ea typeface="Tahoma" pitchFamily="34" charset="0"/>
                <a:cs typeface="Tahoma" pitchFamily="34" charset="0"/>
              </a:rPr>
            </a:br>
            <a:r>
              <a:rPr lang="pl-PL" sz="2000" dirty="0" smtClean="0">
                <a:solidFill>
                  <a:srgbClr val="0000CC"/>
                </a:solidFill>
                <a:ea typeface="Tahoma" pitchFamily="34" charset="0"/>
                <a:cs typeface="Tahoma" pitchFamily="34" charset="0"/>
              </a:rPr>
              <a:t>w </a:t>
            </a:r>
            <a:r>
              <a:rPr lang="pl-PL" sz="2000" dirty="0">
                <a:solidFill>
                  <a:srgbClr val="0000CC"/>
                </a:solidFill>
                <a:ea typeface="Tahoma" pitchFamily="34" charset="0"/>
                <a:cs typeface="Tahoma" pitchFamily="34" charset="0"/>
              </a:rPr>
              <a:t>stopniu umiarkowanym lub znacznym, nie przystępuje do egzaminu ósmoklasisty.</a:t>
            </a:r>
          </a:p>
        </p:txBody>
      </p:sp>
      <p:sp>
        <p:nvSpPr>
          <p:cNvPr id="102406" name="pole tekstowe 3"/>
          <p:cNvSpPr txBox="1">
            <a:spLocks noChangeArrowheads="1"/>
          </p:cNvSpPr>
          <p:nvPr/>
        </p:nvSpPr>
        <p:spPr bwMode="auto">
          <a:xfrm>
            <a:off x="2576736" y="3938797"/>
            <a:ext cx="6264374" cy="707886"/>
          </a:xfrm>
          <a:prstGeom prst="rect">
            <a:avLst/>
          </a:prstGeom>
          <a:solidFill>
            <a:srgbClr val="0000CC"/>
          </a:solidFill>
          <a:ln>
            <a:noFill/>
          </a:ln>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ts val="0"/>
              </a:spcBef>
            </a:pPr>
            <a:r>
              <a:rPr lang="pl-PL" altLang="pl-PL" sz="2000" dirty="0" smtClean="0">
                <a:solidFill>
                  <a:schemeClr val="bg1"/>
                </a:solidFill>
                <a:ea typeface="Tahoma" pitchFamily="34" charset="0"/>
                <a:cs typeface="Tahoma" pitchFamily="34" charset="0"/>
              </a:rPr>
              <a:t>Art. </a:t>
            </a:r>
            <a:r>
              <a:rPr lang="pl-PL" altLang="pl-PL" sz="2000" dirty="0">
                <a:solidFill>
                  <a:schemeClr val="bg1"/>
                </a:solidFill>
                <a:ea typeface="Tahoma" pitchFamily="34" charset="0"/>
                <a:cs typeface="Tahoma" pitchFamily="34" charset="0"/>
              </a:rPr>
              <a:t>44zw ust. 1 ustawy z dnia 7 września 1991 roku </a:t>
            </a:r>
            <a:endParaRPr lang="pl-PL" altLang="pl-PL" sz="2000" dirty="0" smtClean="0">
              <a:solidFill>
                <a:schemeClr val="bg1"/>
              </a:solidFill>
              <a:ea typeface="Tahoma" pitchFamily="34" charset="0"/>
              <a:cs typeface="Tahoma" pitchFamily="34" charset="0"/>
            </a:endParaRPr>
          </a:p>
          <a:p>
            <a:pPr algn="ctr" eaLnBrk="1" hangingPunct="1">
              <a:spcBef>
                <a:spcPts val="0"/>
              </a:spcBef>
            </a:pPr>
            <a:r>
              <a:rPr lang="pl-PL" altLang="pl-PL" sz="2000" dirty="0" smtClean="0">
                <a:solidFill>
                  <a:schemeClr val="bg1"/>
                </a:solidFill>
                <a:ea typeface="Tahoma" pitchFamily="34" charset="0"/>
                <a:cs typeface="Tahoma" pitchFamily="34" charset="0"/>
              </a:rPr>
              <a:t>o </a:t>
            </a:r>
            <a:r>
              <a:rPr lang="pl-PL" altLang="pl-PL" sz="2000" dirty="0">
                <a:solidFill>
                  <a:schemeClr val="bg1"/>
                </a:solidFill>
                <a:ea typeface="Tahoma" pitchFamily="34" charset="0"/>
                <a:cs typeface="Tahoma" pitchFamily="34" charset="0"/>
              </a:rPr>
              <a:t>systemie oświaty</a:t>
            </a:r>
          </a:p>
        </p:txBody>
      </p:sp>
      <p:sp>
        <p:nvSpPr>
          <p:cNvPr id="102407"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102408"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13CF0CFD-4AAD-44C9-A5EB-BBDCF32C19F0}" type="slidenum">
              <a:rPr lang="pl-PL" altLang="pl-PL" sz="1200" smtClean="0">
                <a:solidFill>
                  <a:srgbClr val="595959"/>
                </a:solidFill>
                <a:latin typeface="Century Gothic" pitchFamily="34" charset="0"/>
              </a:rPr>
              <a:pPr eaLnBrk="1" hangingPunct="1"/>
              <a:t>103</a:t>
            </a:fld>
            <a:endParaRPr lang="pl-PL" altLang="pl-PL" sz="1200" dirty="0" smtClean="0">
              <a:solidFill>
                <a:srgbClr val="595959"/>
              </a:solidFill>
              <a:latin typeface="Century Gothic" pitchFamily="34" charset="0"/>
            </a:endParaRPr>
          </a:p>
        </p:txBody>
      </p:sp>
      <p:pic>
        <p:nvPicPr>
          <p:cNvPr id="10342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 Box 5"/>
          <p:cNvSpPr txBox="1">
            <a:spLocks noChangeArrowheads="1"/>
          </p:cNvSpPr>
          <p:nvPr/>
        </p:nvSpPr>
        <p:spPr bwMode="auto">
          <a:xfrm>
            <a:off x="123359" y="250970"/>
            <a:ext cx="4448641"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Font typeface="Arial" charset="0"/>
              <a:buChar char="•"/>
              <a:defRPr sz="2400">
                <a:solidFill>
                  <a:srgbClr val="7F7F7F"/>
                </a:solidFill>
                <a:latin typeface="Century Gothic" pitchFamily="34" charset="0"/>
              </a:defRPr>
            </a:lvl1pPr>
            <a:lvl2pPr marL="742950" indent="-285750" algn="l"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algn="l" eaLnBrk="0" hangingPunct="0">
              <a:spcBef>
                <a:spcPct val="20000"/>
              </a:spcBef>
              <a:buFont typeface="Arial" charset="0"/>
              <a:buChar char="•"/>
              <a:defRPr sz="1600">
                <a:solidFill>
                  <a:srgbClr val="7F7F7F"/>
                </a:solidFill>
                <a:latin typeface="Century Gothic" pitchFamily="34" charset="0"/>
              </a:defRPr>
            </a:lvl3pPr>
            <a:lvl4pPr marL="1600200" indent="-228600" algn="l"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algn="l"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pl-PL" altLang="pl-PL" b="1" dirty="0" smtClean="0">
                <a:solidFill>
                  <a:srgbClr val="0000CC"/>
                </a:solidFill>
                <a:latin typeface="Tahoma" pitchFamily="34" charset="0"/>
                <a:ea typeface="Tahoma" pitchFamily="34" charset="0"/>
                <a:cs typeface="Tahoma" pitchFamily="34" charset="0"/>
              </a:rPr>
              <a:t>Spis załączników</a:t>
            </a:r>
            <a:r>
              <a:rPr lang="pl-PL" altLang="pl-PL" b="1" dirty="0" smtClean="0">
                <a:solidFill>
                  <a:srgbClr val="0066CC"/>
                </a:solidFill>
                <a:latin typeface="Tahoma" pitchFamily="34" charset="0"/>
                <a:ea typeface="Tahoma" pitchFamily="34" charset="0"/>
                <a:cs typeface="Tahoma" pitchFamily="34" charset="0"/>
              </a:rPr>
              <a:t>	                             </a:t>
            </a:r>
          </a:p>
        </p:txBody>
      </p:sp>
      <p:sp>
        <p:nvSpPr>
          <p:cNvPr id="103429"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sp>
        <p:nvSpPr>
          <p:cNvPr id="103430" name="pole tekstowe 1"/>
          <p:cNvSpPr txBox="1">
            <a:spLocks noChangeArrowheads="1"/>
          </p:cNvSpPr>
          <p:nvPr/>
        </p:nvSpPr>
        <p:spPr bwMode="auto">
          <a:xfrm>
            <a:off x="451138" y="1490008"/>
            <a:ext cx="2995720" cy="1938992"/>
          </a:xfrm>
          <a:prstGeom prst="rect">
            <a:avLst/>
          </a:prstGeom>
          <a:solidFill>
            <a:srgbClr val="0000CC"/>
          </a:solidFill>
          <a:ln>
            <a:noFill/>
          </a:ln>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r>
              <a:rPr lang="pl-PL" altLang="pl-PL" sz="2000" i="1" dirty="0">
                <a:solidFill>
                  <a:schemeClr val="bg1"/>
                </a:solidFill>
                <a:ea typeface="Tahoma" pitchFamily="34" charset="0"/>
                <a:cs typeface="Tahoma" pitchFamily="34" charset="0"/>
              </a:rPr>
              <a:t>Informacja o sposobie organizacji         </a:t>
            </a:r>
            <a:r>
              <a:rPr lang="pl-PL" altLang="pl-PL" sz="2000" i="1" dirty="0" smtClean="0">
                <a:solidFill>
                  <a:schemeClr val="bg1"/>
                </a:solidFill>
                <a:ea typeface="Tahoma" pitchFamily="34" charset="0"/>
                <a:cs typeface="Tahoma" pitchFamily="34" charset="0"/>
              </a:rPr>
              <a:t>                </a:t>
            </a:r>
            <a:r>
              <a:rPr lang="pl-PL" altLang="pl-PL" sz="2000" i="1" dirty="0">
                <a:solidFill>
                  <a:schemeClr val="bg1"/>
                </a:solidFill>
                <a:ea typeface="Tahoma" pitchFamily="34" charset="0"/>
                <a:cs typeface="Tahoma" pitchFamily="34" charset="0"/>
              </a:rPr>
              <a:t>i przeprowadzania egzaminu ósmoklasisty obowiązująca w roku szkolnym </a:t>
            </a:r>
            <a:r>
              <a:rPr lang="pl-PL" altLang="pl-PL" sz="2000" i="1" dirty="0" smtClean="0">
                <a:solidFill>
                  <a:schemeClr val="bg1"/>
                </a:solidFill>
                <a:ea typeface="Tahoma" pitchFamily="34" charset="0"/>
                <a:cs typeface="Tahoma" pitchFamily="34" charset="0"/>
              </a:rPr>
              <a:t>2021/2022</a:t>
            </a:r>
            <a:endParaRPr lang="pl-PL" altLang="pl-PL" sz="2000" i="1" dirty="0">
              <a:solidFill>
                <a:schemeClr val="bg1"/>
              </a:solidFill>
              <a:ea typeface="Tahoma" pitchFamily="34" charset="0"/>
              <a:cs typeface="Tahoma" pitchFamily="34" charset="0"/>
            </a:endParaRPr>
          </a:p>
        </p:txBody>
      </p:sp>
      <p:pic>
        <p:nvPicPr>
          <p:cNvPr id="103431"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3" y="425449"/>
            <a:ext cx="4213340" cy="5636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6021288"/>
            <a:ext cx="4213339" cy="417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402" name="Rectangle 10"/>
          <p:cNvSpPr>
            <a:spLocks noChangeArrowheads="1"/>
          </p:cNvSpPr>
          <p:nvPr/>
        </p:nvSpPr>
        <p:spPr bwMode="auto">
          <a:xfrm>
            <a:off x="5367338" y="4643438"/>
            <a:ext cx="1098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pl-PL" sz="2400" i="1" dirty="0">
                <a:solidFill>
                  <a:schemeClr val="tx2"/>
                </a:solidFill>
                <a:effectLst>
                  <a:outerShdw blurRad="38100" dist="38100" dir="2700000" algn="tl">
                    <a:srgbClr val="000000"/>
                  </a:outerShdw>
                </a:effectLst>
              </a:rPr>
              <a:t>	</a:t>
            </a:r>
          </a:p>
        </p:txBody>
      </p:sp>
      <p:pic>
        <p:nvPicPr>
          <p:cNvPr id="1044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p:cNvSpPr txBox="1"/>
          <p:nvPr/>
        </p:nvSpPr>
        <p:spPr>
          <a:xfrm>
            <a:off x="259735" y="980728"/>
            <a:ext cx="8510587" cy="5355312"/>
          </a:xfrm>
          <a:prstGeom prst="rect">
            <a:avLst/>
          </a:prstGeom>
          <a:noFill/>
        </p:spPr>
        <p:txBody>
          <a:bodyPr>
            <a:spAutoFit/>
          </a:bodyPr>
          <a:lstStyle/>
          <a:p>
            <a:pPr fontAlgn="auto">
              <a:spcBef>
                <a:spcPts val="1200"/>
              </a:spcBef>
              <a:spcAft>
                <a:spcPts val="0"/>
              </a:spcAft>
              <a:defRPr/>
            </a:pPr>
            <a:r>
              <a:rPr lang="pl-PL" sz="2000" dirty="0">
                <a:solidFill>
                  <a:srgbClr val="0000CC"/>
                </a:solidFill>
                <a:ea typeface="Tahoma" pitchFamily="34" charset="0"/>
                <a:cs typeface="Tahoma" pitchFamily="34" charset="0"/>
              </a:rPr>
              <a:t>Załączniki wymagane przez OKE:</a:t>
            </a:r>
          </a:p>
          <a:p>
            <a:pPr marL="342900" indent="-342900" fontAlgn="auto">
              <a:spcBef>
                <a:spcPts val="1200"/>
              </a:spcBef>
              <a:spcAft>
                <a:spcPts val="0"/>
              </a:spcAft>
              <a:buFont typeface="Wingdings" panose="05000000000000000000" pitchFamily="2" charset="2"/>
              <a:buChar char="§"/>
              <a:defRPr/>
            </a:pPr>
            <a:r>
              <a:rPr lang="pl-PL" sz="1800" dirty="0">
                <a:solidFill>
                  <a:srgbClr val="0000CC"/>
                </a:solidFill>
                <a:ea typeface="Tahoma" pitchFamily="34" charset="0"/>
                <a:cs typeface="Tahoma" pitchFamily="34" charset="0"/>
              </a:rPr>
              <a:t>Załącznik 3a-E8-1 – </a:t>
            </a:r>
            <a:r>
              <a:rPr lang="pl-PL" sz="1800" i="1" dirty="0">
                <a:solidFill>
                  <a:srgbClr val="0000CC"/>
                </a:solidFill>
                <a:ea typeface="Tahoma" pitchFamily="34" charset="0"/>
                <a:cs typeface="Tahoma" pitchFamily="34" charset="0"/>
              </a:rPr>
              <a:t>Protokół przekazania/odbioru materiałów egzaminacyjnych </a:t>
            </a:r>
            <a:r>
              <a:rPr lang="pl-PL" sz="1800" i="1" u="sng" dirty="0" smtClean="0">
                <a:solidFill>
                  <a:srgbClr val="0000CC"/>
                </a:solidFill>
                <a:ea typeface="Tahoma" pitchFamily="34" charset="0"/>
                <a:cs typeface="Tahoma" pitchFamily="34" charset="0"/>
              </a:rPr>
              <a:t>z </a:t>
            </a:r>
            <a:r>
              <a:rPr lang="pl-PL" sz="1800" i="1" u="sng" dirty="0">
                <a:solidFill>
                  <a:srgbClr val="0000CC"/>
                </a:solidFill>
                <a:ea typeface="Tahoma" pitchFamily="34" charset="0"/>
                <a:cs typeface="Tahoma" pitchFamily="34" charset="0"/>
              </a:rPr>
              <a:t>języka polskiego do placówki sprawdzania</a:t>
            </a:r>
          </a:p>
          <a:p>
            <a:pPr marL="342900" indent="-342900" fontAlgn="auto">
              <a:spcBef>
                <a:spcPts val="1200"/>
              </a:spcBef>
              <a:spcAft>
                <a:spcPts val="0"/>
              </a:spcAft>
              <a:buFont typeface="Wingdings" panose="05000000000000000000" pitchFamily="2" charset="2"/>
              <a:buChar char="§"/>
              <a:defRPr/>
            </a:pPr>
            <a:r>
              <a:rPr lang="pl-PL" sz="1800" dirty="0">
                <a:solidFill>
                  <a:srgbClr val="0000CC"/>
                </a:solidFill>
                <a:ea typeface="Tahoma" pitchFamily="34" charset="0"/>
                <a:cs typeface="Tahoma" pitchFamily="34" charset="0"/>
              </a:rPr>
              <a:t>Załącznik 3a-E8 </a:t>
            </a:r>
            <a:r>
              <a:rPr lang="pl-PL" sz="1800" i="1" dirty="0">
                <a:solidFill>
                  <a:srgbClr val="0000CC"/>
                </a:solidFill>
                <a:ea typeface="Tahoma" pitchFamily="34" charset="0"/>
                <a:cs typeface="Tahoma" pitchFamily="34" charset="0"/>
              </a:rPr>
              <a:t>– Zbiorczy protokół przekazania/odbioru dokumentacji egzaminacyjnej po przeprowadzonym egzaminie z języka </a:t>
            </a:r>
            <a:r>
              <a:rPr lang="pl-PL" sz="1800" i="1" dirty="0" smtClean="0">
                <a:solidFill>
                  <a:srgbClr val="0000CC"/>
                </a:solidFill>
                <a:ea typeface="Tahoma" pitchFamily="34" charset="0"/>
                <a:cs typeface="Tahoma" pitchFamily="34" charset="0"/>
              </a:rPr>
              <a:t>polskiego</a:t>
            </a:r>
          </a:p>
          <a:p>
            <a:pPr marL="342900" indent="-342900" fontAlgn="auto">
              <a:spcBef>
                <a:spcPts val="1200"/>
              </a:spcBef>
              <a:spcAft>
                <a:spcPts val="0"/>
              </a:spcAft>
              <a:buFont typeface="Wingdings" panose="05000000000000000000" pitchFamily="2" charset="2"/>
              <a:buChar char="§"/>
              <a:defRPr/>
            </a:pPr>
            <a:r>
              <a:rPr lang="pl-PL" sz="1800" dirty="0">
                <a:solidFill>
                  <a:srgbClr val="0000CC"/>
                </a:solidFill>
                <a:ea typeface="Tahoma" pitchFamily="34" charset="0"/>
                <a:cs typeface="Tahoma" pitchFamily="34" charset="0"/>
              </a:rPr>
              <a:t>Załącznik </a:t>
            </a:r>
            <a:r>
              <a:rPr lang="pl-PL" sz="1800" dirty="0" smtClean="0">
                <a:solidFill>
                  <a:srgbClr val="0000CC"/>
                </a:solidFill>
                <a:ea typeface="Tahoma" pitchFamily="34" charset="0"/>
                <a:cs typeface="Tahoma" pitchFamily="34" charset="0"/>
              </a:rPr>
              <a:t>3b-E8-1 </a:t>
            </a:r>
            <a:r>
              <a:rPr lang="pl-PL" sz="1800" i="1" dirty="0">
                <a:solidFill>
                  <a:srgbClr val="0000CC"/>
                </a:solidFill>
                <a:ea typeface="Tahoma" pitchFamily="34" charset="0"/>
                <a:cs typeface="Tahoma" pitchFamily="34" charset="0"/>
              </a:rPr>
              <a:t>– Protokół przekazania/odbioru materiałów egzaminacyjnych </a:t>
            </a:r>
            <a:r>
              <a:rPr lang="pl-PL" sz="1800" i="1" u="sng" dirty="0" smtClean="0">
                <a:solidFill>
                  <a:srgbClr val="0000CC"/>
                </a:solidFill>
                <a:ea typeface="Tahoma" pitchFamily="34" charset="0"/>
                <a:cs typeface="Tahoma" pitchFamily="34" charset="0"/>
              </a:rPr>
              <a:t>z matematyki do </a:t>
            </a:r>
            <a:r>
              <a:rPr lang="pl-PL" sz="1800" i="1" u="sng" dirty="0">
                <a:solidFill>
                  <a:srgbClr val="0000CC"/>
                </a:solidFill>
                <a:ea typeface="Tahoma" pitchFamily="34" charset="0"/>
                <a:cs typeface="Tahoma" pitchFamily="34" charset="0"/>
              </a:rPr>
              <a:t>placówki sprawdzania</a:t>
            </a:r>
          </a:p>
          <a:p>
            <a:pPr marL="342900" indent="-342900" fontAlgn="auto">
              <a:spcBef>
                <a:spcPts val="1200"/>
              </a:spcBef>
              <a:spcAft>
                <a:spcPts val="0"/>
              </a:spcAft>
              <a:buFont typeface="Wingdings" panose="05000000000000000000" pitchFamily="2" charset="2"/>
              <a:buChar char="§"/>
              <a:defRPr/>
            </a:pPr>
            <a:r>
              <a:rPr lang="pl-PL" sz="1800" dirty="0" smtClean="0">
                <a:solidFill>
                  <a:srgbClr val="0000CC"/>
                </a:solidFill>
                <a:ea typeface="Tahoma" pitchFamily="34" charset="0"/>
                <a:cs typeface="Tahoma" pitchFamily="34" charset="0"/>
              </a:rPr>
              <a:t>Załącznik </a:t>
            </a:r>
            <a:r>
              <a:rPr lang="pl-PL" sz="1800" dirty="0">
                <a:solidFill>
                  <a:srgbClr val="0000CC"/>
                </a:solidFill>
                <a:ea typeface="Tahoma" pitchFamily="34" charset="0"/>
                <a:cs typeface="Tahoma" pitchFamily="34" charset="0"/>
              </a:rPr>
              <a:t>3b-E8 </a:t>
            </a:r>
            <a:r>
              <a:rPr lang="pl-PL" sz="1800" i="1" dirty="0">
                <a:solidFill>
                  <a:srgbClr val="0000CC"/>
                </a:solidFill>
                <a:ea typeface="Tahoma" pitchFamily="34" charset="0"/>
                <a:cs typeface="Tahoma" pitchFamily="34" charset="0"/>
              </a:rPr>
              <a:t>– Zbiorczy protokół przekazania/odbioru dokumentacji egzaminacyjnej po przeprowadzonym egzaminie z matematyki </a:t>
            </a:r>
          </a:p>
          <a:p>
            <a:pPr marL="342900" indent="-342900" fontAlgn="auto">
              <a:spcBef>
                <a:spcPts val="1200"/>
              </a:spcBef>
              <a:spcAft>
                <a:spcPts val="0"/>
              </a:spcAft>
              <a:buFont typeface="Wingdings" panose="05000000000000000000" pitchFamily="2" charset="2"/>
              <a:buChar char="§"/>
              <a:defRPr/>
            </a:pPr>
            <a:r>
              <a:rPr lang="pl-PL" sz="1800" dirty="0">
                <a:solidFill>
                  <a:srgbClr val="0000CC"/>
                </a:solidFill>
                <a:ea typeface="Tahoma" pitchFamily="34" charset="0"/>
                <a:cs typeface="Tahoma" pitchFamily="34" charset="0"/>
              </a:rPr>
              <a:t>Załącznik 3c-E8-1 – </a:t>
            </a:r>
            <a:r>
              <a:rPr lang="pl-PL" sz="1800" i="1" dirty="0">
                <a:solidFill>
                  <a:srgbClr val="0000CC"/>
                </a:solidFill>
                <a:ea typeface="Tahoma" pitchFamily="34" charset="0"/>
                <a:cs typeface="Tahoma" pitchFamily="34" charset="0"/>
              </a:rPr>
              <a:t>Protokół przekazania/odbioru materiałów egzaminacyjnych </a:t>
            </a:r>
            <a:r>
              <a:rPr lang="pl-PL" sz="1800" i="1" u="sng" dirty="0" smtClean="0">
                <a:solidFill>
                  <a:srgbClr val="0000CC"/>
                </a:solidFill>
                <a:ea typeface="Tahoma" pitchFamily="34" charset="0"/>
                <a:cs typeface="Tahoma" pitchFamily="34" charset="0"/>
              </a:rPr>
              <a:t>z </a:t>
            </a:r>
            <a:r>
              <a:rPr lang="pl-PL" sz="1800" i="1" u="sng" dirty="0">
                <a:solidFill>
                  <a:srgbClr val="0000CC"/>
                </a:solidFill>
                <a:ea typeface="Tahoma" pitchFamily="34" charset="0"/>
                <a:cs typeface="Tahoma" pitchFamily="34" charset="0"/>
              </a:rPr>
              <a:t>języka angielskiego do placówki sprawdzania</a:t>
            </a:r>
          </a:p>
          <a:p>
            <a:pPr marL="342900" indent="-342900" fontAlgn="auto">
              <a:spcBef>
                <a:spcPts val="1200"/>
              </a:spcBef>
              <a:spcAft>
                <a:spcPts val="0"/>
              </a:spcAft>
              <a:buFont typeface="Wingdings" panose="05000000000000000000" pitchFamily="2" charset="2"/>
              <a:buChar char="§"/>
              <a:defRPr/>
            </a:pPr>
            <a:r>
              <a:rPr lang="pl-PL" sz="1800" dirty="0">
                <a:solidFill>
                  <a:srgbClr val="0000CC"/>
                </a:solidFill>
                <a:ea typeface="Tahoma" pitchFamily="34" charset="0"/>
                <a:cs typeface="Tahoma" pitchFamily="34" charset="0"/>
              </a:rPr>
              <a:t>Załącznik 3c-E8 – </a:t>
            </a:r>
            <a:r>
              <a:rPr lang="pl-PL" sz="1800" i="1" dirty="0">
                <a:solidFill>
                  <a:srgbClr val="0000CC"/>
                </a:solidFill>
                <a:ea typeface="Tahoma" pitchFamily="34" charset="0"/>
                <a:cs typeface="Tahoma" pitchFamily="34" charset="0"/>
              </a:rPr>
              <a:t>Zbiorczy protokół przekazania/odbioru dokumentacji egzaminacyjnej po przeprowadzonym egzaminie z języka </a:t>
            </a:r>
            <a:r>
              <a:rPr lang="pl-PL" sz="1800" i="1" dirty="0" smtClean="0">
                <a:solidFill>
                  <a:srgbClr val="0000CC"/>
                </a:solidFill>
                <a:ea typeface="Tahoma" pitchFamily="34" charset="0"/>
                <a:cs typeface="Tahoma" pitchFamily="34" charset="0"/>
              </a:rPr>
              <a:t>…………………</a:t>
            </a:r>
          </a:p>
          <a:p>
            <a:pPr marL="342900" indent="-342900" fontAlgn="auto">
              <a:spcBef>
                <a:spcPts val="1200"/>
              </a:spcBef>
              <a:spcAft>
                <a:spcPts val="0"/>
              </a:spcAft>
              <a:buFont typeface="Wingdings" panose="05000000000000000000" pitchFamily="2" charset="2"/>
              <a:buChar char="§"/>
              <a:defRPr/>
            </a:pPr>
            <a:r>
              <a:rPr lang="pl-PL" sz="1800" dirty="0">
                <a:solidFill>
                  <a:srgbClr val="0000CC"/>
                </a:solidFill>
                <a:ea typeface="Tahoma" pitchFamily="34" charset="0"/>
                <a:cs typeface="Tahoma" pitchFamily="34" charset="0"/>
              </a:rPr>
              <a:t>Załącznik </a:t>
            </a:r>
            <a:r>
              <a:rPr lang="pl-PL" sz="1800" dirty="0" smtClean="0">
                <a:solidFill>
                  <a:srgbClr val="0000CC"/>
                </a:solidFill>
                <a:ea typeface="Tahoma" pitchFamily="34" charset="0"/>
                <a:cs typeface="Tahoma" pitchFamily="34" charset="0"/>
              </a:rPr>
              <a:t>3U-E8 </a:t>
            </a:r>
            <a:r>
              <a:rPr lang="pl-PL" sz="1800" dirty="0">
                <a:solidFill>
                  <a:srgbClr val="0000CC"/>
                </a:solidFill>
                <a:ea typeface="Tahoma" pitchFamily="34" charset="0"/>
                <a:cs typeface="Tahoma" pitchFamily="34" charset="0"/>
              </a:rPr>
              <a:t>– </a:t>
            </a:r>
            <a:r>
              <a:rPr lang="pl-PL" sz="1800" i="1" dirty="0">
                <a:solidFill>
                  <a:srgbClr val="0000CC"/>
                </a:solidFill>
                <a:ea typeface="Tahoma" pitchFamily="34" charset="0"/>
                <a:cs typeface="Tahoma" pitchFamily="34" charset="0"/>
              </a:rPr>
              <a:t>Zbiorczy protokół </a:t>
            </a:r>
            <a:r>
              <a:rPr lang="pl-PL" sz="1800" i="1" dirty="0" smtClean="0">
                <a:solidFill>
                  <a:srgbClr val="0000CC"/>
                </a:solidFill>
                <a:ea typeface="Tahoma" pitchFamily="34" charset="0"/>
                <a:cs typeface="Tahoma" pitchFamily="34" charset="0"/>
              </a:rPr>
              <a:t>przekazania </a:t>
            </a:r>
            <a:r>
              <a:rPr lang="pl-PL" sz="1800" i="1" u="sng" dirty="0" smtClean="0">
                <a:solidFill>
                  <a:srgbClr val="0000CC"/>
                </a:solidFill>
                <a:ea typeface="Tahoma" pitchFamily="34" charset="0"/>
                <a:cs typeface="Tahoma" pitchFamily="34" charset="0"/>
              </a:rPr>
              <a:t>prac uczniów z Ukrainy do OKE</a:t>
            </a:r>
            <a:r>
              <a:rPr lang="pl-PL" sz="1800" i="1" dirty="0" smtClean="0">
                <a:solidFill>
                  <a:srgbClr val="0000CC"/>
                </a:solidFill>
                <a:ea typeface="Tahoma" pitchFamily="34" charset="0"/>
                <a:cs typeface="Tahoma" pitchFamily="34" charset="0"/>
              </a:rPr>
              <a:t> </a:t>
            </a:r>
            <a:r>
              <a:rPr lang="pl-PL" sz="1800" i="1" dirty="0">
                <a:solidFill>
                  <a:srgbClr val="0000CC"/>
                </a:solidFill>
                <a:ea typeface="Tahoma" pitchFamily="34" charset="0"/>
                <a:cs typeface="Tahoma" pitchFamily="34" charset="0"/>
              </a:rPr>
              <a:t>po </a:t>
            </a:r>
            <a:r>
              <a:rPr lang="pl-PL" sz="1800" i="1" dirty="0" smtClean="0">
                <a:solidFill>
                  <a:srgbClr val="0000CC"/>
                </a:solidFill>
                <a:ea typeface="Tahoma" pitchFamily="34" charset="0"/>
                <a:cs typeface="Tahoma" pitchFamily="34" charset="0"/>
              </a:rPr>
              <a:t>egzaminie ósmoklasisty</a:t>
            </a:r>
          </a:p>
        </p:txBody>
      </p:sp>
      <p:sp>
        <p:nvSpPr>
          <p:cNvPr id="9" name="Symbol zastępczy numeru slajdu 2"/>
          <p:cNvSpPr>
            <a:spLocks noGrp="1"/>
          </p:cNvSpPr>
          <p:nvPr>
            <p:ph type="sldNum" sz="quarter" idx="11"/>
          </p:nvPr>
        </p:nvSpPr>
        <p:spPr>
          <a:xfrm>
            <a:off x="8403628" y="6459850"/>
            <a:ext cx="683399" cy="274320"/>
          </a:xfrm>
        </p:spPr>
        <p:txBody>
          <a:bodyPr/>
          <a:lstStyle/>
          <a:p>
            <a:pPr>
              <a:defRPr/>
            </a:pPr>
            <a:fld id="{97339084-0A8A-44E2-B8FA-E7E9D2697EC3}" type="slidenum">
              <a:rPr lang="pl-PL" smtClean="0"/>
              <a:pPr>
                <a:defRPr/>
              </a:pPr>
              <a:t>104</a:t>
            </a:fld>
            <a:r>
              <a:rPr lang="pl-PL" dirty="0" smtClean="0"/>
              <a:t> </a:t>
            </a:r>
            <a:endParaRPr lang="pl-PL" dirty="0"/>
          </a:p>
        </p:txBody>
      </p:sp>
      <p:sp>
        <p:nvSpPr>
          <p:cNvPr id="104455" name="Text Box 4"/>
          <p:cNvSpPr txBox="1">
            <a:spLocks noChangeArrowheads="1"/>
          </p:cNvSpPr>
          <p:nvPr/>
        </p:nvSpPr>
        <p:spPr bwMode="auto">
          <a:xfrm>
            <a:off x="-56972" y="6572248"/>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104456"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5"/>
          <p:cNvSpPr txBox="1">
            <a:spLocks noChangeArrowheads="1"/>
          </p:cNvSpPr>
          <p:nvPr/>
        </p:nvSpPr>
        <p:spPr bwMode="auto">
          <a:xfrm>
            <a:off x="123358" y="250970"/>
            <a:ext cx="902064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Font typeface="Arial" charset="0"/>
              <a:buChar char="•"/>
              <a:defRPr sz="2400">
                <a:solidFill>
                  <a:srgbClr val="7F7F7F"/>
                </a:solidFill>
                <a:latin typeface="Century Gothic" pitchFamily="34" charset="0"/>
              </a:defRPr>
            </a:lvl1pPr>
            <a:lvl2pPr marL="742950" indent="-285750" algn="l"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algn="l" eaLnBrk="0" hangingPunct="0">
              <a:spcBef>
                <a:spcPct val="20000"/>
              </a:spcBef>
              <a:buFont typeface="Arial" charset="0"/>
              <a:buChar char="•"/>
              <a:defRPr sz="1600">
                <a:solidFill>
                  <a:srgbClr val="7F7F7F"/>
                </a:solidFill>
                <a:latin typeface="Century Gothic" pitchFamily="34" charset="0"/>
              </a:defRPr>
            </a:lvl3pPr>
            <a:lvl4pPr marL="1600200" indent="-228600" algn="l"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algn="l"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pl-PL" altLang="pl-PL" b="1" dirty="0" smtClean="0">
                <a:solidFill>
                  <a:srgbClr val="0000CC"/>
                </a:solidFill>
                <a:latin typeface="Tahoma" pitchFamily="34" charset="0"/>
                <a:ea typeface="Tahoma" pitchFamily="34" charset="0"/>
                <a:cs typeface="Tahoma" pitchFamily="34" charset="0"/>
              </a:rPr>
              <a:t>Załączniki OKE             </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402" name="Rectangle 10"/>
          <p:cNvSpPr>
            <a:spLocks noChangeArrowheads="1"/>
          </p:cNvSpPr>
          <p:nvPr/>
        </p:nvSpPr>
        <p:spPr bwMode="auto">
          <a:xfrm>
            <a:off x="5367338" y="4643438"/>
            <a:ext cx="1098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pl-PL" sz="2400" i="1" dirty="0">
                <a:solidFill>
                  <a:schemeClr val="tx2"/>
                </a:solidFill>
                <a:effectLst>
                  <a:outerShdw blurRad="38100" dist="38100" dir="2700000" algn="tl">
                    <a:srgbClr val="000000"/>
                  </a:outerShdw>
                </a:effectLst>
                <a:cs typeface="+mn-cs"/>
              </a:rPr>
              <a:t>	</a:t>
            </a:r>
          </a:p>
        </p:txBody>
      </p:sp>
      <p:pic>
        <p:nvPicPr>
          <p:cNvPr id="10547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6" name="Text Box 5"/>
          <p:cNvSpPr txBox="1">
            <a:spLocks noChangeArrowheads="1"/>
          </p:cNvSpPr>
          <p:nvPr/>
        </p:nvSpPr>
        <p:spPr bwMode="auto">
          <a:xfrm>
            <a:off x="700088" y="908050"/>
            <a:ext cx="8193087"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400" b="1" dirty="0" smtClean="0">
                <a:solidFill>
                  <a:srgbClr val="0000CC"/>
                </a:solidFill>
                <a:ea typeface="Tahoma" pitchFamily="34" charset="0"/>
                <a:cs typeface="Tahoma" pitchFamily="34" charset="0"/>
              </a:rPr>
              <a:t>Kontakt </a:t>
            </a:r>
            <a:r>
              <a:rPr lang="pl-PL" altLang="pl-PL" sz="2000" dirty="0">
                <a:solidFill>
                  <a:srgbClr val="0000CC"/>
                </a:solidFill>
                <a:ea typeface="Tahoma" pitchFamily="34" charset="0"/>
                <a:cs typeface="Tahoma" pitchFamily="34" charset="0"/>
              </a:rPr>
              <a:t/>
            </a:r>
            <a:br>
              <a:rPr lang="pl-PL" altLang="pl-PL" sz="2000" dirty="0">
                <a:solidFill>
                  <a:srgbClr val="0000CC"/>
                </a:solidFill>
                <a:ea typeface="Tahoma" pitchFamily="34" charset="0"/>
                <a:cs typeface="Tahoma" pitchFamily="34" charset="0"/>
              </a:rPr>
            </a:br>
            <a:endParaRPr lang="pl-PL" altLang="pl-PL" sz="2000" dirty="0">
              <a:solidFill>
                <a:srgbClr val="0000CC"/>
              </a:solidFill>
              <a:ea typeface="Tahoma" pitchFamily="34" charset="0"/>
              <a:cs typeface="Tahoma" pitchFamily="34" charset="0"/>
            </a:endParaRPr>
          </a:p>
          <a:p>
            <a:pPr eaLnBrk="1" hangingPunct="1"/>
            <a:r>
              <a:rPr lang="pl-PL" altLang="pl-PL" sz="2000" dirty="0">
                <a:solidFill>
                  <a:srgbClr val="0000CC"/>
                </a:solidFill>
                <a:ea typeface="Tahoma" pitchFamily="34" charset="0"/>
                <a:cs typeface="Tahoma" pitchFamily="34" charset="0"/>
              </a:rPr>
              <a:t>☎ w sprawie organizacji i przeprowadzania egzaminu ósmoklasisty:</a:t>
            </a:r>
          </a:p>
          <a:p>
            <a:pPr eaLnBrk="1" hangingPunct="1"/>
            <a:r>
              <a:rPr lang="pl-PL" altLang="pl-PL" sz="2000" dirty="0">
                <a:solidFill>
                  <a:srgbClr val="0000CC"/>
                </a:solidFill>
                <a:ea typeface="Tahoma" pitchFamily="34" charset="0"/>
                <a:cs typeface="Tahoma" pitchFamily="34" charset="0"/>
              </a:rPr>
              <a:t> </a:t>
            </a:r>
          </a:p>
          <a:p>
            <a:pPr eaLnBrk="1" hangingPunct="1"/>
            <a:r>
              <a:rPr lang="pl-PL" altLang="pl-PL" sz="2000" dirty="0">
                <a:solidFill>
                  <a:srgbClr val="0000CC"/>
                </a:solidFill>
                <a:ea typeface="Tahoma" pitchFamily="34" charset="0"/>
                <a:cs typeface="Tahoma" pitchFamily="34" charset="0"/>
              </a:rPr>
              <a:t>						    (58) 320 55 77</a:t>
            </a:r>
          </a:p>
          <a:p>
            <a:pPr eaLnBrk="1" hangingPunct="1"/>
            <a:endParaRPr lang="pl-PL" altLang="pl-PL" sz="2000" dirty="0">
              <a:solidFill>
                <a:srgbClr val="0000CC"/>
              </a:solidFill>
              <a:ea typeface="Tahoma" pitchFamily="34" charset="0"/>
              <a:cs typeface="Tahoma" pitchFamily="34" charset="0"/>
            </a:endParaRPr>
          </a:p>
          <a:p>
            <a:pPr eaLnBrk="1" hangingPunct="1"/>
            <a:r>
              <a:rPr lang="pl-PL" altLang="pl-PL" sz="2000" dirty="0">
                <a:solidFill>
                  <a:srgbClr val="0000CC"/>
                </a:solidFill>
                <a:ea typeface="Tahoma" pitchFamily="34" charset="0"/>
                <a:cs typeface="Tahoma" pitchFamily="34" charset="0"/>
              </a:rPr>
              <a:t>☎ w sprawie zgłaszania danych:                           </a:t>
            </a:r>
            <a:r>
              <a:rPr lang="pl-PL" altLang="pl-PL" sz="2000" dirty="0" smtClean="0">
                <a:solidFill>
                  <a:srgbClr val="0000CC"/>
                </a:solidFill>
                <a:ea typeface="Tahoma" pitchFamily="34" charset="0"/>
                <a:cs typeface="Tahoma" pitchFamily="34" charset="0"/>
              </a:rPr>
              <a:t>(</a:t>
            </a:r>
            <a:r>
              <a:rPr lang="pl-PL" altLang="pl-PL" sz="2000" dirty="0">
                <a:solidFill>
                  <a:srgbClr val="0000CC"/>
                </a:solidFill>
                <a:ea typeface="Tahoma" pitchFamily="34" charset="0"/>
                <a:cs typeface="Tahoma" pitchFamily="34" charset="0"/>
              </a:rPr>
              <a:t>58) 320 55 </a:t>
            </a:r>
            <a:r>
              <a:rPr lang="pl-PL" altLang="pl-PL" sz="2000" dirty="0" smtClean="0">
                <a:solidFill>
                  <a:srgbClr val="0000CC"/>
                </a:solidFill>
                <a:ea typeface="Tahoma" pitchFamily="34" charset="0"/>
                <a:cs typeface="Tahoma" pitchFamily="34" charset="0"/>
              </a:rPr>
              <a:t>83</a:t>
            </a:r>
            <a:endParaRPr lang="pl-PL" altLang="pl-PL" sz="2000" dirty="0">
              <a:solidFill>
                <a:srgbClr val="0000CC"/>
              </a:solidFill>
              <a:ea typeface="Tahoma" pitchFamily="34" charset="0"/>
              <a:cs typeface="Tahoma" pitchFamily="34" charset="0"/>
            </a:endParaRPr>
          </a:p>
          <a:p>
            <a:pPr eaLnBrk="1" hangingPunct="1"/>
            <a:r>
              <a:rPr lang="pl-PL" altLang="pl-PL" sz="2000" dirty="0">
                <a:solidFill>
                  <a:srgbClr val="0000CC"/>
                </a:solidFill>
                <a:ea typeface="Tahoma" pitchFamily="34" charset="0"/>
                <a:cs typeface="Tahoma" pitchFamily="34" charset="0"/>
              </a:rPr>
              <a:t>			</a:t>
            </a:r>
          </a:p>
          <a:p>
            <a:pPr eaLnBrk="1" hangingPunct="1"/>
            <a:r>
              <a:rPr lang="pl-PL" altLang="pl-PL" sz="2000" dirty="0">
                <a:solidFill>
                  <a:srgbClr val="0000CC"/>
                </a:solidFill>
                <a:ea typeface="Tahoma" pitchFamily="34" charset="0"/>
                <a:cs typeface="Tahoma" pitchFamily="34" charset="0"/>
              </a:rPr>
              <a:t>☎ w sprawie dostosowań:</a:t>
            </a:r>
          </a:p>
          <a:p>
            <a:pPr eaLnBrk="1" hangingPunct="1"/>
            <a:r>
              <a:rPr lang="pl-PL" altLang="pl-PL" sz="2000" dirty="0">
                <a:solidFill>
                  <a:srgbClr val="0000CC"/>
                </a:solidFill>
                <a:ea typeface="Tahoma" pitchFamily="34" charset="0"/>
                <a:cs typeface="Tahoma" pitchFamily="34" charset="0"/>
              </a:rPr>
              <a:t>     e-mail</a:t>
            </a:r>
            <a:r>
              <a:rPr lang="pl-PL" altLang="pl-PL" sz="2000" dirty="0" smtClean="0">
                <a:solidFill>
                  <a:srgbClr val="0000CC"/>
                </a:solidFill>
                <a:ea typeface="Tahoma" pitchFamily="34" charset="0"/>
                <a:cs typeface="Tahoma" pitchFamily="34" charset="0"/>
              </a:rPr>
              <a:t>: </a:t>
            </a:r>
            <a:r>
              <a:rPr lang="pl-PL" altLang="pl-PL" sz="2000" u="sng" dirty="0" smtClean="0">
                <a:solidFill>
                  <a:srgbClr val="0000CC"/>
                </a:solidFill>
                <a:ea typeface="Tahoma" pitchFamily="34" charset="0"/>
                <a:cs typeface="Tahoma" pitchFamily="34" charset="0"/>
              </a:rPr>
              <a:t>dostosowania@oke.gda.pl</a:t>
            </a:r>
            <a:endParaRPr lang="pl-PL" altLang="pl-PL" sz="2000" u="sng" dirty="0">
              <a:solidFill>
                <a:srgbClr val="0000CC"/>
              </a:solidFill>
              <a:ea typeface="Tahoma" pitchFamily="34" charset="0"/>
              <a:cs typeface="Tahoma" pitchFamily="34" charset="0"/>
            </a:endParaRPr>
          </a:p>
          <a:p>
            <a:pPr eaLnBrk="1" hangingPunct="1"/>
            <a:r>
              <a:rPr lang="pl-PL" altLang="pl-PL" sz="2000" dirty="0">
                <a:solidFill>
                  <a:srgbClr val="0000CC"/>
                </a:solidFill>
                <a:ea typeface="Tahoma" pitchFamily="34" charset="0"/>
                <a:cs typeface="Tahoma" pitchFamily="34" charset="0"/>
              </a:rPr>
              <a:t>     konsultacje telefoniczne: środa </a:t>
            </a:r>
            <a:r>
              <a:rPr lang="pl-PL" altLang="pl-PL" sz="2000" dirty="0" smtClean="0">
                <a:solidFill>
                  <a:srgbClr val="0000CC"/>
                </a:solidFill>
                <a:ea typeface="Tahoma" pitchFamily="34" charset="0"/>
                <a:cs typeface="Tahoma" pitchFamily="34" charset="0"/>
              </a:rPr>
              <a:t>7.30-15.30        </a:t>
            </a:r>
            <a:r>
              <a:rPr lang="pl-PL" altLang="pl-PL" sz="2000" dirty="0">
                <a:solidFill>
                  <a:srgbClr val="0000CC"/>
                </a:solidFill>
                <a:ea typeface="Tahoma" pitchFamily="34" charset="0"/>
                <a:cs typeface="Tahoma" pitchFamily="34" charset="0"/>
              </a:rPr>
              <a:t>(58) 320 55 </a:t>
            </a:r>
            <a:r>
              <a:rPr lang="pl-PL" altLang="pl-PL" sz="2000" dirty="0" smtClean="0">
                <a:solidFill>
                  <a:srgbClr val="0000CC"/>
                </a:solidFill>
                <a:ea typeface="Tahoma" pitchFamily="34" charset="0"/>
                <a:cs typeface="Tahoma" pitchFamily="34" charset="0"/>
              </a:rPr>
              <a:t>89</a:t>
            </a:r>
            <a:r>
              <a:rPr lang="pl-PL" altLang="pl-PL" sz="2000" dirty="0">
                <a:solidFill>
                  <a:srgbClr val="0000CC"/>
                </a:solidFill>
                <a:ea typeface="Tahoma" pitchFamily="34" charset="0"/>
                <a:cs typeface="Tahoma" pitchFamily="34" charset="0"/>
              </a:rPr>
              <a:t/>
            </a:r>
            <a:br>
              <a:rPr lang="pl-PL" altLang="pl-PL" sz="2000" dirty="0">
                <a:solidFill>
                  <a:srgbClr val="0000CC"/>
                </a:solidFill>
                <a:ea typeface="Tahoma" pitchFamily="34" charset="0"/>
                <a:cs typeface="Tahoma" pitchFamily="34" charset="0"/>
              </a:rPr>
            </a:br>
            <a:r>
              <a:rPr lang="pl-PL" altLang="pl-PL" sz="2000" dirty="0">
                <a:solidFill>
                  <a:srgbClr val="0000CC"/>
                </a:solidFill>
                <a:ea typeface="Tahoma" pitchFamily="34" charset="0"/>
                <a:cs typeface="Tahoma" pitchFamily="34" charset="0"/>
              </a:rPr>
              <a:t>                                                 </a:t>
            </a:r>
          </a:p>
          <a:p>
            <a:pPr eaLnBrk="1" hangingPunct="1"/>
            <a:endParaRPr lang="pl-PL" altLang="pl-PL" sz="2000" dirty="0">
              <a:solidFill>
                <a:srgbClr val="0000CC"/>
              </a:solidFill>
              <a:ea typeface="Tahoma" pitchFamily="34" charset="0"/>
              <a:cs typeface="Tahoma" pitchFamily="34" charset="0"/>
            </a:endParaRPr>
          </a:p>
          <a:p>
            <a:pPr eaLnBrk="1" hangingPunct="1"/>
            <a:r>
              <a:rPr lang="pl-PL" altLang="pl-PL" sz="2000" dirty="0">
                <a:solidFill>
                  <a:srgbClr val="0000CC"/>
                </a:solidFill>
                <a:ea typeface="Tahoma" pitchFamily="34" charset="0"/>
                <a:cs typeface="Tahoma" pitchFamily="34" charset="0"/>
              </a:rPr>
              <a:t>☎ </a:t>
            </a:r>
            <a:r>
              <a:rPr lang="pl-PL" altLang="pl-PL" sz="2000" dirty="0" smtClean="0">
                <a:solidFill>
                  <a:srgbClr val="0000CC"/>
                </a:solidFill>
                <a:ea typeface="Tahoma" pitchFamily="34" charset="0"/>
                <a:cs typeface="Tahoma" pitchFamily="34" charset="0"/>
              </a:rPr>
              <a:t>kancelaria OKE: 		  		    (</a:t>
            </a:r>
            <a:r>
              <a:rPr lang="pl-PL" altLang="pl-PL" sz="2000" dirty="0">
                <a:solidFill>
                  <a:srgbClr val="0000CC"/>
                </a:solidFill>
                <a:ea typeface="Tahoma" pitchFamily="34" charset="0"/>
                <a:cs typeface="Tahoma" pitchFamily="34" charset="0"/>
              </a:rPr>
              <a:t>58) 320 55 </a:t>
            </a:r>
            <a:r>
              <a:rPr lang="pl-PL" altLang="pl-PL" sz="2000" dirty="0" smtClean="0">
                <a:solidFill>
                  <a:srgbClr val="0000CC"/>
                </a:solidFill>
                <a:ea typeface="Tahoma" pitchFamily="34" charset="0"/>
                <a:cs typeface="Tahoma" pitchFamily="34" charset="0"/>
              </a:rPr>
              <a:t>90</a:t>
            </a:r>
          </a:p>
          <a:p>
            <a:pPr eaLnBrk="1" hangingPunct="1"/>
            <a:r>
              <a:rPr lang="pl-PL" altLang="pl-PL" sz="2000" dirty="0" smtClean="0">
                <a:solidFill>
                  <a:srgbClr val="0000CC"/>
                </a:solidFill>
                <a:ea typeface="Tahoma" pitchFamily="34" charset="0"/>
                <a:cs typeface="Tahoma" pitchFamily="34" charset="0"/>
              </a:rPr>
              <a:t>☎ sekretariat dyrektora OKE:                                (58) 320 55 92</a:t>
            </a:r>
            <a:endParaRPr lang="pl-PL" altLang="pl-PL" sz="2000" dirty="0">
              <a:solidFill>
                <a:srgbClr val="0000CC"/>
              </a:solidFill>
              <a:ea typeface="Tahoma" pitchFamily="34" charset="0"/>
              <a:cs typeface="Tahoma" pitchFamily="34" charset="0"/>
            </a:endParaRPr>
          </a:p>
        </p:txBody>
      </p:sp>
      <p:sp>
        <p:nvSpPr>
          <p:cNvPr id="105477"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105478"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pPr>
              <a:defRPr/>
            </a:pPr>
            <a:fld id="{DEF0556A-E137-4017-A94C-1AE2A714A6E4}" type="slidenum">
              <a:rPr lang="pl-PL"/>
              <a:pPr>
                <a:defRPr/>
              </a:pPr>
              <a:t>11</a:t>
            </a:fld>
            <a:endParaRPr lang="pl-PL" dirty="0"/>
          </a:p>
        </p:txBody>
      </p:sp>
      <p:pic>
        <p:nvPicPr>
          <p:cNvPr id="92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e tekstowe 1"/>
          <p:cNvSpPr txBox="1"/>
          <p:nvPr/>
        </p:nvSpPr>
        <p:spPr>
          <a:xfrm>
            <a:off x="-7144" y="5743575"/>
            <a:ext cx="8916987" cy="369332"/>
          </a:xfrm>
          <a:prstGeom prst="rect">
            <a:avLst/>
          </a:prstGeom>
          <a:noFill/>
        </p:spPr>
        <p:txBody>
          <a:bodyPr>
            <a:spAutoFit/>
          </a:bodyPr>
          <a:lstStyle/>
          <a:p>
            <a:pPr fontAlgn="auto">
              <a:spcAft>
                <a:spcPts val="0"/>
              </a:spcAft>
              <a:buClr>
                <a:schemeClr val="accent6">
                  <a:lumMod val="75000"/>
                </a:schemeClr>
              </a:buClr>
              <a:buSzPct val="128000"/>
              <a:defRPr/>
            </a:pPr>
            <a:r>
              <a:rPr lang="pl-PL" sz="1800" dirty="0">
                <a:solidFill>
                  <a:srgbClr val="0066CC"/>
                </a:solidFill>
                <a:effectLst>
                  <a:outerShdw blurRad="63500" dist="38100" dir="5400000" algn="t" rotWithShape="0">
                    <a:prstClr val="black">
                      <a:alpha val="25000"/>
                    </a:prstClr>
                  </a:outerShdw>
                </a:effectLst>
                <a:latin typeface="+mn-lt"/>
                <a:ea typeface="+mj-ea"/>
                <a:cs typeface="+mj-cs"/>
                <a:hlinkClick r:id="rId4"/>
              </a:rPr>
              <a:t>www.oke.gda.pl</a:t>
            </a:r>
            <a:r>
              <a:rPr lang="pl-PL" sz="1800" dirty="0">
                <a:solidFill>
                  <a:srgbClr val="0066CC"/>
                </a:solidFill>
                <a:effectLst>
                  <a:outerShdw blurRad="63500" dist="38100" dir="5400000" algn="t" rotWithShape="0">
                    <a:prstClr val="black">
                      <a:alpha val="25000"/>
                    </a:prstClr>
                  </a:outerShdw>
                </a:effectLst>
                <a:latin typeface="+mn-lt"/>
                <a:ea typeface="+mj-ea"/>
                <a:cs typeface="+mj-cs"/>
              </a:rPr>
              <a:t>     </a:t>
            </a:r>
            <a:r>
              <a:rPr lang="pl-PL" sz="1800" dirty="0" smtClean="0">
                <a:solidFill>
                  <a:srgbClr val="0066CC"/>
                </a:solidFill>
                <a:effectLst>
                  <a:outerShdw blurRad="63500" dist="38100" dir="5400000" algn="t" rotWithShape="0">
                    <a:prstClr val="black">
                      <a:alpha val="25000"/>
                    </a:prstClr>
                  </a:outerShdw>
                </a:effectLst>
                <a:latin typeface="+mn-lt"/>
                <a:ea typeface="+mj-ea"/>
                <a:cs typeface="+mj-cs"/>
              </a:rPr>
              <a:t>     </a:t>
            </a:r>
            <a:r>
              <a:rPr lang="pl-PL" sz="1800" dirty="0" smtClean="0">
                <a:effectLst>
                  <a:outerShdw blurRad="63500" dist="38100" dir="5400000" algn="t" rotWithShape="0">
                    <a:prstClr val="black">
                      <a:alpha val="25000"/>
                    </a:prstClr>
                  </a:outerShdw>
                </a:effectLst>
                <a:latin typeface="Arial Rounded MT Bold" pitchFamily="34" charset="0"/>
                <a:ea typeface="+mj-ea"/>
                <a:cs typeface="+mj-cs"/>
              </a:rPr>
              <a:t>Egzaminy          Egzamin </a:t>
            </a:r>
            <a:r>
              <a:rPr lang="pl-PL" sz="1800" dirty="0">
                <a:effectLst>
                  <a:outerShdw blurRad="63500" dist="38100" dir="5400000" algn="t" rotWithShape="0">
                    <a:prstClr val="black">
                      <a:alpha val="25000"/>
                    </a:prstClr>
                  </a:outerShdw>
                </a:effectLst>
                <a:latin typeface="Arial Rounded MT Bold" pitchFamily="34" charset="0"/>
                <a:ea typeface="+mj-ea"/>
                <a:cs typeface="+mj-cs"/>
              </a:rPr>
              <a:t>ósmoklasisty</a:t>
            </a:r>
            <a:endParaRPr lang="pl-PL" sz="1600" b="1" dirty="0">
              <a:effectLst>
                <a:reflection blurRad="6350" stA="55000" endA="300" endPos="45500" dir="5400000" sy="-100000" algn="bl" rotWithShape="0"/>
              </a:effectLst>
              <a:latin typeface="+mj-lt"/>
              <a:ea typeface="+mj-ea"/>
              <a:cs typeface="+mj-cs"/>
            </a:endParaRPr>
          </a:p>
        </p:txBody>
      </p:sp>
      <p:cxnSp>
        <p:nvCxnSpPr>
          <p:cNvPr id="11" name="Łącznik prosty ze strzałką 10"/>
          <p:cNvCxnSpPr/>
          <p:nvPr/>
        </p:nvCxnSpPr>
        <p:spPr>
          <a:xfrm>
            <a:off x="1835696" y="5945704"/>
            <a:ext cx="431800" cy="0"/>
          </a:xfrm>
          <a:prstGeom prst="straightConnector1">
            <a:avLst/>
          </a:prstGeom>
          <a:ln w="22225">
            <a:solidFill>
              <a:srgbClr val="0066CC"/>
            </a:solidFill>
            <a:tailEnd type="arrow"/>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a:off x="6443663" y="5978526"/>
            <a:ext cx="431800" cy="0"/>
          </a:xfrm>
          <a:prstGeom prst="straightConnector1">
            <a:avLst/>
          </a:prstGeom>
          <a:ln w="22225">
            <a:solidFill>
              <a:srgbClr val="0066CC"/>
            </a:solidFill>
            <a:tailEnd type="arrow"/>
          </a:ln>
        </p:spPr>
        <p:style>
          <a:lnRef idx="1">
            <a:schemeClr val="accent1"/>
          </a:lnRef>
          <a:fillRef idx="0">
            <a:schemeClr val="accent1"/>
          </a:fillRef>
          <a:effectRef idx="0">
            <a:schemeClr val="accent1"/>
          </a:effectRef>
          <a:fontRef idx="minor">
            <a:schemeClr val="tx1"/>
          </a:fontRef>
        </p:style>
      </p:cxnSp>
      <p:sp>
        <p:nvSpPr>
          <p:cNvPr id="5" name="pole tekstowe 4"/>
          <p:cNvSpPr txBox="1"/>
          <p:nvPr/>
        </p:nvSpPr>
        <p:spPr>
          <a:xfrm>
            <a:off x="6948264" y="5768948"/>
            <a:ext cx="2016349" cy="646331"/>
          </a:xfrm>
          <a:prstGeom prst="rect">
            <a:avLst/>
          </a:prstGeom>
          <a:noFill/>
        </p:spPr>
        <p:txBody>
          <a:bodyPr wrap="square">
            <a:spAutoFit/>
          </a:bodyPr>
          <a:lstStyle/>
          <a:p>
            <a:pPr>
              <a:defRPr/>
            </a:pPr>
            <a:r>
              <a:rPr lang="pl-PL" sz="1800" dirty="0" smtClean="0">
                <a:effectLst>
                  <a:outerShdw blurRad="63500" dist="38100" dir="5400000" algn="t" rotWithShape="0">
                    <a:prstClr val="black">
                      <a:alpha val="25000"/>
                    </a:prstClr>
                  </a:outerShdw>
                </a:effectLst>
                <a:latin typeface="Arial Rounded MT Bold" pitchFamily="34" charset="0"/>
                <a:ea typeface="+mj-ea"/>
                <a:cs typeface="+mj-cs"/>
              </a:rPr>
              <a:t>Informacje                o </a:t>
            </a:r>
            <a:r>
              <a:rPr lang="pl-PL" sz="1800" dirty="0">
                <a:effectLst>
                  <a:outerShdw blurRad="63500" dist="38100" dir="5400000" algn="t" rotWithShape="0">
                    <a:prstClr val="black">
                      <a:alpha val="25000"/>
                    </a:prstClr>
                  </a:outerShdw>
                </a:effectLst>
                <a:latin typeface="Arial Rounded MT Bold" pitchFamily="34" charset="0"/>
                <a:ea typeface="+mj-ea"/>
                <a:cs typeface="+mj-cs"/>
              </a:rPr>
              <a:t>egzaminie</a:t>
            </a:r>
          </a:p>
        </p:txBody>
      </p:sp>
      <p:cxnSp>
        <p:nvCxnSpPr>
          <p:cNvPr id="15" name="Łącznik prosty ze strzałką 14"/>
          <p:cNvCxnSpPr/>
          <p:nvPr/>
        </p:nvCxnSpPr>
        <p:spPr>
          <a:xfrm>
            <a:off x="5073650" y="1916113"/>
            <a:ext cx="431800" cy="0"/>
          </a:xfrm>
          <a:prstGeom prst="straightConnector1">
            <a:avLst/>
          </a:prstGeom>
          <a:ln w="22225">
            <a:solidFill>
              <a:srgbClr val="0066CC"/>
            </a:solidFill>
            <a:tailEnd type="arrow"/>
          </a:ln>
        </p:spPr>
        <p:style>
          <a:lnRef idx="1">
            <a:schemeClr val="accent1"/>
          </a:lnRef>
          <a:fillRef idx="0">
            <a:schemeClr val="accent1"/>
          </a:fillRef>
          <a:effectRef idx="0">
            <a:schemeClr val="accent1"/>
          </a:effectRef>
          <a:fontRef idx="minor">
            <a:schemeClr val="tx1"/>
          </a:fontRef>
        </p:style>
      </p:cxnSp>
      <p:cxnSp>
        <p:nvCxnSpPr>
          <p:cNvPr id="17" name="Łącznik prosty ze strzałką 16"/>
          <p:cNvCxnSpPr/>
          <p:nvPr/>
        </p:nvCxnSpPr>
        <p:spPr>
          <a:xfrm>
            <a:off x="5073650" y="2276475"/>
            <a:ext cx="431800" cy="0"/>
          </a:xfrm>
          <a:prstGeom prst="straightConnector1">
            <a:avLst/>
          </a:prstGeom>
          <a:ln w="22225">
            <a:solidFill>
              <a:srgbClr val="0066CC"/>
            </a:solidFill>
            <a:tailEnd type="arrow"/>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p:nvPr/>
        </p:nvCxnSpPr>
        <p:spPr>
          <a:xfrm>
            <a:off x="3491880" y="5926978"/>
            <a:ext cx="431800" cy="0"/>
          </a:xfrm>
          <a:prstGeom prst="straightConnector1">
            <a:avLst/>
          </a:prstGeom>
          <a:ln w="22225">
            <a:solidFill>
              <a:srgbClr val="0066CC"/>
            </a:solidFill>
            <a:tailEnd type="arrow"/>
          </a:ln>
        </p:spPr>
        <p:style>
          <a:lnRef idx="1">
            <a:schemeClr val="accent1"/>
          </a:lnRef>
          <a:fillRef idx="0">
            <a:schemeClr val="accent1"/>
          </a:fillRef>
          <a:effectRef idx="0">
            <a:schemeClr val="accent1"/>
          </a:effectRef>
          <a:fontRef idx="minor">
            <a:schemeClr val="tx1"/>
          </a:fontRef>
        </p:style>
      </p:cxnSp>
      <p:sp>
        <p:nvSpPr>
          <p:cNvPr id="9227"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9228" name="Picture 7"/>
          <p:cNvPicPr>
            <a:picLocks noChangeAspect="1" noChangeArrowheads="1"/>
          </p:cNvPicPr>
          <p:nvPr/>
        </p:nvPicPr>
        <p:blipFill>
          <a:blip r:embed="rId5">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30" name="pole tekstowe 3"/>
          <p:cNvSpPr txBox="1">
            <a:spLocks noChangeArrowheads="1"/>
          </p:cNvSpPr>
          <p:nvPr/>
        </p:nvSpPr>
        <p:spPr bwMode="auto">
          <a:xfrm>
            <a:off x="5651500" y="1412875"/>
            <a:ext cx="33131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r>
              <a:rPr lang="pl-PL" sz="2000" dirty="0">
                <a:ea typeface="Tahoma" pitchFamily="34" charset="0"/>
                <a:cs typeface="Tahoma" pitchFamily="34" charset="0"/>
                <a:hlinkClick r:id="rId6"/>
              </a:rPr>
              <a:t>www.cke.edu.pl</a:t>
            </a:r>
            <a:endParaRPr lang="pl-PL" sz="2000" dirty="0">
              <a:ea typeface="Tahoma" pitchFamily="34" charset="0"/>
              <a:cs typeface="Tahoma" pitchFamily="34" charset="0"/>
            </a:endParaRPr>
          </a:p>
          <a:p>
            <a:pPr eaLnBrk="1" hangingPunct="1"/>
            <a:r>
              <a:rPr lang="pl-PL" sz="2000" dirty="0">
                <a:ea typeface="Tahoma" pitchFamily="34" charset="0"/>
                <a:cs typeface="Tahoma" pitchFamily="34" charset="0"/>
              </a:rPr>
              <a:t>egzamin ósmoklasisty</a:t>
            </a:r>
          </a:p>
          <a:p>
            <a:pPr eaLnBrk="1" hangingPunct="1"/>
            <a:r>
              <a:rPr lang="pl-PL" sz="2000" dirty="0">
                <a:ea typeface="Tahoma" pitchFamily="34" charset="0"/>
                <a:cs typeface="Tahoma" pitchFamily="34" charset="0"/>
              </a:rPr>
              <a:t>harmonogramy, komunikaty i informacje</a:t>
            </a:r>
          </a:p>
        </p:txBody>
      </p:sp>
      <p:sp>
        <p:nvSpPr>
          <p:cNvPr id="4" name="pole tekstowe 3"/>
          <p:cNvSpPr txBox="1"/>
          <p:nvPr/>
        </p:nvSpPr>
        <p:spPr>
          <a:xfrm>
            <a:off x="92690" y="5435739"/>
            <a:ext cx="3327181" cy="369332"/>
          </a:xfrm>
          <a:prstGeom prst="rect">
            <a:avLst/>
          </a:prstGeom>
          <a:noFill/>
        </p:spPr>
        <p:txBody>
          <a:bodyPr wrap="square" rtlCol="0">
            <a:spAutoFit/>
          </a:bodyPr>
          <a:lstStyle/>
          <a:p>
            <a:r>
              <a:rPr lang="pl-PL" sz="1800" dirty="0">
                <a:effectLst>
                  <a:outerShdw blurRad="63500" dist="38100" dir="5400000" algn="t" rotWithShape="0">
                    <a:prstClr val="black">
                      <a:alpha val="25000"/>
                    </a:prstClr>
                  </a:outerShdw>
                </a:effectLst>
                <a:latin typeface="Arial Rounded MT Bold" pitchFamily="34" charset="0"/>
                <a:ea typeface="+mj-ea"/>
                <a:cs typeface="+mj-cs"/>
              </a:rPr>
              <a:t>Ścieżka dostępu:</a:t>
            </a: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9632" y="331681"/>
            <a:ext cx="3447025" cy="51769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numeru slajdu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l" eaLnBrk="1" hangingPunct="1"/>
            <a:fld id="{ED94E4EA-7512-4C58-8A6F-09C1FE0A2E29}" type="slidenum">
              <a:rPr lang="pl-PL" altLang="pl-PL" sz="1200" smtClean="0">
                <a:solidFill>
                  <a:srgbClr val="595959"/>
                </a:solidFill>
                <a:latin typeface="Century Gothic" pitchFamily="34" charset="0"/>
              </a:rPr>
              <a:pPr algn="l" eaLnBrk="1" hangingPunct="1"/>
              <a:t>12</a:t>
            </a:fld>
            <a:endParaRPr lang="pl-PL" altLang="pl-PL" sz="1200" smtClean="0">
              <a:solidFill>
                <a:srgbClr val="595959"/>
              </a:solidFill>
              <a:latin typeface="Century Gothic" pitchFamily="34" charset="0"/>
            </a:endParaRPr>
          </a:p>
        </p:txBody>
      </p:sp>
      <p:pic>
        <p:nvPicPr>
          <p:cNvPr id="1024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ytuł 1"/>
          <p:cNvSpPr txBox="1">
            <a:spLocks/>
          </p:cNvSpPr>
          <p:nvPr/>
        </p:nvSpPr>
        <p:spPr>
          <a:xfrm>
            <a:off x="7143" y="320675"/>
            <a:ext cx="9029353" cy="352425"/>
          </a:xfrm>
          <a:prstGeom prst="rect">
            <a:avLst/>
          </a:prstGeom>
        </p:spPr>
        <p:txBody>
          <a:bodyPr anchor="b"/>
          <a:lst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a:lstStyle>
          <a:p>
            <a:pPr>
              <a:lnSpc>
                <a:spcPct val="100000"/>
              </a:lnSpc>
              <a:defRPr/>
            </a:pPr>
            <a:r>
              <a:rPr lang="pl-PL" altLang="pl-PL" sz="2200" b="1" dirty="0" smtClean="0">
                <a:solidFill>
                  <a:srgbClr val="0000CC"/>
                </a:solidFill>
                <a:effectLst/>
                <a:latin typeface="Tahoma" pitchFamily="34" charset="0"/>
                <a:ea typeface="Tahoma" pitchFamily="34" charset="0"/>
                <a:cs typeface="Tahoma" pitchFamily="34" charset="0"/>
              </a:rPr>
              <a:t>Warunki przeprowadzenia egzaminu ósmoklasisty</a:t>
            </a:r>
          </a:p>
        </p:txBody>
      </p:sp>
      <p:sp>
        <p:nvSpPr>
          <p:cNvPr id="12" name="pole tekstowe 11"/>
          <p:cNvSpPr txBox="1"/>
          <p:nvPr/>
        </p:nvSpPr>
        <p:spPr>
          <a:xfrm>
            <a:off x="419100" y="1124744"/>
            <a:ext cx="8320088" cy="4401205"/>
          </a:xfrm>
          <a:prstGeom prst="rect">
            <a:avLst/>
          </a:prstGeom>
          <a:noFill/>
        </p:spPr>
        <p:txBody>
          <a:bodyPr wrap="square">
            <a:spAutoFit/>
          </a:bodyPr>
          <a:lstStyle/>
          <a:p>
            <a:pPr marL="342900" indent="-342900" fontAlgn="auto">
              <a:spcAft>
                <a:spcPts val="0"/>
              </a:spcAft>
              <a:buFont typeface="Wingdings" panose="05000000000000000000" pitchFamily="2" charset="2"/>
              <a:buChar char="ü"/>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odpowiednia liczba </a:t>
            </a:r>
            <a:r>
              <a:rPr lang="pl-PL" sz="2000" dirty="0" err="1">
                <a:solidFill>
                  <a:srgbClr val="0000CC"/>
                </a:solidFill>
                <a:effectLst>
                  <a:outerShdw blurRad="63500" dist="38100" dir="5400000" algn="t" rotWithShape="0">
                    <a:prstClr val="black">
                      <a:alpha val="25000"/>
                    </a:prstClr>
                  </a:outerShdw>
                </a:effectLst>
                <a:ea typeface="Tahoma" pitchFamily="34" charset="0"/>
                <a:cs typeface="Tahoma" pitchFamily="34" charset="0"/>
              </a:rPr>
              <a:t>sal</a:t>
            </a:r>
            <a:endPar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endParaRPr>
          </a:p>
          <a:p>
            <a:pPr marL="342900" indent="-342900" fontAlgn="auto">
              <a:spcAft>
                <a:spcPts val="0"/>
              </a:spcAft>
              <a:buFont typeface="Wingdings" panose="05000000000000000000" pitchFamily="2" charset="2"/>
              <a:buChar char="ü"/>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osobne sale dla osób korzystających z pomocy nauczyciela wspomagającego, urządzeń lub z wydłużenia czasu (jeżeli jest taka potrzeba</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lub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z płyty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CD z dostosowanym nagraniem (język obcy nowożytny)</a:t>
            </a:r>
          </a:p>
          <a:p>
            <a:pPr marL="342900" indent="-342900" fontAlgn="auto">
              <a:spcAft>
                <a:spcPts val="0"/>
              </a:spcAft>
              <a:buFont typeface="Wingdings" panose="05000000000000000000" pitchFamily="2" charset="2"/>
              <a:buChar char="ü"/>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zegary/tablice do zapisania czasu egzaminu</a:t>
            </a:r>
          </a:p>
          <a:p>
            <a:pPr marL="342900" indent="-342900" fontAlgn="auto">
              <a:spcAft>
                <a:spcPts val="0"/>
              </a:spcAft>
              <a:buFont typeface="Wingdings" panose="05000000000000000000" pitchFamily="2" charset="2"/>
              <a:buChar char="ü"/>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sejf/szafa metalowa</a:t>
            </a:r>
          </a:p>
          <a:p>
            <a:pPr marL="342900" indent="-342900" fontAlgn="auto">
              <a:spcAft>
                <a:spcPts val="0"/>
              </a:spcAft>
              <a:buFont typeface="Wingdings" panose="05000000000000000000" pitchFamily="2" charset="2"/>
              <a:buChar char="ü"/>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sprzęt do odtwarzania płyt CD z dobrym nagłośnieniem</a:t>
            </a:r>
          </a:p>
          <a:p>
            <a:pPr marL="342900" indent="-342900" fontAlgn="auto">
              <a:spcAft>
                <a:spcPts val="0"/>
              </a:spcAft>
              <a:buFont typeface="Wingdings" panose="05000000000000000000" pitchFamily="2" charset="2"/>
              <a:buChar char="ü"/>
              <a:defRPr/>
            </a:pPr>
            <a:r>
              <a:rPr lang="pl-PL" sz="2000" u="sng"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sprzęt zapasowy na wypadek awarii oraz baterie na wypadek przerwy w dostawie energii</a:t>
            </a:r>
          </a:p>
          <a:p>
            <a:pPr marL="342900" indent="-342900" fontAlgn="auto">
              <a:spcAft>
                <a:spcPts val="0"/>
              </a:spcAft>
              <a:buFont typeface="Wingdings" panose="05000000000000000000" pitchFamily="2" charset="2"/>
              <a:buChar char="ü"/>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sprzęt do nagrywania, jeżeli zdający korzysta z pomocy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nauczyciela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wspomagającego w czytaniu lub pisaniu</a:t>
            </a:r>
          </a:p>
          <a:p>
            <a:pPr marL="342900" indent="-342900" fontAlgn="auto">
              <a:spcAft>
                <a:spcPts val="0"/>
              </a:spcAft>
              <a:buFont typeface="Wingdings" panose="05000000000000000000" pitchFamily="2" charset="2"/>
              <a:buChar char="ü"/>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łącze internetowe</a:t>
            </a:r>
          </a:p>
          <a:p>
            <a:pPr marL="342900" indent="-342900" fontAlgn="auto">
              <a:spcAft>
                <a:spcPts val="0"/>
              </a:spcAft>
              <a:buFont typeface="Wingdings" panose="05000000000000000000" pitchFamily="2" charset="2"/>
              <a:buChar char="ü"/>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połączenie telefoniczne</a:t>
            </a:r>
          </a:p>
        </p:txBody>
      </p:sp>
      <p:sp>
        <p:nvSpPr>
          <p:cNvPr id="10246"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10247"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numeru slajdu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B904787D-A60A-42B3-9E5B-D2504731F67E}" type="slidenum">
              <a:rPr lang="pl-PL" altLang="pl-PL" sz="1200" smtClean="0">
                <a:solidFill>
                  <a:srgbClr val="595959"/>
                </a:solidFill>
                <a:latin typeface="Century Gothic" pitchFamily="34" charset="0"/>
              </a:rPr>
              <a:pPr eaLnBrk="1" hangingPunct="1"/>
              <a:t>13</a:t>
            </a:fld>
            <a:endParaRPr lang="pl-PL" altLang="pl-PL" sz="1200" smtClean="0">
              <a:solidFill>
                <a:srgbClr val="595959"/>
              </a:solidFill>
              <a:latin typeface="Century Gothic" pitchFamily="34" charset="0"/>
            </a:endParaRPr>
          </a:p>
        </p:txBody>
      </p:sp>
      <p:sp>
        <p:nvSpPr>
          <p:cNvPr id="11" name="Tytuł 1"/>
          <p:cNvSpPr txBox="1">
            <a:spLocks/>
          </p:cNvSpPr>
          <p:nvPr/>
        </p:nvSpPr>
        <p:spPr>
          <a:xfrm>
            <a:off x="239177" y="144463"/>
            <a:ext cx="8797319" cy="692249"/>
          </a:xfrm>
          <a:prstGeom prst="rect">
            <a:avLst/>
          </a:prstGeom>
        </p:spPr>
        <p:txBody>
          <a:bodyPr anchor="b"/>
          <a:lst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a:lstStyle>
          <a:p>
            <a:pPr>
              <a:lnSpc>
                <a:spcPts val="2000"/>
              </a:lnSpc>
              <a:defRPr/>
            </a:pPr>
            <a:r>
              <a:rPr lang="pl-PL" altLang="pl-PL" sz="2400" b="1" dirty="0" smtClean="0">
                <a:solidFill>
                  <a:srgbClr val="0000CC"/>
                </a:solidFill>
                <a:effectLst/>
                <a:latin typeface="Tahoma" pitchFamily="34" charset="0"/>
                <a:ea typeface="Tahoma" pitchFamily="34" charset="0"/>
                <a:cs typeface="Tahoma" pitchFamily="34" charset="0"/>
              </a:rPr>
              <a:t>Harmonogram przeprowadzania </a:t>
            </a:r>
          </a:p>
          <a:p>
            <a:pPr>
              <a:lnSpc>
                <a:spcPts val="2000"/>
              </a:lnSpc>
              <a:defRPr/>
            </a:pPr>
            <a:r>
              <a:rPr lang="pl-PL" altLang="pl-PL" sz="2400" b="1" dirty="0" smtClean="0">
                <a:solidFill>
                  <a:srgbClr val="0000CC"/>
                </a:solidFill>
                <a:effectLst/>
                <a:latin typeface="Tahoma" pitchFamily="34" charset="0"/>
                <a:ea typeface="Tahoma" pitchFamily="34" charset="0"/>
                <a:cs typeface="Tahoma" pitchFamily="34" charset="0"/>
              </a:rPr>
              <a:t>egzaminu ósmoklasisty </a:t>
            </a: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e tekstowe 1"/>
          <p:cNvSpPr txBox="1"/>
          <p:nvPr/>
        </p:nvSpPr>
        <p:spPr>
          <a:xfrm>
            <a:off x="2051720" y="5664259"/>
            <a:ext cx="7092279" cy="1323439"/>
          </a:xfrm>
          <a:prstGeom prst="rect">
            <a:avLst/>
          </a:prstGeom>
          <a:noFill/>
        </p:spPr>
        <p:txBody>
          <a:bodyPr wrap="square">
            <a:spAutoFit/>
          </a:bodyPr>
          <a:lstStyle/>
          <a:p>
            <a:pPr algn="r">
              <a:defRPr/>
            </a:pPr>
            <a:endParaRPr lang="pl-PL" sz="1600" dirty="0">
              <a:solidFill>
                <a:srgbClr val="0066CC"/>
              </a:solidFill>
              <a:cs typeface="+mn-cs"/>
              <a:hlinkClick r:id="rId3"/>
            </a:endParaRPr>
          </a:p>
          <a:p>
            <a:pPr>
              <a:defRPr/>
            </a:pPr>
            <a:r>
              <a:rPr lang="pl-PL" sz="1600" dirty="0" smtClean="0">
                <a:cs typeface="+mn-cs"/>
                <a:hlinkClick r:id="rId3"/>
              </a:rPr>
              <a:t>www.oke.gda.pl</a:t>
            </a:r>
            <a:r>
              <a:rPr lang="pl-PL" sz="1600" dirty="0" smtClean="0">
                <a:cs typeface="+mn-cs"/>
              </a:rPr>
              <a:t>           </a:t>
            </a:r>
            <a:r>
              <a:rPr lang="pl-PL" sz="1600" dirty="0" smtClean="0">
                <a:solidFill>
                  <a:srgbClr val="0000CC"/>
                </a:solidFill>
                <a:cs typeface="+mn-cs"/>
              </a:rPr>
              <a:t>Egzaminy</a:t>
            </a:r>
            <a:r>
              <a:rPr lang="pl-PL" sz="1600" dirty="0" smtClean="0">
                <a:cs typeface="+mn-cs"/>
              </a:rPr>
              <a:t>             </a:t>
            </a:r>
            <a:r>
              <a:rPr lang="pl-PL" sz="1600" dirty="0" smtClean="0">
                <a:solidFill>
                  <a:srgbClr val="0000CC"/>
                </a:solidFill>
                <a:cs typeface="+mn-cs"/>
              </a:rPr>
              <a:t>Terminy </a:t>
            </a:r>
            <a:r>
              <a:rPr lang="pl-PL" sz="1600" dirty="0">
                <a:solidFill>
                  <a:srgbClr val="0000CC"/>
                </a:solidFill>
                <a:cs typeface="+mn-cs"/>
              </a:rPr>
              <a:t>egzaminów</a:t>
            </a:r>
          </a:p>
          <a:p>
            <a:pPr>
              <a:defRPr/>
            </a:pPr>
            <a:endParaRPr lang="pl-PL" sz="1600" dirty="0">
              <a:cs typeface="+mn-cs"/>
            </a:endParaRPr>
          </a:p>
          <a:p>
            <a:pPr>
              <a:defRPr/>
            </a:pPr>
            <a:r>
              <a:rPr lang="pl-PL" sz="1600" dirty="0">
                <a:cs typeface="+mn-cs"/>
              </a:rPr>
              <a:t>        </a:t>
            </a:r>
          </a:p>
          <a:p>
            <a:pPr>
              <a:defRPr/>
            </a:pPr>
            <a:r>
              <a:rPr lang="pl-PL" sz="1600" dirty="0">
                <a:cs typeface="+mn-cs"/>
              </a:rPr>
              <a:t>        </a:t>
            </a:r>
          </a:p>
        </p:txBody>
      </p:sp>
      <p:sp>
        <p:nvSpPr>
          <p:cNvPr id="11270" name="pole tekstowe 2"/>
          <p:cNvSpPr txBox="1">
            <a:spLocks noChangeArrowheads="1"/>
          </p:cNvSpPr>
          <p:nvPr/>
        </p:nvSpPr>
        <p:spPr bwMode="auto">
          <a:xfrm>
            <a:off x="447232" y="5923756"/>
            <a:ext cx="19335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r>
              <a:rPr lang="pl-PL" altLang="pl-PL" sz="1600" dirty="0">
                <a:solidFill>
                  <a:srgbClr val="0000CC"/>
                </a:solidFill>
              </a:rPr>
              <a:t>Ścieżka dostępu:</a:t>
            </a:r>
          </a:p>
        </p:txBody>
      </p:sp>
      <p:cxnSp>
        <p:nvCxnSpPr>
          <p:cNvPr id="13" name="Łącznik prosty ze strzałką 12"/>
          <p:cNvCxnSpPr/>
          <p:nvPr/>
        </p:nvCxnSpPr>
        <p:spPr>
          <a:xfrm>
            <a:off x="3780036" y="6092825"/>
            <a:ext cx="431800" cy="0"/>
          </a:xfrm>
          <a:prstGeom prst="straightConnector1">
            <a:avLst/>
          </a:prstGeom>
          <a:ln w="22225">
            <a:solidFill>
              <a:srgbClr val="0066CC"/>
            </a:solidFill>
            <a:tailEnd type="arrow"/>
          </a:ln>
        </p:spPr>
        <p:style>
          <a:lnRef idx="1">
            <a:schemeClr val="accent1"/>
          </a:lnRef>
          <a:fillRef idx="0">
            <a:schemeClr val="accent1"/>
          </a:fillRef>
          <a:effectRef idx="0">
            <a:schemeClr val="accent1"/>
          </a:effectRef>
          <a:fontRef idx="minor">
            <a:schemeClr val="tx1"/>
          </a:fontRef>
        </p:style>
      </p:cxnSp>
      <p:cxnSp>
        <p:nvCxnSpPr>
          <p:cNvPr id="14" name="Łącznik prosty ze strzałką 13"/>
          <p:cNvCxnSpPr/>
          <p:nvPr/>
        </p:nvCxnSpPr>
        <p:spPr>
          <a:xfrm>
            <a:off x="5406172" y="6095401"/>
            <a:ext cx="431800" cy="0"/>
          </a:xfrm>
          <a:prstGeom prst="straightConnector1">
            <a:avLst/>
          </a:prstGeom>
          <a:ln w="22225">
            <a:solidFill>
              <a:srgbClr val="0066CC"/>
            </a:solidFill>
            <a:tailEnd type="arrow"/>
          </a:ln>
        </p:spPr>
        <p:style>
          <a:lnRef idx="1">
            <a:schemeClr val="accent1"/>
          </a:lnRef>
          <a:fillRef idx="0">
            <a:schemeClr val="accent1"/>
          </a:fillRef>
          <a:effectRef idx="0">
            <a:schemeClr val="accent1"/>
          </a:effectRef>
          <a:fontRef idx="minor">
            <a:schemeClr val="tx1"/>
          </a:fontRef>
        </p:style>
      </p:cxnSp>
      <p:sp>
        <p:nvSpPr>
          <p:cNvPr id="11273"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11274" name="Picture 7"/>
          <p:cNvPicPr>
            <a:picLocks noChangeAspect="1" noChangeArrowheads="1"/>
          </p:cNvPicPr>
          <p:nvPr/>
        </p:nvPicPr>
        <p:blipFill>
          <a:blip r:embed="rId4">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144" y="1196752"/>
            <a:ext cx="6767598"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numeru slajdu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C99DA256-7394-465A-B184-A9D9E631E15D}" type="slidenum">
              <a:rPr lang="pl-PL" altLang="pl-PL" sz="1200" smtClean="0">
                <a:solidFill>
                  <a:srgbClr val="595959"/>
                </a:solidFill>
                <a:latin typeface="Century Gothic" pitchFamily="34" charset="0"/>
              </a:rPr>
              <a:pPr eaLnBrk="1" hangingPunct="1"/>
              <a:t>14</a:t>
            </a:fld>
            <a:endParaRPr lang="pl-PL" altLang="pl-PL" sz="1200" smtClean="0">
              <a:solidFill>
                <a:srgbClr val="595959"/>
              </a:solidFill>
              <a:latin typeface="Century Gothic" pitchFamily="34" charset="0"/>
            </a:endParaRPr>
          </a:p>
        </p:txBody>
      </p:sp>
      <p:pic>
        <p:nvPicPr>
          <p:cNvPr id="133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ytuł 1"/>
          <p:cNvSpPr txBox="1">
            <a:spLocks/>
          </p:cNvSpPr>
          <p:nvPr/>
        </p:nvSpPr>
        <p:spPr>
          <a:xfrm>
            <a:off x="-31422" y="102870"/>
            <a:ext cx="9144000" cy="504825"/>
          </a:xfrm>
          <a:prstGeom prst="rect">
            <a:avLst/>
          </a:prstGeom>
        </p:spPr>
        <p:txBody>
          <a:bodyPr anchor="b"/>
          <a:lst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a:lstStyle>
          <a:p>
            <a:pPr>
              <a:lnSpc>
                <a:spcPct val="100000"/>
              </a:lnSpc>
              <a:defRPr/>
            </a:pPr>
            <a:r>
              <a:rPr lang="pl-PL" altLang="pl-PL" sz="2400" b="1" dirty="0" smtClean="0">
                <a:solidFill>
                  <a:srgbClr val="0000CC"/>
                </a:solidFill>
                <a:effectLst/>
                <a:latin typeface="Tahoma" pitchFamily="34" charset="0"/>
                <a:ea typeface="Tahoma" pitchFamily="34" charset="0"/>
                <a:cs typeface="Tahoma" pitchFamily="34" charset="0"/>
              </a:rPr>
              <a:t>Zamówienie materiałów egzaminacyjnych</a:t>
            </a:r>
          </a:p>
        </p:txBody>
      </p:sp>
      <p:sp>
        <p:nvSpPr>
          <p:cNvPr id="12" name="pole tekstowe 11"/>
          <p:cNvSpPr txBox="1"/>
          <p:nvPr/>
        </p:nvSpPr>
        <p:spPr>
          <a:xfrm>
            <a:off x="769223" y="1052736"/>
            <a:ext cx="7848600" cy="1600438"/>
          </a:xfrm>
          <a:prstGeom prst="rect">
            <a:avLst/>
          </a:prstGeom>
          <a:noFill/>
        </p:spPr>
        <p:txBody>
          <a:bodyPr>
            <a:spAutoFit/>
          </a:bodyPr>
          <a:lstStyle/>
          <a:p>
            <a:pPr fontAlgn="auto">
              <a:spcBef>
                <a:spcPts val="0"/>
              </a:spcBef>
              <a:spcAft>
                <a:spcPts val="600"/>
              </a:spcAft>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Materiały egzaminacyjne zostały zamówione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4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lutego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2022 roku.</a:t>
            </a:r>
          </a:p>
          <a:p>
            <a:pPr fontAlgn="auto">
              <a:spcBef>
                <a:spcPts val="0"/>
              </a:spcBef>
              <a:spcAft>
                <a:spcPts val="600"/>
              </a:spcAft>
              <a:defRPr/>
            </a:pPr>
            <a:endParaRPr lang="pl-PL" sz="8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endParaRPr>
          </a:p>
          <a:p>
            <a:pPr fontAlgn="auto">
              <a:spcBef>
                <a:spcPts val="0"/>
              </a:spcBef>
              <a:spcAft>
                <a:spcPts val="600"/>
              </a:spcAft>
              <a:defRPr/>
            </a:pP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Zamówienie uaktualniono 9 marca. Ilość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i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rodzaj zamówienia nie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ulegnie zmianie. Zgodnie ze wskazaniami z tego dnia są zamówione również płyty CD i bezpieczne koperty. </a:t>
            </a:r>
          </a:p>
        </p:txBody>
      </p:sp>
      <p:sp>
        <p:nvSpPr>
          <p:cNvPr id="13318"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l-PL" altLang="pl-PL"/>
          </a:p>
        </p:txBody>
      </p:sp>
      <p:sp>
        <p:nvSpPr>
          <p:cNvPr id="13319"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sp>
        <p:nvSpPr>
          <p:cNvPr id="13320" name="Prostokąt 1"/>
          <p:cNvSpPr>
            <a:spLocks noChangeArrowheads="1"/>
          </p:cNvSpPr>
          <p:nvPr/>
        </p:nvSpPr>
        <p:spPr bwMode="auto">
          <a:xfrm>
            <a:off x="9138" y="2924944"/>
            <a:ext cx="8855075" cy="2246313"/>
          </a:xfrm>
          <a:prstGeom prst="rect">
            <a:avLst/>
          </a:prstGeom>
          <a:solidFill>
            <a:srgbClr val="0000CC"/>
          </a:solidFill>
          <a:ln w="9525">
            <a:solidFill>
              <a:srgbClr val="000000"/>
            </a:solidFill>
            <a:miter lim="800000"/>
            <a:headEnd/>
            <a:tailEnd/>
          </a:ln>
        </p:spPr>
        <p:txBody>
          <a:bodyPr>
            <a:spAutoFit/>
          </a:bodyPr>
          <a:lstStyle/>
          <a:p>
            <a:pPr algn="ctr"/>
            <a:r>
              <a:rPr lang="pl-PL" altLang="pl-PL" dirty="0">
                <a:solidFill>
                  <a:schemeClr val="bg1"/>
                </a:solidFill>
              </a:rPr>
              <a:t>      </a:t>
            </a:r>
            <a:r>
              <a:rPr lang="pl-PL" altLang="pl-PL" sz="2000" dirty="0">
                <a:solidFill>
                  <a:schemeClr val="bg1"/>
                </a:solidFill>
              </a:rPr>
              <a:t>Jeśli szkoła zamawia arkusze (każdego rodzaju z osobna, nie łącznie):</a:t>
            </a:r>
            <a:br>
              <a:rPr lang="pl-PL" altLang="pl-PL" sz="2000" dirty="0">
                <a:solidFill>
                  <a:schemeClr val="bg1"/>
                </a:solidFill>
              </a:rPr>
            </a:br>
            <a:r>
              <a:rPr lang="pl-PL" altLang="pl-PL" sz="2000" dirty="0">
                <a:solidFill>
                  <a:schemeClr val="bg1"/>
                </a:solidFill>
              </a:rPr>
              <a:t>              - sztuk od 1 do 50, wówczas rezerwy otrzymuje 1 sztukę</a:t>
            </a:r>
            <a:br>
              <a:rPr lang="pl-PL" altLang="pl-PL" sz="2000" dirty="0">
                <a:solidFill>
                  <a:schemeClr val="bg1"/>
                </a:solidFill>
              </a:rPr>
            </a:br>
            <a:r>
              <a:rPr lang="pl-PL" altLang="pl-PL" sz="2000" dirty="0">
                <a:solidFill>
                  <a:schemeClr val="bg1"/>
                </a:solidFill>
              </a:rPr>
              <a:t>              - sztuk </a:t>
            </a:r>
            <a:r>
              <a:rPr lang="pl-PL" altLang="pl-PL" sz="2000" dirty="0" smtClean="0">
                <a:solidFill>
                  <a:schemeClr val="bg1"/>
                </a:solidFill>
              </a:rPr>
              <a:t>51 </a:t>
            </a:r>
            <a:r>
              <a:rPr lang="pl-PL" altLang="pl-PL" sz="2000" dirty="0">
                <a:solidFill>
                  <a:schemeClr val="bg1"/>
                </a:solidFill>
              </a:rPr>
              <a:t>i więcej, wówczas rezerwy otrzymuje 2 sztuki.</a:t>
            </a:r>
          </a:p>
          <a:p>
            <a:pPr algn="ctr"/>
            <a:r>
              <a:rPr lang="pl-PL" altLang="pl-PL" sz="2000" b="1" dirty="0">
                <a:solidFill>
                  <a:schemeClr val="bg1"/>
                </a:solidFill>
              </a:rPr>
              <a:t>/dotyczy arkuszy 100, 200, 400, 500, 600, 700, </a:t>
            </a:r>
            <a:r>
              <a:rPr lang="pl-PL" altLang="pl-PL" sz="2000" b="1" dirty="0" smtClean="0">
                <a:solidFill>
                  <a:schemeClr val="bg1"/>
                </a:solidFill>
              </a:rPr>
              <a:t>800, 900/</a:t>
            </a:r>
            <a:endParaRPr lang="pl-PL" altLang="pl-PL" sz="2000" dirty="0">
              <a:solidFill>
                <a:schemeClr val="bg1"/>
              </a:solidFill>
            </a:endParaRPr>
          </a:p>
          <a:p>
            <a:pPr algn="ctr"/>
            <a:r>
              <a:rPr lang="pl-PL" altLang="pl-PL" sz="2000" dirty="0">
                <a:solidFill>
                  <a:schemeClr val="bg1"/>
                </a:solidFill>
              </a:rPr>
              <a:t> </a:t>
            </a:r>
          </a:p>
          <a:p>
            <a:pPr algn="ctr"/>
            <a:r>
              <a:rPr lang="pl-PL" altLang="pl-PL" sz="2000" dirty="0" smtClean="0">
                <a:solidFill>
                  <a:schemeClr val="bg1"/>
                </a:solidFill>
              </a:rPr>
              <a:t>Zasada </a:t>
            </a:r>
            <a:r>
              <a:rPr lang="pl-PL" altLang="pl-PL" sz="2000" dirty="0">
                <a:solidFill>
                  <a:schemeClr val="bg1"/>
                </a:solidFill>
              </a:rPr>
              <a:t>ta dotyczy również płyt CD</a:t>
            </a:r>
          </a:p>
          <a:p>
            <a:pPr algn="ctr"/>
            <a:r>
              <a:rPr lang="pl-PL" altLang="pl-PL" sz="2000" b="1" dirty="0">
                <a:solidFill>
                  <a:schemeClr val="bg1"/>
                </a:solidFill>
              </a:rPr>
              <a:t>/płyt 100, 200, 400, 500, 600, </a:t>
            </a:r>
            <a:r>
              <a:rPr lang="pl-PL" altLang="pl-PL" sz="2000" b="1" dirty="0" smtClean="0">
                <a:solidFill>
                  <a:schemeClr val="bg1"/>
                </a:solidFill>
              </a:rPr>
              <a:t>800, 900/</a:t>
            </a:r>
            <a:r>
              <a:rPr lang="pl-PL" altLang="pl-PL" sz="2000" dirty="0" smtClean="0">
                <a:solidFill>
                  <a:schemeClr val="bg1"/>
                </a:solidFill>
              </a:rPr>
              <a:t>.</a:t>
            </a:r>
            <a:endParaRPr lang="pl-PL" altLang="pl-PL" sz="2000" dirty="0">
              <a:solidFill>
                <a:schemeClr val="bg1"/>
              </a:solidFill>
            </a:endParaRPr>
          </a:p>
        </p:txBody>
      </p:sp>
      <p:sp>
        <p:nvSpPr>
          <p:cNvPr id="13321" name="Prostokąt 2"/>
          <p:cNvSpPr>
            <a:spLocks noChangeArrowheads="1"/>
          </p:cNvSpPr>
          <p:nvPr/>
        </p:nvSpPr>
        <p:spPr bwMode="auto">
          <a:xfrm>
            <a:off x="323529" y="5229200"/>
            <a:ext cx="85406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pl-PL" altLang="pl-PL" sz="2400" dirty="0">
                <a:solidFill>
                  <a:srgbClr val="0000CC"/>
                </a:solidFill>
                <a:ea typeface="Tahoma" pitchFamily="34" charset="0"/>
                <a:cs typeface="Tahoma" pitchFamily="34" charset="0"/>
              </a:rPr>
              <a:t>Nie ma rezerw do arkuszy </a:t>
            </a:r>
            <a:r>
              <a:rPr lang="pl-PL" altLang="pl-PL" sz="2400" dirty="0" smtClean="0">
                <a:solidFill>
                  <a:srgbClr val="0000CC"/>
                </a:solidFill>
                <a:ea typeface="Tahoma" pitchFamily="34" charset="0"/>
                <a:cs typeface="Tahoma" pitchFamily="34" charset="0"/>
              </a:rPr>
              <a:t>przygotowanych dla uczniów </a:t>
            </a:r>
          </a:p>
          <a:p>
            <a:pPr algn="ctr"/>
            <a:r>
              <a:rPr lang="pl-PL" altLang="pl-PL" sz="2400" dirty="0" smtClean="0">
                <a:solidFill>
                  <a:srgbClr val="0000CC"/>
                </a:solidFill>
                <a:ea typeface="Tahoma" pitchFamily="34" charset="0"/>
                <a:cs typeface="Tahoma" pitchFamily="34" charset="0"/>
              </a:rPr>
              <a:t>ze sprzężeniami oraz do pakietów (kompletów materiałów egzaminacyjnych).</a:t>
            </a:r>
            <a:endParaRPr lang="pl-PL" altLang="pl-PL" sz="2400" dirty="0">
              <a:solidFill>
                <a:srgbClr val="0000CC"/>
              </a:solidFill>
              <a:ea typeface="Tahoma" pitchFamily="34" charset="0"/>
              <a:cs typeface="Tahoma" pitchFamily="34" charset="0"/>
            </a:endParaRPr>
          </a:p>
        </p:txBody>
      </p:sp>
      <p:pic>
        <p:nvPicPr>
          <p:cNvPr id="13322"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4A52C8CE-C2CF-4BB0-B0E6-3DAA27FC7FE1}" type="slidenum">
              <a:rPr lang="pl-PL" altLang="pl-PL" sz="1200" smtClean="0">
                <a:solidFill>
                  <a:srgbClr val="595959"/>
                </a:solidFill>
                <a:latin typeface="Century Gothic" pitchFamily="34" charset="0"/>
              </a:rPr>
              <a:pPr eaLnBrk="1" hangingPunct="1"/>
              <a:t>15</a:t>
            </a:fld>
            <a:endParaRPr lang="pl-PL" altLang="pl-PL" sz="1200" smtClean="0">
              <a:solidFill>
                <a:srgbClr val="595959"/>
              </a:solidFill>
              <a:latin typeface="Century Gothic" pitchFamily="34" charset="0"/>
            </a:endParaRPr>
          </a:p>
        </p:txBody>
      </p:sp>
      <p:pic>
        <p:nvPicPr>
          <p:cNvPr id="143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5"/>
          <p:cNvSpPr txBox="1">
            <a:spLocks noChangeArrowheads="1"/>
          </p:cNvSpPr>
          <p:nvPr/>
        </p:nvSpPr>
        <p:spPr bwMode="auto">
          <a:xfrm>
            <a:off x="0" y="144463"/>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400" b="1" dirty="0">
                <a:solidFill>
                  <a:srgbClr val="0000CC"/>
                </a:solidFill>
                <a:ea typeface="Tahoma" pitchFamily="34" charset="0"/>
                <a:cs typeface="Tahoma" pitchFamily="34" charset="0"/>
              </a:rPr>
              <a:t>Zawartość </a:t>
            </a:r>
            <a:r>
              <a:rPr lang="pl-PL" altLang="pl-PL" sz="2400" b="1" dirty="0" smtClean="0">
                <a:solidFill>
                  <a:srgbClr val="0000CC"/>
                </a:solidFill>
                <a:ea typeface="Tahoma" pitchFamily="34" charset="0"/>
                <a:cs typeface="Tahoma" pitchFamily="34" charset="0"/>
              </a:rPr>
              <a:t>pakietów </a:t>
            </a:r>
            <a:endParaRPr lang="pl-PL" altLang="pl-PL" sz="2400" b="1" dirty="0">
              <a:solidFill>
                <a:srgbClr val="0000CC"/>
              </a:solidFill>
              <a:ea typeface="Tahoma" pitchFamily="34" charset="0"/>
              <a:cs typeface="Tahoma" pitchFamily="34" charset="0"/>
            </a:endParaRPr>
          </a:p>
          <a:p>
            <a:pPr algn="ctr" eaLnBrk="1" hangingPunct="1"/>
            <a:r>
              <a:rPr lang="pl-PL" altLang="pl-PL" sz="2400" b="1" dirty="0">
                <a:solidFill>
                  <a:srgbClr val="0000CC"/>
                </a:solidFill>
                <a:ea typeface="Tahoma" pitchFamily="34" charset="0"/>
                <a:cs typeface="Tahoma" pitchFamily="34" charset="0"/>
              </a:rPr>
              <a:t>– język polski i </a:t>
            </a:r>
            <a:r>
              <a:rPr lang="pl-PL" altLang="pl-PL" sz="2400" b="1" dirty="0" smtClean="0">
                <a:solidFill>
                  <a:srgbClr val="0000CC"/>
                </a:solidFill>
                <a:ea typeface="Tahoma" pitchFamily="34" charset="0"/>
                <a:cs typeface="Tahoma" pitchFamily="34" charset="0"/>
              </a:rPr>
              <a:t>matematyka</a:t>
            </a:r>
            <a:r>
              <a:rPr lang="pl-PL" altLang="pl-PL" sz="2000" dirty="0" smtClean="0">
                <a:solidFill>
                  <a:srgbClr val="0000CC"/>
                </a:solidFill>
                <a:ea typeface="Tahoma" pitchFamily="34" charset="0"/>
                <a:cs typeface="Tahoma" pitchFamily="34" charset="0"/>
              </a:rPr>
              <a:t>    </a:t>
            </a:r>
            <a:r>
              <a:rPr lang="pl-PL" altLang="pl-PL" sz="2000" dirty="0" smtClean="0">
                <a:solidFill>
                  <a:srgbClr val="0066CC"/>
                </a:solidFill>
                <a:ea typeface="Tahoma" pitchFamily="34" charset="0"/>
                <a:cs typeface="Tahoma" pitchFamily="34" charset="0"/>
              </a:rPr>
              <a:t>                           </a:t>
            </a:r>
            <a:endParaRPr lang="pl-PL" altLang="pl-PL" sz="2000" dirty="0">
              <a:solidFill>
                <a:srgbClr val="0066CC"/>
              </a:solidFill>
              <a:ea typeface="Tahoma" pitchFamily="34" charset="0"/>
              <a:cs typeface="Tahoma" pitchFamily="34" charset="0"/>
            </a:endParaRPr>
          </a:p>
        </p:txBody>
      </p:sp>
      <p:sp>
        <p:nvSpPr>
          <p:cNvPr id="14341"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14342"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3" name="pole tekstowe 1"/>
          <p:cNvSpPr txBox="1">
            <a:spLocks noChangeArrowheads="1"/>
          </p:cNvSpPr>
          <p:nvPr/>
        </p:nvSpPr>
        <p:spPr bwMode="auto">
          <a:xfrm>
            <a:off x="756191" y="1339533"/>
            <a:ext cx="781685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sz="2000" dirty="0">
                <a:solidFill>
                  <a:srgbClr val="0000CC"/>
                </a:solidFill>
              </a:rPr>
              <a:t>Zamówiony komplet arkuszy dla zdającego i nauczyciela </a:t>
            </a:r>
            <a:r>
              <a:rPr lang="pl-PL" sz="2000" dirty="0" smtClean="0">
                <a:solidFill>
                  <a:srgbClr val="0000CC"/>
                </a:solidFill>
              </a:rPr>
              <a:t>wspomagającego stanowią dwa </a:t>
            </a:r>
            <a:r>
              <a:rPr lang="pl-PL" sz="2000" dirty="0">
                <a:solidFill>
                  <a:srgbClr val="0000CC"/>
                </a:solidFill>
              </a:rPr>
              <a:t>arkusze tego samego </a:t>
            </a:r>
            <a:r>
              <a:rPr lang="pl-PL" sz="2000" dirty="0" smtClean="0">
                <a:solidFill>
                  <a:srgbClr val="0000CC"/>
                </a:solidFill>
              </a:rPr>
              <a:t>typu, </a:t>
            </a:r>
            <a:br>
              <a:rPr lang="pl-PL" sz="2000" dirty="0" smtClean="0">
                <a:solidFill>
                  <a:srgbClr val="0000CC"/>
                </a:solidFill>
              </a:rPr>
            </a:br>
            <a:r>
              <a:rPr lang="pl-PL" sz="2000" dirty="0" smtClean="0">
                <a:solidFill>
                  <a:srgbClr val="0000CC"/>
                </a:solidFill>
              </a:rPr>
              <a:t>a w przypadku języka obcego również płytę CD.</a:t>
            </a:r>
            <a:endParaRPr lang="pl-PL" sz="2000" dirty="0">
              <a:solidFill>
                <a:srgbClr val="0000CC"/>
              </a:solidFill>
              <a:latin typeface="Calibri" pitchFamily="34" charset="0"/>
            </a:endParaRPr>
          </a:p>
          <a:p>
            <a:pPr eaLnBrk="1" hangingPunct="1"/>
            <a:endParaRPr lang="pl-PL" dirty="0"/>
          </a:p>
        </p:txBody>
      </p:sp>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962" y="2511341"/>
            <a:ext cx="8901534" cy="3906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5565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BF5C3246-D3FB-4C6E-8BC1-B3770E70C009}" type="slidenum">
              <a:rPr lang="pl-PL" altLang="pl-PL" sz="1200" smtClean="0">
                <a:solidFill>
                  <a:srgbClr val="595959"/>
                </a:solidFill>
                <a:latin typeface="Century Gothic" pitchFamily="34" charset="0"/>
              </a:rPr>
              <a:pPr eaLnBrk="1" hangingPunct="1"/>
              <a:t>16</a:t>
            </a:fld>
            <a:endParaRPr lang="pl-PL" altLang="pl-PL" sz="1200" smtClean="0">
              <a:solidFill>
                <a:srgbClr val="595959"/>
              </a:solidFill>
              <a:latin typeface="Century Gothic" pitchFamily="34" charset="0"/>
            </a:endParaRPr>
          </a:p>
        </p:txBody>
      </p:sp>
      <p:pic>
        <p:nvPicPr>
          <p:cNvPr id="1536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5"/>
          <p:cNvSpPr txBox="1">
            <a:spLocks noChangeArrowheads="1"/>
          </p:cNvSpPr>
          <p:nvPr/>
        </p:nvSpPr>
        <p:spPr bwMode="auto">
          <a:xfrm>
            <a:off x="0" y="18864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400" b="1" dirty="0">
                <a:solidFill>
                  <a:srgbClr val="0000CC"/>
                </a:solidFill>
                <a:ea typeface="Tahoma" pitchFamily="34" charset="0"/>
                <a:cs typeface="Tahoma" pitchFamily="34" charset="0"/>
              </a:rPr>
              <a:t>Zawartość </a:t>
            </a:r>
            <a:r>
              <a:rPr lang="pl-PL" altLang="pl-PL" sz="2400" b="1" dirty="0" smtClean="0">
                <a:solidFill>
                  <a:srgbClr val="0000CC"/>
                </a:solidFill>
                <a:ea typeface="Tahoma" pitchFamily="34" charset="0"/>
                <a:cs typeface="Tahoma" pitchFamily="34" charset="0"/>
              </a:rPr>
              <a:t>pakietów</a:t>
            </a:r>
          </a:p>
          <a:p>
            <a:pPr algn="ctr" eaLnBrk="1" hangingPunct="1"/>
            <a:r>
              <a:rPr lang="pl-PL" altLang="pl-PL" sz="2400" b="1" dirty="0" smtClean="0">
                <a:solidFill>
                  <a:srgbClr val="0000CC"/>
                </a:solidFill>
                <a:ea typeface="Tahoma" pitchFamily="34" charset="0"/>
                <a:cs typeface="Tahoma" pitchFamily="34" charset="0"/>
              </a:rPr>
              <a:t> </a:t>
            </a:r>
            <a:r>
              <a:rPr lang="pl-PL" altLang="pl-PL" sz="2400" b="1" dirty="0">
                <a:solidFill>
                  <a:srgbClr val="0000CC"/>
                </a:solidFill>
                <a:ea typeface="Tahoma" pitchFamily="34" charset="0"/>
                <a:cs typeface="Tahoma" pitchFamily="34" charset="0"/>
              </a:rPr>
              <a:t>– </a:t>
            </a:r>
            <a:r>
              <a:rPr lang="pl-PL" altLang="pl-PL" sz="2400" b="1" dirty="0" smtClean="0">
                <a:solidFill>
                  <a:srgbClr val="0000CC"/>
                </a:solidFill>
                <a:ea typeface="Tahoma" pitchFamily="34" charset="0"/>
                <a:cs typeface="Tahoma" pitchFamily="34" charset="0"/>
              </a:rPr>
              <a:t>język </a:t>
            </a:r>
            <a:r>
              <a:rPr lang="pl-PL" altLang="pl-PL" sz="2400" b="1" dirty="0">
                <a:solidFill>
                  <a:srgbClr val="0000CC"/>
                </a:solidFill>
                <a:ea typeface="Tahoma" pitchFamily="34" charset="0"/>
                <a:cs typeface="Tahoma" pitchFamily="34" charset="0"/>
              </a:rPr>
              <a:t>obcy </a:t>
            </a:r>
            <a:r>
              <a:rPr lang="pl-PL" altLang="pl-PL" sz="2400" b="1" dirty="0" smtClean="0">
                <a:solidFill>
                  <a:srgbClr val="0000CC"/>
                </a:solidFill>
                <a:ea typeface="Tahoma" pitchFamily="34" charset="0"/>
                <a:cs typeface="Tahoma" pitchFamily="34" charset="0"/>
              </a:rPr>
              <a:t>nowożytny</a:t>
            </a:r>
            <a:r>
              <a:rPr lang="pl-PL" altLang="pl-PL" sz="2400" dirty="0" smtClean="0">
                <a:solidFill>
                  <a:srgbClr val="0000CC"/>
                </a:solidFill>
                <a:ea typeface="Tahoma" pitchFamily="34" charset="0"/>
                <a:cs typeface="Tahoma" pitchFamily="34" charset="0"/>
              </a:rPr>
              <a:t> </a:t>
            </a:r>
            <a:r>
              <a:rPr lang="pl-PL" altLang="pl-PL" sz="2400" dirty="0" smtClean="0">
                <a:solidFill>
                  <a:srgbClr val="0066CC"/>
                </a:solidFill>
                <a:ea typeface="Tahoma" pitchFamily="34" charset="0"/>
                <a:cs typeface="Tahoma" pitchFamily="34" charset="0"/>
              </a:rPr>
              <a:t>                              </a:t>
            </a:r>
            <a:endParaRPr lang="pl-PL" altLang="pl-PL" sz="2400" dirty="0">
              <a:solidFill>
                <a:srgbClr val="0066CC"/>
              </a:solidFill>
              <a:ea typeface="Tahoma" pitchFamily="34" charset="0"/>
              <a:cs typeface="Tahoma" pitchFamily="34" charset="0"/>
            </a:endParaRPr>
          </a:p>
        </p:txBody>
      </p:sp>
      <p:sp>
        <p:nvSpPr>
          <p:cNvPr id="15365"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15366"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7" name="pole tekstowe 1"/>
          <p:cNvSpPr txBox="1">
            <a:spLocks noChangeArrowheads="1"/>
          </p:cNvSpPr>
          <p:nvPr/>
        </p:nvSpPr>
        <p:spPr bwMode="auto">
          <a:xfrm>
            <a:off x="735013" y="1412776"/>
            <a:ext cx="781685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r>
              <a:rPr lang="pl-PL" sz="2000" dirty="0">
                <a:solidFill>
                  <a:srgbClr val="0000CC"/>
                </a:solidFill>
              </a:rPr>
              <a:t>Zamówiony komplet arkuszy dla zdającego i nauczyciela </a:t>
            </a:r>
            <a:r>
              <a:rPr lang="pl-PL" sz="2000" dirty="0" smtClean="0">
                <a:solidFill>
                  <a:srgbClr val="0000CC"/>
                </a:solidFill>
              </a:rPr>
              <a:t>wspomagającego stanowią </a:t>
            </a:r>
            <a:r>
              <a:rPr lang="pl-PL" sz="2000" dirty="0">
                <a:solidFill>
                  <a:srgbClr val="0000CC"/>
                </a:solidFill>
              </a:rPr>
              <a:t>dwa arkusze tego samego typu oraz odpowiednia </a:t>
            </a:r>
            <a:r>
              <a:rPr lang="pl-PL" sz="2000" dirty="0" smtClean="0">
                <a:solidFill>
                  <a:srgbClr val="0000CC"/>
                </a:solidFill>
              </a:rPr>
              <a:t>płyta.</a:t>
            </a:r>
            <a:endParaRPr lang="pl-PL" sz="2000" dirty="0">
              <a:solidFill>
                <a:srgbClr val="0000CC"/>
              </a:solidFill>
              <a:latin typeface="Calibri" pitchFamily="34" charset="0"/>
            </a:endParaRPr>
          </a:p>
          <a:p>
            <a:pPr eaLnBrk="1" hangingPunct="1"/>
            <a:endParaRPr lang="pl-PL" dirty="0"/>
          </a:p>
        </p:txBody>
      </p:sp>
      <p:sp>
        <p:nvSpPr>
          <p:cNvPr id="15368" name="pole tekstowe 8"/>
          <p:cNvSpPr txBox="1">
            <a:spLocks noChangeArrowheads="1"/>
          </p:cNvSpPr>
          <p:nvPr/>
        </p:nvSpPr>
        <p:spPr bwMode="auto">
          <a:xfrm>
            <a:off x="751806" y="2582327"/>
            <a:ext cx="781685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r>
              <a:rPr lang="pl-PL" sz="2000" dirty="0">
                <a:solidFill>
                  <a:srgbClr val="0000CC"/>
                </a:solidFill>
              </a:rPr>
              <a:t>Zamówienie wersji elektronicznej arkusza (dotyczy 400 i 600</a:t>
            </a:r>
            <a:r>
              <a:rPr lang="pl-PL" sz="2000" dirty="0" smtClean="0">
                <a:solidFill>
                  <a:srgbClr val="0000CC"/>
                </a:solidFill>
              </a:rPr>
              <a:t>) oznacza otrzymanie </a:t>
            </a:r>
            <a:r>
              <a:rPr lang="pl-PL" sz="2000" dirty="0">
                <a:solidFill>
                  <a:srgbClr val="0000CC"/>
                </a:solidFill>
              </a:rPr>
              <a:t>oprócz wersji elektronicznej na płycie CD </a:t>
            </a:r>
            <a:r>
              <a:rPr lang="pl-PL" sz="2000" dirty="0" smtClean="0">
                <a:solidFill>
                  <a:srgbClr val="0000CC"/>
                </a:solidFill>
              </a:rPr>
              <a:t/>
            </a:r>
            <a:br>
              <a:rPr lang="pl-PL" sz="2000" dirty="0" smtClean="0">
                <a:solidFill>
                  <a:srgbClr val="0000CC"/>
                </a:solidFill>
              </a:rPr>
            </a:br>
            <a:r>
              <a:rPr lang="pl-PL" sz="2000" dirty="0" smtClean="0">
                <a:solidFill>
                  <a:srgbClr val="0000CC"/>
                </a:solidFill>
              </a:rPr>
              <a:t>także wersji papierowej </a:t>
            </a:r>
            <a:r>
              <a:rPr lang="pl-PL" sz="2000" dirty="0">
                <a:solidFill>
                  <a:srgbClr val="0000CC"/>
                </a:solidFill>
              </a:rPr>
              <a:t>tego arkusza oraz </a:t>
            </a:r>
            <a:r>
              <a:rPr lang="pl-PL" sz="2000" dirty="0" smtClean="0">
                <a:solidFill>
                  <a:srgbClr val="0000CC"/>
                </a:solidFill>
              </a:rPr>
              <a:t>płyty z odpowiednim nagraniem.</a:t>
            </a:r>
            <a:r>
              <a:rPr lang="pl-PL" sz="2000" dirty="0" smtClean="0"/>
              <a:t/>
            </a:r>
            <a:br>
              <a:rPr lang="pl-PL" sz="2000" dirty="0" smtClean="0"/>
            </a:br>
            <a:endParaRPr lang="pl-PL" sz="2000" dirty="0"/>
          </a:p>
        </p:txBody>
      </p:sp>
      <p:sp>
        <p:nvSpPr>
          <p:cNvPr id="15369" name="Prostokąt 3"/>
          <p:cNvSpPr>
            <a:spLocks noChangeArrowheads="1"/>
          </p:cNvSpPr>
          <p:nvPr/>
        </p:nvSpPr>
        <p:spPr bwMode="auto">
          <a:xfrm>
            <a:off x="703387" y="4437112"/>
            <a:ext cx="76962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l-PL" sz="2000" dirty="0">
                <a:solidFill>
                  <a:srgbClr val="0000CC"/>
                </a:solidFill>
              </a:rPr>
              <a:t>Zamówienie płyty z wydłużonymi przerwami oznacza, że             w pakiecie z płytą będzie arkusz odpowiedni do zamówionej płyty.</a:t>
            </a:r>
          </a:p>
          <a:p>
            <a:endParaRPr lang="pl-PL"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1" y="333375"/>
            <a:ext cx="7560840" cy="715963"/>
          </a:xfrm>
        </p:spPr>
        <p:txBody>
          <a:bodyPr>
            <a:noAutofit/>
          </a:bodyPr>
          <a:lstStyle/>
          <a:p>
            <a:pPr marL="0" indent="0" algn="ctr" eaLnBrk="1" hangingPunct="1">
              <a:lnSpc>
                <a:spcPts val="2000"/>
              </a:lnSpc>
              <a:buFont typeface="Georgia" pitchFamily="18" charset="0"/>
              <a:buNone/>
              <a:defRPr/>
            </a:pPr>
            <a:r>
              <a:rPr lang="pl-PL" altLang="pl-PL" sz="2400" b="1" dirty="0">
                <a:solidFill>
                  <a:srgbClr val="0000CC"/>
                </a:solidFill>
                <a:effectLst/>
                <a:latin typeface="Tahoma" pitchFamily="34" charset="0"/>
                <a:ea typeface="Tahoma" pitchFamily="34" charset="0"/>
                <a:cs typeface="Tahoma" pitchFamily="34" charset="0"/>
              </a:rPr>
              <a:t>Serwis </a:t>
            </a:r>
            <a:r>
              <a:rPr lang="pl-PL" altLang="pl-PL" sz="2400" b="1" dirty="0" smtClean="0">
                <a:solidFill>
                  <a:srgbClr val="0000CC"/>
                </a:solidFill>
                <a:effectLst/>
                <a:latin typeface="Tahoma" pitchFamily="34" charset="0"/>
                <a:ea typeface="Tahoma" pitchFamily="34" charset="0"/>
                <a:cs typeface="Tahoma" pitchFamily="34" charset="0"/>
              </a:rPr>
              <a:t>SIOEO dla </a:t>
            </a:r>
            <a:r>
              <a:rPr lang="pl-PL" altLang="pl-PL" sz="2400" b="1" dirty="0">
                <a:solidFill>
                  <a:srgbClr val="0000CC"/>
                </a:solidFill>
                <a:effectLst/>
                <a:latin typeface="Tahoma" pitchFamily="34" charset="0"/>
                <a:ea typeface="Tahoma" pitchFamily="34" charset="0"/>
                <a:cs typeface="Tahoma" pitchFamily="34" charset="0"/>
              </a:rPr>
              <a:t>dyrektorów </a:t>
            </a:r>
            <a:r>
              <a:rPr lang="pl-PL" sz="2400" b="1" dirty="0" smtClean="0">
                <a:solidFill>
                  <a:srgbClr val="0000CC"/>
                </a:solidFill>
                <a:effectLst/>
                <a:latin typeface="Tahoma" pitchFamily="34" charset="0"/>
                <a:ea typeface="Tahoma" pitchFamily="34" charset="0"/>
                <a:cs typeface="Tahoma" pitchFamily="34" charset="0"/>
              </a:rPr>
              <a:t>– informacje zbiorcze o zamówionych materiałach</a:t>
            </a:r>
            <a:endParaRPr lang="pl-PL" sz="2400" b="1" dirty="0">
              <a:solidFill>
                <a:srgbClr val="0000CC"/>
              </a:solidFill>
              <a:effectLst/>
              <a:latin typeface="Tahoma" pitchFamily="34" charset="0"/>
              <a:ea typeface="Tahoma" pitchFamily="34" charset="0"/>
              <a:cs typeface="Tahoma" pitchFamily="34" charset="0"/>
            </a:endParaRPr>
          </a:p>
        </p:txBody>
      </p:sp>
      <p:sp>
        <p:nvSpPr>
          <p:cNvPr id="7" name="Symbol zastępczy numeru slajdu 6"/>
          <p:cNvSpPr>
            <a:spLocks noGrp="1"/>
          </p:cNvSpPr>
          <p:nvPr>
            <p:ph type="sldNum" sz="quarter" idx="12"/>
          </p:nvPr>
        </p:nvSpPr>
        <p:spPr>
          <a:xfrm>
            <a:off x="6457950" y="6356350"/>
            <a:ext cx="2057400" cy="365125"/>
          </a:xfrm>
        </p:spPr>
        <p:txBody>
          <a:bodyPr/>
          <a:lstStyle/>
          <a:p>
            <a:pPr>
              <a:defRPr/>
            </a:pPr>
            <a:fld id="{8B4AECAD-8FC3-4D60-AB82-7FDB088D8F6B}" type="slidenum">
              <a:rPr lang="pl-PL" smtClean="0"/>
              <a:pPr>
                <a:defRPr/>
              </a:pPr>
              <a:t>17</a:t>
            </a:fld>
            <a:endParaRPr lang="pl-PL" dirty="0"/>
          </a:p>
        </p:txBody>
      </p:sp>
      <p:pic>
        <p:nvPicPr>
          <p:cNvPr id="16388" name="Obraz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5254" y="1183364"/>
            <a:ext cx="8661400" cy="52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lipsa 7"/>
          <p:cNvSpPr/>
          <p:nvPr/>
        </p:nvSpPr>
        <p:spPr>
          <a:xfrm>
            <a:off x="134143" y="4169487"/>
            <a:ext cx="1192213" cy="558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pl-PL"/>
          </a:p>
        </p:txBody>
      </p:sp>
      <p:sp>
        <p:nvSpPr>
          <p:cNvPr id="9" name="Elipsa 8"/>
          <p:cNvSpPr/>
          <p:nvPr/>
        </p:nvSpPr>
        <p:spPr>
          <a:xfrm>
            <a:off x="275254" y="2636912"/>
            <a:ext cx="779463" cy="3619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pl-PL"/>
          </a:p>
        </p:txBody>
      </p:sp>
      <p:pic>
        <p:nvPicPr>
          <p:cNvPr id="163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7"/>
          <p:cNvPicPr>
            <a:picLocks noChangeAspect="1" noChangeArrowheads="1"/>
          </p:cNvPicPr>
          <p:nvPr/>
        </p:nvPicPr>
        <p:blipFill>
          <a:blip r:embed="rId4">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a:spLocks noGrp="1"/>
          </p:cNvSpPr>
          <p:nvPr>
            <p:ph type="title"/>
          </p:nvPr>
        </p:nvSpPr>
        <p:spPr>
          <a:xfrm>
            <a:off x="611561" y="333375"/>
            <a:ext cx="7560840" cy="715963"/>
          </a:xfrm>
        </p:spPr>
        <p:txBody>
          <a:bodyPr>
            <a:noAutofit/>
          </a:bodyPr>
          <a:lstStyle/>
          <a:p>
            <a:pPr marL="0" indent="0" algn="ctr" eaLnBrk="1" hangingPunct="1">
              <a:lnSpc>
                <a:spcPts val="2000"/>
              </a:lnSpc>
              <a:buFont typeface="Georgia" pitchFamily="18" charset="0"/>
              <a:buNone/>
              <a:defRPr/>
            </a:pPr>
            <a:r>
              <a:rPr lang="pl-PL" altLang="pl-PL" sz="2400" b="1" dirty="0">
                <a:solidFill>
                  <a:srgbClr val="0000CC"/>
                </a:solidFill>
                <a:effectLst/>
                <a:latin typeface="Tahoma" pitchFamily="34" charset="0"/>
                <a:ea typeface="Tahoma" pitchFamily="34" charset="0"/>
                <a:cs typeface="Tahoma" pitchFamily="34" charset="0"/>
              </a:rPr>
              <a:t>Serwis </a:t>
            </a:r>
            <a:r>
              <a:rPr lang="pl-PL" altLang="pl-PL" sz="2400" b="1" dirty="0" smtClean="0">
                <a:solidFill>
                  <a:srgbClr val="0000CC"/>
                </a:solidFill>
                <a:effectLst/>
                <a:latin typeface="Tahoma" pitchFamily="34" charset="0"/>
                <a:ea typeface="Tahoma" pitchFamily="34" charset="0"/>
                <a:cs typeface="Tahoma" pitchFamily="34" charset="0"/>
              </a:rPr>
              <a:t>SIOEO dla </a:t>
            </a:r>
            <a:r>
              <a:rPr lang="pl-PL" altLang="pl-PL" sz="2400" b="1" dirty="0">
                <a:solidFill>
                  <a:srgbClr val="0000CC"/>
                </a:solidFill>
                <a:effectLst/>
                <a:latin typeface="Tahoma" pitchFamily="34" charset="0"/>
                <a:ea typeface="Tahoma" pitchFamily="34" charset="0"/>
                <a:cs typeface="Tahoma" pitchFamily="34" charset="0"/>
              </a:rPr>
              <a:t>dyrektorów </a:t>
            </a:r>
            <a:r>
              <a:rPr lang="pl-PL" sz="2400" b="1" dirty="0" smtClean="0">
                <a:solidFill>
                  <a:srgbClr val="0000CC"/>
                </a:solidFill>
                <a:effectLst/>
                <a:latin typeface="Tahoma" pitchFamily="34" charset="0"/>
                <a:ea typeface="Tahoma" pitchFamily="34" charset="0"/>
                <a:cs typeface="Tahoma" pitchFamily="34" charset="0"/>
              </a:rPr>
              <a:t>– informacje zbiorcze o zamówionych materiałach</a:t>
            </a:r>
            <a:endParaRPr lang="pl-PL" sz="2400" b="1" dirty="0">
              <a:solidFill>
                <a:srgbClr val="0000CC"/>
              </a:solidFill>
              <a:effectLst/>
              <a:latin typeface="Tahoma" pitchFamily="34" charset="0"/>
              <a:ea typeface="Tahoma" pitchFamily="34" charset="0"/>
              <a:cs typeface="Tahoma" pitchFamily="34" charset="0"/>
            </a:endParaRPr>
          </a:p>
        </p:txBody>
      </p:sp>
      <p:sp>
        <p:nvSpPr>
          <p:cNvPr id="7" name="Symbol zastępczy numeru slajdu 6"/>
          <p:cNvSpPr>
            <a:spLocks noGrp="1"/>
          </p:cNvSpPr>
          <p:nvPr>
            <p:ph type="sldNum" sz="quarter" idx="12"/>
          </p:nvPr>
        </p:nvSpPr>
        <p:spPr>
          <a:xfrm>
            <a:off x="6457950" y="6356350"/>
            <a:ext cx="2057400" cy="365125"/>
          </a:xfrm>
        </p:spPr>
        <p:txBody>
          <a:bodyPr/>
          <a:lstStyle/>
          <a:p>
            <a:pPr>
              <a:defRPr/>
            </a:pPr>
            <a:fld id="{9B86EFC4-7D04-465F-8F86-C12F87223819}" type="slidenum">
              <a:rPr lang="pl-PL" smtClean="0"/>
              <a:pPr>
                <a:defRPr/>
              </a:pPr>
              <a:t>18</a:t>
            </a:fld>
            <a:endParaRPr lang="pl-PL" dirty="0"/>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59" y="1196752"/>
            <a:ext cx="8951081"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 y="289706"/>
            <a:ext cx="9088438" cy="446894"/>
          </a:xfrm>
        </p:spPr>
        <p:txBody>
          <a:bodyPr>
            <a:noAutofit/>
          </a:bodyPr>
          <a:lstStyle/>
          <a:p>
            <a:pPr marL="0" indent="0" algn="ctr" eaLnBrk="1" hangingPunct="1">
              <a:buFont typeface="Georgia" pitchFamily="18" charset="0"/>
              <a:buNone/>
              <a:defRPr/>
            </a:pPr>
            <a:r>
              <a:rPr lang="pl-PL" sz="2400" b="1" dirty="0">
                <a:solidFill>
                  <a:srgbClr val="0000CC"/>
                </a:solidFill>
                <a:effectLst/>
                <a:latin typeface="Tahoma" pitchFamily="34" charset="0"/>
                <a:ea typeface="Tahoma" pitchFamily="34" charset="0"/>
                <a:cs typeface="Tahoma" pitchFamily="34" charset="0"/>
              </a:rPr>
              <a:t>Potwierdzenie zgodności danych</a:t>
            </a:r>
          </a:p>
        </p:txBody>
      </p:sp>
      <p:sp>
        <p:nvSpPr>
          <p:cNvPr id="5" name="Symbol zastępczy numeru slajdu 4"/>
          <p:cNvSpPr>
            <a:spLocks noGrp="1"/>
          </p:cNvSpPr>
          <p:nvPr>
            <p:ph type="sldNum" sz="quarter" idx="12"/>
          </p:nvPr>
        </p:nvSpPr>
        <p:spPr>
          <a:xfrm>
            <a:off x="6457950" y="6356350"/>
            <a:ext cx="2057400" cy="365125"/>
          </a:xfrm>
        </p:spPr>
        <p:txBody>
          <a:bodyPr/>
          <a:lstStyle/>
          <a:p>
            <a:pPr>
              <a:defRPr/>
            </a:pPr>
            <a:fld id="{3D4031C7-6422-4B9F-9297-7BD0C05DBDCF}" type="slidenum">
              <a:rPr lang="pl-PL" smtClean="0"/>
              <a:pPr>
                <a:defRPr/>
              </a:pPr>
              <a:t>19</a:t>
            </a:fld>
            <a:endParaRPr lang="pl-PL" dirty="0"/>
          </a:p>
        </p:txBody>
      </p:sp>
      <p:pic>
        <p:nvPicPr>
          <p:cNvPr id="18436" name="Obraz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 y="1147763"/>
            <a:ext cx="6715125" cy="37607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8438" name="Obraz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1663" y="5210175"/>
            <a:ext cx="134937"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Obraz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1663" y="6194425"/>
            <a:ext cx="134937"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Obraz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1663" y="3657600"/>
            <a:ext cx="134937"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Elipsa 7"/>
          <p:cNvSpPr/>
          <p:nvPr/>
        </p:nvSpPr>
        <p:spPr>
          <a:xfrm>
            <a:off x="1636713" y="1828800"/>
            <a:ext cx="1749425"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pl-PL"/>
          </a:p>
        </p:txBody>
      </p:sp>
      <p:sp>
        <p:nvSpPr>
          <p:cNvPr id="17" name="Elipsa 7"/>
          <p:cNvSpPr/>
          <p:nvPr/>
        </p:nvSpPr>
        <p:spPr>
          <a:xfrm>
            <a:off x="2628900" y="2522538"/>
            <a:ext cx="2122488" cy="406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pl-PL"/>
          </a:p>
        </p:txBody>
      </p:sp>
      <p:pic>
        <p:nvPicPr>
          <p:cNvPr id="18443" name="Picture 7"/>
          <p:cNvPicPr>
            <a:picLocks noChangeAspect="1" noChangeArrowheads="1"/>
          </p:cNvPicPr>
          <p:nvPr/>
        </p:nvPicPr>
        <p:blipFill>
          <a:blip r:embed="rId4">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Obraz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66863" y="2284413"/>
            <a:ext cx="7521575" cy="44862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pPr>
              <a:defRPr/>
            </a:pPr>
            <a:fld id="{D6A447FA-AF86-406A-9DE0-287E8D0BA159}" type="slidenum">
              <a:rPr lang="pl-PL"/>
              <a:pPr>
                <a:defRPr/>
              </a:pPr>
              <a:t>2</a:t>
            </a:fld>
            <a:endParaRPr lang="pl-PL" dirty="0"/>
          </a:p>
        </p:txBody>
      </p:sp>
      <p:pic>
        <p:nvPicPr>
          <p:cNvPr id="61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e tekstowe 1"/>
          <p:cNvSpPr txBox="1"/>
          <p:nvPr/>
        </p:nvSpPr>
        <p:spPr>
          <a:xfrm>
            <a:off x="309562" y="1556792"/>
            <a:ext cx="8510588" cy="3170099"/>
          </a:xfrm>
          <a:prstGeom prst="rect">
            <a:avLst/>
          </a:prstGeom>
          <a:noFill/>
        </p:spPr>
        <p:txBody>
          <a:bodyPr>
            <a:spAutoFit/>
          </a:bodyPr>
          <a:lstStyle/>
          <a:p>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Ustawa z dnia 7 września 1991 roku o systemie oświaty (tj. </a:t>
            </a:r>
            <a:r>
              <a:rPr lang="pl-PL" sz="2000" dirty="0" err="1">
                <a:solidFill>
                  <a:srgbClr val="0000CC"/>
                </a:solidFill>
                <a:effectLst>
                  <a:outerShdw blurRad="63500" dist="38100" dir="5400000" algn="t" rotWithShape="0">
                    <a:prstClr val="black">
                      <a:alpha val="25000"/>
                    </a:prstClr>
                  </a:outerShdw>
                </a:effectLst>
                <a:ea typeface="Tahoma" pitchFamily="34" charset="0"/>
                <a:cs typeface="Tahoma" pitchFamily="34" charset="0"/>
              </a:rPr>
              <a:t>Dz.U</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 </a:t>
            </a:r>
            <a:b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b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z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2021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r. poz.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1915,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z </a:t>
            </a:r>
            <a:r>
              <a:rPr lang="pl-PL" sz="2000" dirty="0" err="1">
                <a:solidFill>
                  <a:srgbClr val="0000CC"/>
                </a:solidFill>
                <a:effectLst>
                  <a:outerShdw blurRad="63500" dist="38100" dir="5400000" algn="t" rotWithShape="0">
                    <a:prstClr val="black">
                      <a:alpha val="25000"/>
                    </a:prstClr>
                  </a:outerShdw>
                </a:effectLst>
                <a:ea typeface="Tahoma" pitchFamily="34" charset="0"/>
                <a:cs typeface="Tahoma" pitchFamily="34" charset="0"/>
              </a:rPr>
              <a:t>późn</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 zm.)</a:t>
            </a:r>
          </a:p>
          <a:p>
            <a:endPar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endParaRPr>
          </a:p>
          <a:p>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Rozporządzenie Ministra Edukacji Narodowej z dnia 1 sierpnia 2017 roku w sprawie szczegółowych warunków i sposobu przeprowadzania egzaminu ósmoklasisty (</a:t>
            </a:r>
            <a:r>
              <a:rPr lang="pl-PL" sz="2000" dirty="0" err="1">
                <a:solidFill>
                  <a:srgbClr val="0000CC"/>
                </a:solidFill>
                <a:effectLst>
                  <a:outerShdw blurRad="63500" dist="38100" dir="5400000" algn="t" rotWithShape="0">
                    <a:prstClr val="black">
                      <a:alpha val="25000"/>
                    </a:prstClr>
                  </a:outerShdw>
                </a:effectLst>
                <a:ea typeface="Tahoma" pitchFamily="34" charset="0"/>
                <a:cs typeface="Tahoma" pitchFamily="34" charset="0"/>
              </a:rPr>
              <a:t>Dz.U</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 z 2020 r., poz. 1361)</a:t>
            </a:r>
          </a:p>
          <a:p>
            <a:endPar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endParaRPr>
          </a:p>
          <a:p>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Informacja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o sposobie organizacji i przeprowadzania egzaminu ósmoklasisty obowiązująca w roku szkolnym 2021/2022</a:t>
            </a:r>
            <a:b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b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 opublikowana 20 sierpnia 2021 roku</a:t>
            </a:r>
          </a:p>
        </p:txBody>
      </p:sp>
      <p:sp>
        <p:nvSpPr>
          <p:cNvPr id="6149"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6150"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1" name="Prostokąt 4"/>
          <p:cNvSpPr>
            <a:spLocks noChangeArrowheads="1"/>
          </p:cNvSpPr>
          <p:nvPr/>
        </p:nvSpPr>
        <p:spPr bwMode="auto">
          <a:xfrm>
            <a:off x="107950" y="239712"/>
            <a:ext cx="84244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pl-PL" sz="2400" b="1" dirty="0" smtClean="0">
                <a:solidFill>
                  <a:srgbClr val="0000CC"/>
                </a:solidFill>
                <a:ea typeface="Tahoma" pitchFamily="34" charset="0"/>
                <a:cs typeface="Tahoma" pitchFamily="34" charset="0"/>
              </a:rPr>
              <a:t>Podstawy prawne przeprowadzania egzaminu</a:t>
            </a:r>
            <a:endParaRPr lang="pl-PL" sz="2400" b="1" dirty="0">
              <a:solidFill>
                <a:srgbClr val="0000CC"/>
              </a:solidFill>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ymbol zastępczy numeru slajdu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E3AD6A84-3EF2-4CB8-8625-A19372ECE81D}" type="slidenum">
              <a:rPr lang="pl-PL" altLang="pl-PL" sz="1200" smtClean="0">
                <a:solidFill>
                  <a:srgbClr val="595959"/>
                </a:solidFill>
                <a:latin typeface="Century Gothic" pitchFamily="34" charset="0"/>
              </a:rPr>
              <a:pPr eaLnBrk="1" hangingPunct="1"/>
              <a:t>20</a:t>
            </a:fld>
            <a:endParaRPr lang="pl-PL" altLang="pl-PL" sz="1200" smtClean="0">
              <a:solidFill>
                <a:srgbClr val="595959"/>
              </a:solidFill>
              <a:latin typeface="Century Gothic" pitchFamily="34" charset="0"/>
            </a:endParaRPr>
          </a:p>
        </p:txBody>
      </p:sp>
      <p:pic>
        <p:nvPicPr>
          <p:cNvPr id="194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ytuł 1"/>
          <p:cNvSpPr txBox="1">
            <a:spLocks/>
          </p:cNvSpPr>
          <p:nvPr/>
        </p:nvSpPr>
        <p:spPr>
          <a:xfrm>
            <a:off x="34320" y="184150"/>
            <a:ext cx="9144000" cy="482600"/>
          </a:xfrm>
          <a:prstGeom prst="rect">
            <a:avLst/>
          </a:prstGeom>
        </p:spPr>
        <p:txBody>
          <a:bodyPr anchor="b"/>
          <a:lst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a:lstStyle>
          <a:p>
            <a:pPr>
              <a:lnSpc>
                <a:spcPct val="100000"/>
              </a:lnSpc>
              <a:defRPr/>
            </a:pPr>
            <a:r>
              <a:rPr lang="pl-PL" altLang="pl-PL" sz="2400" b="1" dirty="0" smtClean="0">
                <a:solidFill>
                  <a:srgbClr val="0000CC"/>
                </a:solidFill>
                <a:effectLst/>
                <a:latin typeface="Arial Rounded MT Bold" pitchFamily="34" charset="0"/>
              </a:rPr>
              <a:t>Zmiany w SIOEO</a:t>
            </a:r>
          </a:p>
        </p:txBody>
      </p:sp>
      <p:sp>
        <p:nvSpPr>
          <p:cNvPr id="12" name="pole tekstowe 11"/>
          <p:cNvSpPr txBox="1"/>
          <p:nvPr/>
        </p:nvSpPr>
        <p:spPr>
          <a:xfrm>
            <a:off x="107950" y="758825"/>
            <a:ext cx="8928100" cy="4478149"/>
          </a:xfrm>
          <a:prstGeom prst="rect">
            <a:avLst/>
          </a:prstGeom>
          <a:noFill/>
        </p:spPr>
        <p:txBody>
          <a:bodyPr>
            <a:spAutoFit/>
          </a:bodyPr>
          <a:lstStyle/>
          <a:p>
            <a:pPr algn="ctr" fontAlgn="auto">
              <a:spcAft>
                <a:spcPts val="0"/>
              </a:spcAft>
              <a:defRPr/>
            </a:pPr>
            <a:endParaRPr lang="pl-PL" sz="2000" dirty="0">
              <a:ea typeface="Tahoma" pitchFamily="34" charset="0"/>
              <a:cs typeface="Tahoma" pitchFamily="34" charset="0"/>
            </a:endParaRPr>
          </a:p>
          <a:p>
            <a:pPr algn="ctr" fontAlgn="auto">
              <a:spcAft>
                <a:spcPts val="0"/>
              </a:spcAft>
              <a:defRPr/>
            </a:pPr>
            <a:r>
              <a:rPr lang="pl-PL" sz="2000" dirty="0">
                <a:solidFill>
                  <a:srgbClr val="0000CC"/>
                </a:solidFill>
                <a:ea typeface="Tahoma" pitchFamily="34" charset="0"/>
                <a:cs typeface="Tahoma" pitchFamily="34" charset="0"/>
              </a:rPr>
              <a:t>W systemie SIOEO można </a:t>
            </a:r>
            <a:r>
              <a:rPr lang="pl-PL" sz="2000" dirty="0" smtClean="0">
                <a:solidFill>
                  <a:srgbClr val="0000CC"/>
                </a:solidFill>
                <a:ea typeface="Tahoma" pitchFamily="34" charset="0"/>
                <a:cs typeface="Tahoma" pitchFamily="34" charset="0"/>
              </a:rPr>
              <a:t>dokonać korekty w przypadku konieczności:</a:t>
            </a:r>
            <a:endParaRPr lang="pl-PL" sz="2000" dirty="0">
              <a:solidFill>
                <a:srgbClr val="0000CC"/>
              </a:solidFill>
              <a:ea typeface="Tahoma" pitchFamily="34" charset="0"/>
              <a:cs typeface="Tahoma" pitchFamily="34" charset="0"/>
            </a:endParaRPr>
          </a:p>
          <a:p>
            <a:pPr algn="ctr" fontAlgn="auto">
              <a:spcAft>
                <a:spcPts val="0"/>
              </a:spcAft>
              <a:defRPr/>
            </a:pPr>
            <a:endParaRPr lang="pl-PL" sz="2000" dirty="0">
              <a:solidFill>
                <a:srgbClr val="0000CC"/>
              </a:solidFill>
              <a:ea typeface="Tahoma" pitchFamily="34" charset="0"/>
              <a:cs typeface="Tahoma" pitchFamily="34" charset="0"/>
            </a:endParaRPr>
          </a:p>
          <a:p>
            <a:pPr marL="1077913" indent="-627063" fontAlgn="auto">
              <a:lnSpc>
                <a:spcPct val="150000"/>
              </a:lnSpc>
              <a:spcAft>
                <a:spcPts val="0"/>
              </a:spcAft>
              <a:buFont typeface="Wingdings" pitchFamily="2" charset="2"/>
              <a:buChar char="Ø"/>
              <a:defRPr/>
            </a:pPr>
            <a:r>
              <a:rPr lang="pl-PL" sz="2000" dirty="0">
                <a:solidFill>
                  <a:srgbClr val="0000CC"/>
                </a:solidFill>
                <a:ea typeface="Tahoma" pitchFamily="34" charset="0"/>
                <a:cs typeface="Tahoma" pitchFamily="34" charset="0"/>
              </a:rPr>
              <a:t>zmiany </a:t>
            </a:r>
            <a:r>
              <a:rPr lang="pl-PL" sz="2000" dirty="0" smtClean="0">
                <a:solidFill>
                  <a:srgbClr val="0000CC"/>
                </a:solidFill>
                <a:ea typeface="Tahoma" pitchFamily="34" charset="0"/>
                <a:cs typeface="Tahoma" pitchFamily="34" charset="0"/>
              </a:rPr>
              <a:t>danych </a:t>
            </a:r>
            <a:r>
              <a:rPr lang="pl-PL" sz="2000" dirty="0">
                <a:solidFill>
                  <a:srgbClr val="0000CC"/>
                </a:solidFill>
                <a:ea typeface="Tahoma" pitchFamily="34" charset="0"/>
                <a:cs typeface="Tahoma" pitchFamily="34" charset="0"/>
              </a:rPr>
              <a:t>osobowych</a:t>
            </a:r>
          </a:p>
          <a:p>
            <a:pPr marL="1077913" indent="-627063" fontAlgn="auto">
              <a:lnSpc>
                <a:spcPct val="150000"/>
              </a:lnSpc>
              <a:spcAft>
                <a:spcPts val="0"/>
              </a:spcAft>
              <a:buFont typeface="Wingdings" pitchFamily="2" charset="2"/>
              <a:buChar char="Ø"/>
              <a:defRPr/>
            </a:pPr>
            <a:r>
              <a:rPr lang="pl-PL" sz="2000" dirty="0" smtClean="0">
                <a:solidFill>
                  <a:srgbClr val="0000CC"/>
                </a:solidFill>
                <a:ea typeface="Tahoma" pitchFamily="34" charset="0"/>
                <a:cs typeface="Tahoma" pitchFamily="34" charset="0"/>
              </a:rPr>
              <a:t>usunięcia ucznia, który odszedł </a:t>
            </a:r>
            <a:r>
              <a:rPr lang="pl-PL" sz="2000" dirty="0">
                <a:solidFill>
                  <a:srgbClr val="0000CC"/>
                </a:solidFill>
                <a:ea typeface="Tahoma" pitchFamily="34" charset="0"/>
                <a:cs typeface="Tahoma" pitchFamily="34" charset="0"/>
              </a:rPr>
              <a:t>ze szkoły</a:t>
            </a:r>
          </a:p>
          <a:p>
            <a:pPr marL="1077913" indent="-627063" fontAlgn="auto">
              <a:lnSpc>
                <a:spcPct val="150000"/>
              </a:lnSpc>
              <a:spcAft>
                <a:spcPts val="0"/>
              </a:spcAft>
              <a:buFont typeface="Wingdings" pitchFamily="2" charset="2"/>
              <a:buChar char="Ø"/>
              <a:defRPr/>
            </a:pPr>
            <a:r>
              <a:rPr lang="pl-PL" sz="2000" dirty="0">
                <a:solidFill>
                  <a:srgbClr val="0000CC"/>
                </a:solidFill>
                <a:ea typeface="Tahoma" pitchFamily="34" charset="0"/>
                <a:cs typeface="Tahoma" pitchFamily="34" charset="0"/>
              </a:rPr>
              <a:t>przesunięcia </a:t>
            </a:r>
            <a:r>
              <a:rPr lang="pl-PL" sz="2000" dirty="0" smtClean="0">
                <a:solidFill>
                  <a:srgbClr val="0000CC"/>
                </a:solidFill>
                <a:ea typeface="Tahoma" pitchFamily="34" charset="0"/>
                <a:cs typeface="Tahoma" pitchFamily="34" charset="0"/>
              </a:rPr>
              <a:t>ucznia </a:t>
            </a:r>
            <a:r>
              <a:rPr lang="pl-PL" sz="2000" dirty="0">
                <a:solidFill>
                  <a:srgbClr val="0000CC"/>
                </a:solidFill>
                <a:ea typeface="Tahoma" pitchFamily="34" charset="0"/>
                <a:cs typeface="Tahoma" pitchFamily="34" charset="0"/>
              </a:rPr>
              <a:t>między istniejącymi salami </a:t>
            </a:r>
            <a:r>
              <a:rPr lang="pl-PL" sz="2000" dirty="0" smtClean="0">
                <a:solidFill>
                  <a:srgbClr val="0000CC"/>
                </a:solidFill>
                <a:ea typeface="Tahoma" pitchFamily="34" charset="0"/>
                <a:cs typeface="Tahoma" pitchFamily="34" charset="0"/>
              </a:rPr>
              <a:t>egzaminacyjnymi</a:t>
            </a:r>
            <a:endParaRPr lang="pl-PL" sz="2000" dirty="0">
              <a:solidFill>
                <a:srgbClr val="0000CC"/>
              </a:solidFill>
              <a:ea typeface="Tahoma" pitchFamily="34" charset="0"/>
              <a:cs typeface="Tahoma" pitchFamily="34" charset="0"/>
            </a:endParaRPr>
          </a:p>
          <a:p>
            <a:pPr marL="1077913" indent="-627063" fontAlgn="auto">
              <a:lnSpc>
                <a:spcPct val="150000"/>
              </a:lnSpc>
              <a:spcAft>
                <a:spcPts val="0"/>
              </a:spcAft>
              <a:buFont typeface="Wingdings" pitchFamily="2" charset="2"/>
              <a:buChar char="Ø"/>
              <a:defRPr/>
            </a:pPr>
            <a:r>
              <a:rPr lang="pl-PL" sz="2000" dirty="0" smtClean="0">
                <a:solidFill>
                  <a:srgbClr val="0000CC"/>
                </a:solidFill>
                <a:ea typeface="Tahoma" pitchFamily="34" charset="0"/>
                <a:cs typeface="Tahoma" pitchFamily="34" charset="0"/>
              </a:rPr>
              <a:t>wpisania laureata konkursu</a:t>
            </a:r>
            <a:endParaRPr lang="pl-PL" sz="2000" dirty="0">
              <a:solidFill>
                <a:srgbClr val="0000CC"/>
              </a:solidFill>
              <a:ea typeface="Tahoma" pitchFamily="34" charset="0"/>
              <a:cs typeface="Tahoma" pitchFamily="34" charset="0"/>
            </a:endParaRPr>
          </a:p>
          <a:p>
            <a:pPr marL="1077913" indent="-627063" fontAlgn="auto">
              <a:lnSpc>
                <a:spcPct val="150000"/>
              </a:lnSpc>
              <a:spcAft>
                <a:spcPts val="0"/>
              </a:spcAft>
              <a:buFont typeface="Wingdings" pitchFamily="2" charset="2"/>
              <a:buChar char="Ø"/>
              <a:defRPr/>
            </a:pPr>
            <a:r>
              <a:rPr lang="pl-PL" sz="2000" dirty="0" smtClean="0">
                <a:solidFill>
                  <a:srgbClr val="0000CC"/>
                </a:solidFill>
                <a:ea typeface="Tahoma" pitchFamily="34" charset="0"/>
                <a:cs typeface="Tahoma" pitchFamily="34" charset="0"/>
              </a:rPr>
              <a:t>wnioskowania </a:t>
            </a:r>
            <a:r>
              <a:rPr lang="pl-PL" sz="2000" dirty="0">
                <a:solidFill>
                  <a:srgbClr val="0000CC"/>
                </a:solidFill>
                <a:ea typeface="Tahoma" pitchFamily="34" charset="0"/>
                <a:cs typeface="Tahoma" pitchFamily="34" charset="0"/>
              </a:rPr>
              <a:t>o przenoszenie </a:t>
            </a:r>
            <a:r>
              <a:rPr lang="pl-PL" sz="2000" dirty="0" smtClean="0">
                <a:solidFill>
                  <a:srgbClr val="0000CC"/>
                </a:solidFill>
                <a:ea typeface="Tahoma" pitchFamily="34" charset="0"/>
                <a:cs typeface="Tahoma" pitchFamily="34" charset="0"/>
              </a:rPr>
              <a:t>ucznia </a:t>
            </a:r>
            <a:r>
              <a:rPr lang="pl-PL" sz="2000" dirty="0">
                <a:solidFill>
                  <a:srgbClr val="0000CC"/>
                </a:solidFill>
                <a:ea typeface="Tahoma" pitchFamily="34" charset="0"/>
                <a:cs typeface="Tahoma" pitchFamily="34" charset="0"/>
              </a:rPr>
              <a:t>między </a:t>
            </a:r>
            <a:r>
              <a:rPr lang="pl-PL" sz="2000" dirty="0" smtClean="0">
                <a:solidFill>
                  <a:srgbClr val="0000CC"/>
                </a:solidFill>
                <a:ea typeface="Tahoma" pitchFamily="34" charset="0"/>
                <a:cs typeface="Tahoma" pitchFamily="34" charset="0"/>
              </a:rPr>
              <a:t>szkołami (wniosek składa dyrektor szkoły, która przyjęła nowego ucznia).</a:t>
            </a:r>
            <a:endParaRPr lang="pl-PL" sz="2000" dirty="0">
              <a:solidFill>
                <a:srgbClr val="0000CC"/>
              </a:solidFill>
              <a:ea typeface="Tahoma" pitchFamily="34" charset="0"/>
              <a:cs typeface="Tahoma" pitchFamily="34" charset="0"/>
            </a:endParaRPr>
          </a:p>
          <a:p>
            <a:pPr marL="1793875" fontAlgn="auto">
              <a:spcAft>
                <a:spcPts val="0"/>
              </a:spcAft>
              <a:defRPr/>
            </a:pPr>
            <a:endParaRPr lang="pl-PL" sz="2000" dirty="0">
              <a:solidFill>
                <a:srgbClr val="0000CC"/>
              </a:solidFill>
              <a:ea typeface="Tahoma" pitchFamily="34" charset="0"/>
              <a:cs typeface="Tahoma" pitchFamily="34" charset="0"/>
            </a:endParaRPr>
          </a:p>
          <a:p>
            <a:pPr algn="ctr" fontAlgn="auto">
              <a:spcBef>
                <a:spcPts val="600"/>
              </a:spcBef>
              <a:spcAft>
                <a:spcPts val="600"/>
              </a:spcAft>
              <a:defRPr/>
            </a:pPr>
            <a:endParaRPr lang="pl-PL" sz="2000" dirty="0">
              <a:solidFill>
                <a:srgbClr val="0000CC"/>
              </a:solidFill>
              <a:ea typeface="Tahoma" pitchFamily="34" charset="0"/>
              <a:cs typeface="Tahoma" pitchFamily="34" charset="0"/>
            </a:endParaRPr>
          </a:p>
        </p:txBody>
      </p:sp>
      <p:sp>
        <p:nvSpPr>
          <p:cNvPr id="1946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l-PL" altLang="pl-PL"/>
          </a:p>
        </p:txBody>
      </p:sp>
      <p:sp>
        <p:nvSpPr>
          <p:cNvPr id="19463"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19464"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5" name="pole tekstowe 1"/>
          <p:cNvSpPr txBox="1">
            <a:spLocks noChangeArrowheads="1"/>
          </p:cNvSpPr>
          <p:nvPr/>
        </p:nvSpPr>
        <p:spPr bwMode="auto">
          <a:xfrm>
            <a:off x="587375" y="4869160"/>
            <a:ext cx="81851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r>
              <a:rPr lang="pl-PL" sz="2000" dirty="0">
                <a:solidFill>
                  <a:srgbClr val="0000CC"/>
                </a:solidFill>
              </a:rPr>
              <a:t>Aby strona https://sioeo.ksdo.gov.pl/ poprawnie </a:t>
            </a:r>
            <a:r>
              <a:rPr lang="pl-PL" sz="2000" dirty="0" smtClean="0">
                <a:solidFill>
                  <a:srgbClr val="0000CC"/>
                </a:solidFill>
              </a:rPr>
              <a:t>działała, </a:t>
            </a:r>
            <a:r>
              <a:rPr lang="pl-PL" sz="2000" dirty="0">
                <a:solidFill>
                  <a:srgbClr val="0000CC"/>
                </a:solidFill>
              </a:rPr>
              <a:t>należy:</a:t>
            </a:r>
          </a:p>
          <a:p>
            <a:pPr eaLnBrk="1" hangingPunct="1"/>
            <a:r>
              <a:rPr lang="pl-PL" sz="2000" dirty="0">
                <a:solidFill>
                  <a:srgbClr val="0000CC"/>
                </a:solidFill>
              </a:rPr>
              <a:t>- wyrazić zgodę na wyświetlanie wyskakujących okienek</a:t>
            </a:r>
          </a:p>
          <a:p>
            <a:pPr eaLnBrk="1" hangingPunct="1"/>
            <a:r>
              <a:rPr lang="pl-PL" sz="2000" dirty="0">
                <a:solidFill>
                  <a:srgbClr val="0000CC"/>
                </a:solidFill>
              </a:rPr>
              <a:t>- wyłączyć wtyczki blokujące treści, np. </a:t>
            </a:r>
            <a:r>
              <a:rPr lang="pl-PL" sz="2000" dirty="0" err="1">
                <a:solidFill>
                  <a:srgbClr val="0000CC"/>
                </a:solidFill>
              </a:rPr>
              <a:t>Adblock</a:t>
            </a:r>
            <a:r>
              <a:rPr lang="pl-PL" sz="2000" dirty="0">
                <a:solidFill>
                  <a:srgbClr val="0000CC"/>
                </a:solidFill>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ymbol zastępczy numeru slajdu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B278DD2E-19FC-4A58-B51C-7E54A084A1D7}" type="slidenum">
              <a:rPr lang="pl-PL" altLang="pl-PL" sz="1200" smtClean="0">
                <a:solidFill>
                  <a:srgbClr val="595959"/>
                </a:solidFill>
                <a:latin typeface="Century Gothic" pitchFamily="34" charset="0"/>
              </a:rPr>
              <a:pPr eaLnBrk="1" hangingPunct="1"/>
              <a:t>21</a:t>
            </a:fld>
            <a:endParaRPr lang="pl-PL" altLang="pl-PL" sz="1200" smtClean="0">
              <a:solidFill>
                <a:srgbClr val="595959"/>
              </a:solidFill>
              <a:latin typeface="Century Gothic" pitchFamily="34" charset="0"/>
            </a:endParaRPr>
          </a:p>
        </p:txBody>
      </p:sp>
      <p:pic>
        <p:nvPicPr>
          <p:cNvPr id="2048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ytuł 1"/>
          <p:cNvSpPr txBox="1">
            <a:spLocks/>
          </p:cNvSpPr>
          <p:nvPr/>
        </p:nvSpPr>
        <p:spPr>
          <a:xfrm>
            <a:off x="0" y="135573"/>
            <a:ext cx="8820150" cy="504825"/>
          </a:xfrm>
          <a:prstGeom prst="rect">
            <a:avLst/>
          </a:prstGeom>
        </p:spPr>
        <p:txBody>
          <a:bodyPr anchor="b"/>
          <a:lst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a:lstStyle>
          <a:p>
            <a:pPr>
              <a:lnSpc>
                <a:spcPct val="100000"/>
              </a:lnSpc>
              <a:defRPr/>
            </a:pPr>
            <a:r>
              <a:rPr lang="pl-PL" altLang="pl-PL" sz="2400" b="1" dirty="0" smtClean="0">
                <a:solidFill>
                  <a:srgbClr val="0000CC"/>
                </a:solidFill>
                <a:effectLst/>
                <a:latin typeface="Tahoma" pitchFamily="34" charset="0"/>
                <a:ea typeface="Tahoma" pitchFamily="34" charset="0"/>
                <a:cs typeface="Tahoma" pitchFamily="34" charset="0"/>
              </a:rPr>
              <a:t>Wniosek o przeniesienie ucznia do innej szkoły</a:t>
            </a:r>
          </a:p>
        </p:txBody>
      </p:sp>
      <p:sp>
        <p:nvSpPr>
          <p:cNvPr id="20486" name="Text Box 4"/>
          <p:cNvSpPr txBox="1">
            <a:spLocks noChangeArrowheads="1"/>
          </p:cNvSpPr>
          <p:nvPr/>
        </p:nvSpPr>
        <p:spPr bwMode="auto">
          <a:xfrm>
            <a:off x="0" y="6589713"/>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20487"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8" name="Picture 2" descr="par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3725" y="1722023"/>
            <a:ext cx="5156547" cy="4756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Prostokąt 1"/>
          <p:cNvSpPr>
            <a:spLocks noChangeArrowheads="1"/>
          </p:cNvSpPr>
          <p:nvPr/>
        </p:nvSpPr>
        <p:spPr bwMode="auto">
          <a:xfrm>
            <a:off x="287338" y="987128"/>
            <a:ext cx="856932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l-PL" sz="2000" dirty="0">
                <a:solidFill>
                  <a:srgbClr val="0000CC"/>
                </a:solidFill>
                <a:ea typeface="Tahoma" pitchFamily="34" charset="0"/>
                <a:cs typeface="Tahoma" pitchFamily="34" charset="0"/>
              </a:rPr>
              <a:t>W profilu </a:t>
            </a:r>
            <a:r>
              <a:rPr lang="pl-PL" sz="2000" b="1" dirty="0">
                <a:solidFill>
                  <a:srgbClr val="0000CC"/>
                </a:solidFill>
                <a:ea typeface="Tahoma" pitchFamily="34" charset="0"/>
                <a:cs typeface="Tahoma" pitchFamily="34" charset="0"/>
              </a:rPr>
              <a:t>Podmiot</a:t>
            </a:r>
            <a:r>
              <a:rPr lang="pl-PL" sz="2000" dirty="0">
                <a:solidFill>
                  <a:srgbClr val="0000CC"/>
                </a:solidFill>
                <a:ea typeface="Tahoma" pitchFamily="34" charset="0"/>
                <a:cs typeface="Tahoma" pitchFamily="34" charset="0"/>
              </a:rPr>
              <a:t> w </a:t>
            </a:r>
            <a:r>
              <a:rPr lang="pl-PL" sz="2000" dirty="0" smtClean="0">
                <a:solidFill>
                  <a:srgbClr val="0000CC"/>
                </a:solidFill>
                <a:ea typeface="Tahoma" pitchFamily="34" charset="0"/>
                <a:cs typeface="Tahoma" pitchFamily="34" charset="0"/>
              </a:rPr>
              <a:t>zakładce </a:t>
            </a:r>
            <a:r>
              <a:rPr lang="pl-PL" sz="2000" dirty="0">
                <a:solidFill>
                  <a:srgbClr val="0000CC"/>
                </a:solidFill>
                <a:ea typeface="Tahoma" pitchFamily="34" charset="0"/>
                <a:cs typeface="Tahoma" pitchFamily="34" charset="0"/>
              </a:rPr>
              <a:t>"Wnioski" jest możliwość składania wniosku o </a:t>
            </a:r>
            <a:r>
              <a:rPr lang="pl-PL" sz="2000" dirty="0" smtClean="0">
                <a:solidFill>
                  <a:srgbClr val="0000CC"/>
                </a:solidFill>
                <a:ea typeface="Tahoma" pitchFamily="34" charset="0"/>
                <a:cs typeface="Tahoma" pitchFamily="34" charset="0"/>
              </a:rPr>
              <a:t>przeniesienie zdającego </a:t>
            </a:r>
            <a:r>
              <a:rPr lang="pl-PL" sz="2000" dirty="0">
                <a:solidFill>
                  <a:srgbClr val="0000CC"/>
                </a:solidFill>
                <a:ea typeface="Tahoma" pitchFamily="34" charset="0"/>
                <a:cs typeface="Tahoma" pitchFamily="34" charset="0"/>
              </a:rPr>
              <a:t>do innej szkoły.</a:t>
            </a:r>
            <a:r>
              <a:rPr lang="pl-PL" sz="1800" dirty="0">
                <a:solidFill>
                  <a:srgbClr val="0000CC"/>
                </a:solidFill>
                <a:ea typeface="Tahoma" pitchFamily="34" charset="0"/>
                <a:cs typeface="Tahoma" pitchFamily="34" charset="0"/>
              </a:rPr>
              <a:t/>
            </a:r>
            <a:br>
              <a:rPr lang="pl-PL" sz="1800" dirty="0">
                <a:solidFill>
                  <a:srgbClr val="0000CC"/>
                </a:solidFill>
                <a:ea typeface="Tahoma" pitchFamily="34" charset="0"/>
                <a:cs typeface="Tahoma" pitchFamily="34" charset="0"/>
              </a:rPr>
            </a:br>
            <a:endParaRPr lang="pl-PL" sz="1800" dirty="0">
              <a:solidFill>
                <a:srgbClr val="0000CC"/>
              </a:solidFill>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ymbol zastępczy numeru slajdu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7E63A7D7-0171-4788-85F2-1CE5B59B10FF}" type="slidenum">
              <a:rPr lang="pl-PL" altLang="pl-PL" sz="1200" smtClean="0">
                <a:solidFill>
                  <a:srgbClr val="595959"/>
                </a:solidFill>
                <a:latin typeface="Century Gothic" pitchFamily="34" charset="0"/>
              </a:rPr>
              <a:pPr eaLnBrk="1" hangingPunct="1"/>
              <a:t>22</a:t>
            </a:fld>
            <a:endParaRPr lang="pl-PL" altLang="pl-PL" sz="1200" smtClean="0">
              <a:solidFill>
                <a:srgbClr val="595959"/>
              </a:solidFill>
              <a:latin typeface="Century Gothic" pitchFamily="34" charset="0"/>
            </a:endParaRPr>
          </a:p>
        </p:txBody>
      </p:sp>
      <p:pic>
        <p:nvPicPr>
          <p:cNvPr id="2150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l-PL" altLang="pl-PL"/>
          </a:p>
        </p:txBody>
      </p:sp>
      <p:sp>
        <p:nvSpPr>
          <p:cNvPr id="21509"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21510"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1" name="Picture 2" descr="par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96" y="736600"/>
            <a:ext cx="4104010" cy="5169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3" descr="part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7634" y="4005263"/>
            <a:ext cx="5994930" cy="244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ytuł 1"/>
          <p:cNvSpPr txBox="1">
            <a:spLocks/>
          </p:cNvSpPr>
          <p:nvPr/>
        </p:nvSpPr>
        <p:spPr>
          <a:xfrm>
            <a:off x="0" y="135573"/>
            <a:ext cx="8820150" cy="504825"/>
          </a:xfrm>
          <a:prstGeom prst="rect">
            <a:avLst/>
          </a:prstGeom>
        </p:spPr>
        <p:txBody>
          <a:bodyPr anchor="b"/>
          <a:lst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a:lstStyle>
          <a:p>
            <a:pPr>
              <a:lnSpc>
                <a:spcPct val="100000"/>
              </a:lnSpc>
              <a:defRPr/>
            </a:pPr>
            <a:r>
              <a:rPr lang="pl-PL" altLang="pl-PL" sz="2400" b="1" dirty="0" smtClean="0">
                <a:solidFill>
                  <a:srgbClr val="0000CC"/>
                </a:solidFill>
                <a:effectLst/>
                <a:latin typeface="Tahoma" pitchFamily="34" charset="0"/>
                <a:ea typeface="Tahoma" pitchFamily="34" charset="0"/>
                <a:cs typeface="Tahoma" pitchFamily="34" charset="0"/>
              </a:rPr>
              <a:t>Wniosek o przeniesienie ucznia do innej szkoły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ymbol zastępczy numeru slajdu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1D54AEE9-475C-45C8-A9EC-19113DC6E7EF}" type="slidenum">
              <a:rPr lang="pl-PL" altLang="pl-PL" sz="1200" smtClean="0">
                <a:solidFill>
                  <a:srgbClr val="595959"/>
                </a:solidFill>
                <a:latin typeface="Century Gothic" pitchFamily="34" charset="0"/>
              </a:rPr>
              <a:pPr eaLnBrk="1" hangingPunct="1"/>
              <a:t>23</a:t>
            </a:fld>
            <a:endParaRPr lang="pl-PL" altLang="pl-PL" sz="1200" smtClean="0">
              <a:solidFill>
                <a:srgbClr val="595959"/>
              </a:solidFill>
              <a:latin typeface="Century Gothic" pitchFamily="34" charset="0"/>
            </a:endParaRPr>
          </a:p>
        </p:txBody>
      </p:sp>
      <p:pic>
        <p:nvPicPr>
          <p:cNvPr id="225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ole tekstowe 11"/>
          <p:cNvSpPr txBox="1"/>
          <p:nvPr/>
        </p:nvSpPr>
        <p:spPr>
          <a:xfrm>
            <a:off x="447675" y="980728"/>
            <a:ext cx="7993063" cy="4555093"/>
          </a:xfrm>
          <a:prstGeom prst="rect">
            <a:avLst/>
          </a:prstGeom>
          <a:noFill/>
        </p:spPr>
        <p:txBody>
          <a:bodyPr>
            <a:spAutoFit/>
          </a:bodyPr>
          <a:lstStyle/>
          <a:p>
            <a:pPr fontAlgn="auto">
              <a:spcAft>
                <a:spcPts val="0"/>
              </a:spcAft>
              <a:defRPr/>
            </a:pPr>
            <a:r>
              <a:rPr lang="pl-PL" sz="2000" dirty="0" smtClean="0">
                <a:solidFill>
                  <a:srgbClr val="0000CC"/>
                </a:solidFill>
                <a:ea typeface="Tahoma" pitchFamily="34" charset="0"/>
                <a:cs typeface="Tahoma" pitchFamily="34" charset="0"/>
              </a:rPr>
              <a:t>Jeżeli </a:t>
            </a:r>
            <a:r>
              <a:rPr lang="pl-PL" sz="2000" dirty="0">
                <a:solidFill>
                  <a:srgbClr val="0000CC"/>
                </a:solidFill>
                <a:ea typeface="Tahoma" pitchFamily="34" charset="0"/>
                <a:cs typeface="Tahoma" pitchFamily="34" charset="0"/>
              </a:rPr>
              <a:t>ucznia nie będzie można przenieść, to takie przypadki należy zgłaszać pisemnie do OKE</a:t>
            </a:r>
            <a:r>
              <a:rPr lang="pl-PL" sz="2000" dirty="0" smtClean="0">
                <a:solidFill>
                  <a:srgbClr val="0000CC"/>
                </a:solidFill>
                <a:ea typeface="Tahoma" pitchFamily="34" charset="0"/>
                <a:cs typeface="Tahoma" pitchFamily="34" charset="0"/>
              </a:rPr>
              <a:t>.</a:t>
            </a:r>
          </a:p>
          <a:p>
            <a:pPr fontAlgn="auto">
              <a:spcAft>
                <a:spcPts val="0"/>
              </a:spcAft>
              <a:defRPr/>
            </a:pPr>
            <a:endParaRPr lang="pl-PL" sz="2000" dirty="0">
              <a:solidFill>
                <a:srgbClr val="0000CC"/>
              </a:solidFill>
              <a:ea typeface="Tahoma" pitchFamily="34" charset="0"/>
              <a:cs typeface="Tahoma" pitchFamily="34" charset="0"/>
            </a:endParaRPr>
          </a:p>
          <a:p>
            <a:pPr fontAlgn="auto">
              <a:spcAft>
                <a:spcPts val="0"/>
              </a:spcAft>
              <a:defRPr/>
            </a:pPr>
            <a:r>
              <a:rPr lang="pl-PL" sz="2000" dirty="0">
                <a:solidFill>
                  <a:srgbClr val="0000CC"/>
                </a:solidFill>
                <a:ea typeface="Tahoma" pitchFamily="34" charset="0"/>
                <a:cs typeface="Tahoma" pitchFamily="34" charset="0"/>
              </a:rPr>
              <a:t>Należy </a:t>
            </a:r>
            <a:r>
              <a:rPr lang="pl-PL" sz="2000" dirty="0" smtClean="0">
                <a:solidFill>
                  <a:srgbClr val="0000CC"/>
                </a:solidFill>
                <a:ea typeface="Tahoma" pitchFamily="34" charset="0"/>
                <a:cs typeface="Tahoma" pitchFamily="34" charset="0"/>
              </a:rPr>
              <a:t>podać:</a:t>
            </a:r>
            <a:endParaRPr lang="pl-PL" sz="2000" dirty="0">
              <a:solidFill>
                <a:srgbClr val="0000CC"/>
              </a:solidFill>
              <a:ea typeface="Tahoma" pitchFamily="34" charset="0"/>
              <a:cs typeface="Tahoma" pitchFamily="34" charset="0"/>
            </a:endParaRPr>
          </a:p>
          <a:p>
            <a:pPr marL="342900" indent="-342900" fontAlgn="auto">
              <a:lnSpc>
                <a:spcPct val="150000"/>
              </a:lnSpc>
              <a:spcAft>
                <a:spcPts val="0"/>
              </a:spcAft>
              <a:buFont typeface="Wingdings" panose="05000000000000000000" pitchFamily="2" charset="2"/>
              <a:buChar char="ü"/>
              <a:defRPr/>
            </a:pPr>
            <a:r>
              <a:rPr lang="pl-PL" sz="2000" dirty="0">
                <a:solidFill>
                  <a:srgbClr val="0000CC"/>
                </a:solidFill>
                <a:ea typeface="Tahoma" pitchFamily="34" charset="0"/>
                <a:cs typeface="Tahoma" pitchFamily="34" charset="0"/>
              </a:rPr>
              <a:t>dane szkoły wraz z kodem identyfikacyjnym</a:t>
            </a:r>
          </a:p>
          <a:p>
            <a:pPr marL="342900" indent="-342900" fontAlgn="auto">
              <a:lnSpc>
                <a:spcPct val="150000"/>
              </a:lnSpc>
              <a:spcAft>
                <a:spcPts val="0"/>
              </a:spcAft>
              <a:buFont typeface="Wingdings" panose="05000000000000000000" pitchFamily="2" charset="2"/>
              <a:buChar char="ü"/>
              <a:defRPr/>
            </a:pPr>
            <a:r>
              <a:rPr lang="pl-PL" sz="2000" dirty="0">
                <a:solidFill>
                  <a:srgbClr val="0000CC"/>
                </a:solidFill>
                <a:ea typeface="Tahoma" pitchFamily="34" charset="0"/>
                <a:cs typeface="Tahoma" pitchFamily="34" charset="0"/>
              </a:rPr>
              <a:t>rodzaj egzaminu</a:t>
            </a:r>
          </a:p>
          <a:p>
            <a:pPr marL="342900" indent="-342900" fontAlgn="auto">
              <a:lnSpc>
                <a:spcPct val="150000"/>
              </a:lnSpc>
              <a:spcAft>
                <a:spcPts val="0"/>
              </a:spcAft>
              <a:buFont typeface="Wingdings" panose="05000000000000000000" pitchFamily="2" charset="2"/>
              <a:buChar char="ü"/>
              <a:defRPr/>
            </a:pPr>
            <a:r>
              <a:rPr lang="pl-PL" sz="2000" dirty="0">
                <a:solidFill>
                  <a:srgbClr val="0000CC"/>
                </a:solidFill>
                <a:ea typeface="Tahoma" pitchFamily="34" charset="0"/>
                <a:cs typeface="Tahoma" pitchFamily="34" charset="0"/>
              </a:rPr>
              <a:t>dane przyjętego ucznia </a:t>
            </a:r>
            <a:r>
              <a:rPr lang="pl-PL" sz="2000" dirty="0" smtClean="0">
                <a:solidFill>
                  <a:srgbClr val="0000CC"/>
                </a:solidFill>
                <a:ea typeface="Tahoma" pitchFamily="34" charset="0"/>
                <a:cs typeface="Tahoma" pitchFamily="34" charset="0"/>
              </a:rPr>
              <a:t>– takie </a:t>
            </a:r>
            <a:r>
              <a:rPr lang="pl-PL" sz="2000" dirty="0">
                <a:solidFill>
                  <a:srgbClr val="0000CC"/>
                </a:solidFill>
                <a:ea typeface="Tahoma" pitchFamily="34" charset="0"/>
                <a:cs typeface="Tahoma" pitchFamily="34" charset="0"/>
              </a:rPr>
              <a:t>jak przy wprowadzaniu uczniów do SIOEO</a:t>
            </a:r>
          </a:p>
          <a:p>
            <a:pPr marL="342900" indent="-342900" fontAlgn="auto">
              <a:lnSpc>
                <a:spcPct val="150000"/>
              </a:lnSpc>
              <a:spcAft>
                <a:spcPts val="0"/>
              </a:spcAft>
              <a:buFont typeface="Wingdings" panose="05000000000000000000" pitchFamily="2" charset="2"/>
              <a:buChar char="ü"/>
              <a:defRPr/>
            </a:pPr>
            <a:r>
              <a:rPr lang="pl-PL" sz="2000" dirty="0">
                <a:solidFill>
                  <a:srgbClr val="0000CC"/>
                </a:solidFill>
                <a:ea typeface="Tahoma" pitchFamily="34" charset="0"/>
                <a:cs typeface="Tahoma" pitchFamily="34" charset="0"/>
              </a:rPr>
              <a:t>zdeklarowany język obcy nowożytny</a:t>
            </a:r>
          </a:p>
          <a:p>
            <a:pPr marL="342900" indent="-342900" fontAlgn="auto">
              <a:lnSpc>
                <a:spcPct val="150000"/>
              </a:lnSpc>
              <a:spcAft>
                <a:spcPts val="0"/>
              </a:spcAft>
              <a:buFont typeface="Wingdings" panose="05000000000000000000" pitchFamily="2" charset="2"/>
              <a:buChar char="ü"/>
              <a:defRPr/>
            </a:pPr>
            <a:r>
              <a:rPr lang="pl-PL" sz="2000" dirty="0">
                <a:solidFill>
                  <a:srgbClr val="0000CC"/>
                </a:solidFill>
                <a:ea typeface="Tahoma" pitchFamily="34" charset="0"/>
                <a:cs typeface="Tahoma" pitchFamily="34" charset="0"/>
              </a:rPr>
              <a:t>sale egzaminacyjne, w których uczeń przystępuje do egzaminu</a:t>
            </a:r>
          </a:p>
          <a:p>
            <a:pPr marL="342900" indent="-342900" fontAlgn="auto">
              <a:lnSpc>
                <a:spcPct val="150000"/>
              </a:lnSpc>
              <a:spcAft>
                <a:spcPts val="0"/>
              </a:spcAft>
              <a:buFont typeface="Wingdings" panose="05000000000000000000" pitchFamily="2" charset="2"/>
              <a:buChar char="ü"/>
              <a:defRPr/>
            </a:pPr>
            <a:r>
              <a:rPr lang="pl-PL" sz="2000" dirty="0">
                <a:solidFill>
                  <a:srgbClr val="0000CC"/>
                </a:solidFill>
                <a:ea typeface="Tahoma" pitchFamily="34" charset="0"/>
                <a:cs typeface="Tahoma" pitchFamily="34" charset="0"/>
              </a:rPr>
              <a:t>typ arkusza</a:t>
            </a:r>
            <a:r>
              <a:rPr lang="pl-PL" sz="2000" dirty="0" smtClean="0">
                <a:solidFill>
                  <a:srgbClr val="0000CC"/>
                </a:solidFill>
                <a:ea typeface="Tahoma" pitchFamily="34" charset="0"/>
                <a:cs typeface="Tahoma" pitchFamily="34" charset="0"/>
              </a:rPr>
              <a:t>.</a:t>
            </a:r>
            <a:endParaRPr lang="pl-PL" sz="2000" dirty="0">
              <a:solidFill>
                <a:srgbClr val="0000CC"/>
              </a:solidFill>
              <a:ea typeface="Tahoma" pitchFamily="34" charset="0"/>
              <a:cs typeface="Tahoma" pitchFamily="34" charset="0"/>
            </a:endParaRPr>
          </a:p>
        </p:txBody>
      </p:sp>
      <p:sp>
        <p:nvSpPr>
          <p:cNvPr id="22534"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l-PL" altLang="pl-PL"/>
          </a:p>
        </p:txBody>
      </p:sp>
      <p:sp>
        <p:nvSpPr>
          <p:cNvPr id="22535"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22536"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ytuł 1"/>
          <p:cNvSpPr txBox="1">
            <a:spLocks/>
          </p:cNvSpPr>
          <p:nvPr/>
        </p:nvSpPr>
        <p:spPr>
          <a:xfrm>
            <a:off x="34320" y="184150"/>
            <a:ext cx="9144000" cy="482600"/>
          </a:xfrm>
          <a:prstGeom prst="rect">
            <a:avLst/>
          </a:prstGeom>
        </p:spPr>
        <p:txBody>
          <a:bodyPr anchor="b"/>
          <a:lst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a:lstStyle>
          <a:p>
            <a:pPr>
              <a:lnSpc>
                <a:spcPct val="100000"/>
              </a:lnSpc>
              <a:defRPr/>
            </a:pPr>
            <a:r>
              <a:rPr lang="pl-PL" altLang="pl-PL" sz="2400" b="1" dirty="0" smtClean="0">
                <a:solidFill>
                  <a:srgbClr val="0000CC"/>
                </a:solidFill>
                <a:effectLst/>
                <a:latin typeface="Arial Rounded MT Bold" pitchFamily="34" charset="0"/>
              </a:rPr>
              <a:t>Zmiany w SIOEO</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10D59FF6-DD6D-4D5D-A5D6-3F159E8E9950}" type="slidenum">
              <a:rPr lang="pl-PL" altLang="pl-PL" sz="1200" smtClean="0">
                <a:solidFill>
                  <a:srgbClr val="595959"/>
                </a:solidFill>
                <a:latin typeface="Century Gothic" pitchFamily="34" charset="0"/>
              </a:rPr>
              <a:pPr eaLnBrk="1" hangingPunct="1"/>
              <a:t>24</a:t>
            </a:fld>
            <a:endParaRPr lang="pl-PL" altLang="pl-PL" sz="1200" smtClean="0">
              <a:solidFill>
                <a:srgbClr val="595959"/>
              </a:solidFill>
              <a:latin typeface="Century Gothic" pitchFamily="34" charset="0"/>
            </a:endParaRPr>
          </a:p>
        </p:txBody>
      </p:sp>
      <p:pic>
        <p:nvPicPr>
          <p:cNvPr id="2355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5"/>
          <p:cNvSpPr txBox="1">
            <a:spLocks noChangeArrowheads="1"/>
          </p:cNvSpPr>
          <p:nvPr/>
        </p:nvSpPr>
        <p:spPr bwMode="auto">
          <a:xfrm>
            <a:off x="0" y="306388"/>
            <a:ext cx="9144000" cy="412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a:lnSpc>
                <a:spcPts val="2500"/>
              </a:lnSpc>
              <a:defRPr/>
            </a:pPr>
            <a:r>
              <a:rPr lang="pl-PL" altLang="pl-PL" sz="2400" b="1" dirty="0" smtClean="0">
                <a:solidFill>
                  <a:srgbClr val="0000CC"/>
                </a:solidFill>
                <a:ea typeface="Tahoma" pitchFamily="34" charset="0"/>
                <a:cs typeface="Tahoma" pitchFamily="34" charset="0"/>
              </a:rPr>
              <a:t>Zgłaszanie brakujących arkuszy/płyt</a:t>
            </a:r>
            <a:r>
              <a:rPr lang="pl-PL" altLang="pl-PL" sz="2400" b="1" dirty="0" smtClean="0">
                <a:solidFill>
                  <a:srgbClr val="0066CC"/>
                </a:solidFill>
                <a:ea typeface="Tahoma" pitchFamily="34" charset="0"/>
                <a:cs typeface="Tahoma" pitchFamily="34" charset="0"/>
              </a:rPr>
              <a:t>                                </a:t>
            </a:r>
            <a:endParaRPr lang="pl-PL" altLang="pl-PL" sz="2400" b="1" dirty="0">
              <a:solidFill>
                <a:srgbClr val="0066CC"/>
              </a:solidFill>
              <a:ea typeface="Tahoma" pitchFamily="34" charset="0"/>
              <a:cs typeface="Tahoma" pitchFamily="34" charset="0"/>
            </a:endParaRPr>
          </a:p>
        </p:txBody>
      </p:sp>
      <p:sp>
        <p:nvSpPr>
          <p:cNvPr id="2" name="pole tekstowe 1"/>
          <p:cNvSpPr txBox="1"/>
          <p:nvPr/>
        </p:nvSpPr>
        <p:spPr>
          <a:xfrm>
            <a:off x="419100" y="908720"/>
            <a:ext cx="8401050" cy="2246769"/>
          </a:xfrm>
          <a:prstGeom prst="rect">
            <a:avLst/>
          </a:prstGeom>
          <a:noFill/>
        </p:spPr>
        <p:txBody>
          <a:bodyPr wrap="square">
            <a:spAutoFit/>
          </a:bodyPr>
          <a:lstStyle/>
          <a:p>
            <a:pPr>
              <a:defRPr/>
            </a:pP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Jeżeli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arkusz dla zdającego w danej szkole nie został zamówiony,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
            </a:r>
            <a:b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b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to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w pierwszej kolejności należy skorzystać z arkuszy rezerwowych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
            </a:r>
            <a:b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b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w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każdym dniu egzaminu. To samo dotyczy płyt.</a:t>
            </a:r>
          </a:p>
          <a:p>
            <a:pPr>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Jeżeli nie ma możliwości skorzystania z arkusza/płyty rezerwowej,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
            </a:r>
            <a:b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b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to należy zorientować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się, czy szkoła w okolicy dysponuje takim arkuszem rezerwowym (płytą rezerwową)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i czy</a:t>
            </a:r>
            <a:r>
              <a:rPr lang="pl-PL" sz="2000" dirty="0" smtClean="0">
                <a:solidFill>
                  <a:srgbClr val="FF0000"/>
                </a:solidFill>
                <a:effectLst>
                  <a:outerShdw blurRad="63500" dist="38100" dir="5400000" algn="t" rotWithShape="0">
                    <a:prstClr val="black">
                      <a:alpha val="25000"/>
                    </a:prstClr>
                  </a:outerShdw>
                </a:effectLst>
                <a:ea typeface="Tahoma" pitchFamily="34" charset="0"/>
                <a:cs typeface="Tahoma" pitchFamily="34" charset="0"/>
              </a:rPr>
              <a:t>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udostępni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te materiały Państwa szkole.</a:t>
            </a:r>
          </a:p>
        </p:txBody>
      </p:sp>
      <p:sp>
        <p:nvSpPr>
          <p:cNvPr id="23558"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23559"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ole tekstowe 2"/>
          <p:cNvSpPr txBox="1"/>
          <p:nvPr/>
        </p:nvSpPr>
        <p:spPr>
          <a:xfrm>
            <a:off x="503238" y="3501008"/>
            <a:ext cx="7925593" cy="1631216"/>
          </a:xfrm>
          <a:prstGeom prst="rect">
            <a:avLst/>
          </a:prstGeom>
          <a:solidFill>
            <a:srgbClr val="0000CC"/>
          </a:solidFill>
        </p:spPr>
        <p:txBody>
          <a:bodyPr wrap="square">
            <a:spAutoFit/>
          </a:bodyPr>
          <a:lstStyle/>
          <a:p>
            <a:pPr>
              <a:defRPr/>
            </a:pPr>
            <a:r>
              <a:rPr lang="pl-PL" sz="2000" dirty="0">
                <a:solidFill>
                  <a:schemeClr val="bg1"/>
                </a:solidFill>
                <a:effectLst>
                  <a:outerShdw blurRad="63500" dist="38100" dir="5400000" algn="t" rotWithShape="0">
                    <a:prstClr val="black">
                      <a:alpha val="25000"/>
                    </a:prstClr>
                  </a:outerShdw>
                </a:effectLst>
                <a:ea typeface="Tahoma" pitchFamily="34" charset="0"/>
                <a:cs typeface="Tahoma" pitchFamily="34" charset="0"/>
              </a:rPr>
              <a:t>Dyrektor szkoły </a:t>
            </a:r>
            <a:r>
              <a:rPr lang="pl-PL" sz="2000" dirty="0" smtClean="0">
                <a:solidFill>
                  <a:schemeClr val="bg1"/>
                </a:solidFill>
                <a:effectLst>
                  <a:outerShdw blurRad="63500" dist="38100" dir="5400000" algn="t" rotWithShape="0">
                    <a:prstClr val="black">
                      <a:alpha val="25000"/>
                    </a:prstClr>
                  </a:outerShdw>
                </a:effectLst>
                <a:ea typeface="Tahoma" pitchFamily="34" charset="0"/>
                <a:cs typeface="Tahoma" pitchFamily="34" charset="0"/>
              </a:rPr>
              <a:t>pisemnie zgłasza do OKE zmianę w </a:t>
            </a:r>
            <a:r>
              <a:rPr lang="pl-PL" sz="2000" dirty="0">
                <a:solidFill>
                  <a:schemeClr val="bg1"/>
                </a:solidFill>
                <a:effectLst>
                  <a:outerShdw blurRad="63500" dist="38100" dir="5400000" algn="t" rotWithShape="0">
                    <a:prstClr val="black">
                      <a:alpha val="25000"/>
                    </a:prstClr>
                  </a:outerShdw>
                </a:effectLst>
                <a:ea typeface="Tahoma" pitchFamily="34" charset="0"/>
                <a:cs typeface="Tahoma" pitchFamily="34" charset="0"/>
              </a:rPr>
              <a:t>dotychczas zamówionych </a:t>
            </a:r>
            <a:r>
              <a:rPr lang="pl-PL" sz="2000" dirty="0" smtClean="0">
                <a:solidFill>
                  <a:schemeClr val="bg1"/>
                </a:solidFill>
                <a:effectLst>
                  <a:outerShdw blurRad="63500" dist="38100" dir="5400000" algn="t" rotWithShape="0">
                    <a:prstClr val="black">
                      <a:alpha val="25000"/>
                    </a:prstClr>
                  </a:outerShdw>
                </a:effectLst>
                <a:ea typeface="Tahoma" pitchFamily="34" charset="0"/>
                <a:cs typeface="Tahoma" pitchFamily="34" charset="0"/>
              </a:rPr>
              <a:t>materiałach, podając, </a:t>
            </a:r>
            <a:r>
              <a:rPr lang="pl-PL" sz="2000" dirty="0">
                <a:solidFill>
                  <a:schemeClr val="bg1"/>
                </a:solidFill>
                <a:effectLst>
                  <a:outerShdw blurRad="63500" dist="38100" dir="5400000" algn="t" rotWithShape="0">
                    <a:prstClr val="black">
                      <a:alpha val="25000"/>
                    </a:prstClr>
                  </a:outerShdw>
                </a:effectLst>
                <a:ea typeface="Tahoma" pitchFamily="34" charset="0"/>
                <a:cs typeface="Tahoma" pitchFamily="34" charset="0"/>
              </a:rPr>
              <a:t>co się zmieniło i kogo ta zmiana dotyczy. Wskazuje równocześnie szkołę, z </a:t>
            </a:r>
            <a:r>
              <a:rPr lang="pl-PL" sz="2000" dirty="0" smtClean="0">
                <a:solidFill>
                  <a:schemeClr val="bg1"/>
                </a:solidFill>
                <a:effectLst>
                  <a:outerShdw blurRad="63500" dist="38100" dir="5400000" algn="t" rotWithShape="0">
                    <a:prstClr val="black">
                      <a:alpha val="25000"/>
                    </a:prstClr>
                  </a:outerShdw>
                </a:effectLst>
                <a:ea typeface="Tahoma" pitchFamily="34" charset="0"/>
                <a:cs typeface="Tahoma" pitchFamily="34" charset="0"/>
              </a:rPr>
              <a:t>której </a:t>
            </a:r>
            <a:r>
              <a:rPr lang="pl-PL" sz="2000" dirty="0">
                <a:solidFill>
                  <a:schemeClr val="bg1"/>
                </a:solidFill>
                <a:effectLst>
                  <a:outerShdw blurRad="63500" dist="38100" dir="5400000" algn="t" rotWithShape="0">
                    <a:prstClr val="black">
                      <a:alpha val="25000"/>
                    </a:prstClr>
                  </a:outerShdw>
                </a:effectLst>
                <a:ea typeface="Tahoma" pitchFamily="34" charset="0"/>
                <a:cs typeface="Tahoma" pitchFamily="34" charset="0"/>
              </a:rPr>
              <a:t>ma zamiar pobrać brakujące </a:t>
            </a:r>
            <a:r>
              <a:rPr lang="pl-PL" sz="2000" dirty="0" smtClean="0">
                <a:solidFill>
                  <a:schemeClr val="bg1"/>
                </a:solidFill>
                <a:effectLst>
                  <a:outerShdw blurRad="63500" dist="38100" dir="5400000" algn="t" rotWithShape="0">
                    <a:prstClr val="black">
                      <a:alpha val="25000"/>
                    </a:prstClr>
                  </a:outerShdw>
                </a:effectLst>
                <a:ea typeface="Tahoma" pitchFamily="34" charset="0"/>
                <a:cs typeface="Tahoma" pitchFamily="34" charset="0"/>
              </a:rPr>
              <a:t>materiały </a:t>
            </a:r>
            <a:r>
              <a:rPr lang="pl-PL" sz="2000" dirty="0">
                <a:solidFill>
                  <a:schemeClr val="bg1"/>
                </a:solidFill>
                <a:effectLst>
                  <a:outerShdw blurRad="63500" dist="38100" dir="5400000" algn="t" rotWithShape="0">
                    <a:prstClr val="black">
                      <a:alpha val="25000"/>
                    </a:prstClr>
                  </a:outerShdw>
                </a:effectLst>
                <a:ea typeface="Tahoma" pitchFamily="34" charset="0"/>
                <a:cs typeface="Tahoma" pitchFamily="34" charset="0"/>
              </a:rPr>
              <a:t>oraz dane swojej szkoły łącznie z adresem mailowym i numerem telefonu komórkowego.</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pPr>
              <a:defRPr/>
            </a:pPr>
            <a:fld id="{1A7C3A38-1DB7-41FE-9859-90DDBC8633DF}" type="slidenum">
              <a:rPr lang="pl-PL"/>
              <a:pPr>
                <a:defRPr/>
              </a:pPr>
              <a:t>25</a:t>
            </a:fld>
            <a:endParaRPr lang="pl-PL"/>
          </a:p>
        </p:txBody>
      </p:sp>
      <p:sp>
        <p:nvSpPr>
          <p:cNvPr id="16" name="Tytuł 1"/>
          <p:cNvSpPr txBox="1">
            <a:spLocks/>
          </p:cNvSpPr>
          <p:nvPr/>
        </p:nvSpPr>
        <p:spPr>
          <a:xfrm>
            <a:off x="146208" y="176133"/>
            <a:ext cx="9144000" cy="498634"/>
          </a:xfrm>
          <a:prstGeom prst="rect">
            <a:avLst/>
          </a:prstGeom>
        </p:spPr>
        <p:txBody>
          <a:bodyPr anchor="b"/>
          <a:lst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a:lstStyle>
          <a:p>
            <a:pPr>
              <a:lnSpc>
                <a:spcPct val="100000"/>
              </a:lnSpc>
              <a:defRPr/>
            </a:pPr>
            <a:r>
              <a:rPr lang="pl-PL" altLang="pl-PL" sz="2400" b="1" dirty="0" smtClean="0">
                <a:solidFill>
                  <a:srgbClr val="0000CC"/>
                </a:solidFill>
                <a:effectLst/>
                <a:latin typeface="Tahoma" pitchFamily="34" charset="0"/>
                <a:ea typeface="Tahoma" pitchFamily="34" charset="0"/>
                <a:cs typeface="Tahoma" pitchFamily="34" charset="0"/>
              </a:rPr>
              <a:t>Zwolnienie z egzaminu (laureaci)</a:t>
            </a:r>
          </a:p>
        </p:txBody>
      </p:sp>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ole tekstowe 10"/>
          <p:cNvSpPr txBox="1"/>
          <p:nvPr/>
        </p:nvSpPr>
        <p:spPr>
          <a:xfrm>
            <a:off x="419100" y="1124744"/>
            <a:ext cx="8199437" cy="1323439"/>
          </a:xfrm>
          <a:prstGeom prst="rect">
            <a:avLst/>
          </a:prstGeom>
          <a:noFill/>
        </p:spPr>
        <p:txBody>
          <a:bodyPr>
            <a:spAutoFit/>
          </a:bodyPr>
          <a:lstStyle/>
          <a:p>
            <a:pPr algn="ctr" fontAlgn="auto">
              <a:spcAft>
                <a:spcPts val="0"/>
              </a:spcAft>
              <a:defRPr/>
            </a:pPr>
            <a:r>
              <a:rPr lang="pl-PL" sz="2000" u="sng"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Laureaci i finaliści olimpiad przedmiotowych</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 oraz </a:t>
            </a:r>
            <a:r>
              <a:rPr lang="pl-PL" sz="2000" u="sng"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laureaci konkursów przedmiotowych o zasięgu wojewódzkim lub </a:t>
            </a:r>
            <a:r>
              <a:rPr lang="pl-PL" sz="2000" u="sng" dirty="0" err="1">
                <a:solidFill>
                  <a:srgbClr val="0000CC"/>
                </a:solidFill>
                <a:effectLst>
                  <a:outerShdw blurRad="63500" dist="38100" dir="5400000" algn="t" rotWithShape="0">
                    <a:prstClr val="black">
                      <a:alpha val="25000"/>
                    </a:prstClr>
                  </a:outerShdw>
                </a:effectLst>
                <a:ea typeface="Tahoma" pitchFamily="34" charset="0"/>
                <a:cs typeface="Tahoma" pitchFamily="34" charset="0"/>
              </a:rPr>
              <a:t>ponadwojewódzkim</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 organizowanych z zakresu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jednego z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przedmiotów objętych egzaminem ósmoklasisty są zwolnieni z egzaminu ósmoklasisty z tego przedmiotu.</a:t>
            </a:r>
          </a:p>
        </p:txBody>
      </p:sp>
      <p:sp>
        <p:nvSpPr>
          <p:cNvPr id="26630"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26631"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rostokąt 1"/>
          <p:cNvSpPr/>
          <p:nvPr/>
        </p:nvSpPr>
        <p:spPr>
          <a:xfrm>
            <a:off x="603245" y="3140968"/>
            <a:ext cx="7988300" cy="1016000"/>
          </a:xfrm>
          <a:prstGeom prst="rect">
            <a:avLst/>
          </a:prstGeom>
          <a:solidFill>
            <a:srgbClr val="0000CC"/>
          </a:solidFill>
        </p:spPr>
        <p:txBody>
          <a:bodyPr>
            <a:spAutoFit/>
          </a:bodyPr>
          <a:lstStyle/>
          <a:p>
            <a:pPr algn="ctr">
              <a:defRPr/>
            </a:pPr>
            <a:r>
              <a:rPr lang="pl-PL" sz="2000" dirty="0">
                <a:solidFill>
                  <a:schemeClr val="bg1"/>
                </a:solidFill>
                <a:effectLst>
                  <a:outerShdw blurRad="63500" dist="38100" dir="5400000" algn="t" rotWithShape="0">
                    <a:prstClr val="black">
                      <a:alpha val="25000"/>
                    </a:prstClr>
                  </a:outerShdw>
                </a:effectLst>
              </a:rPr>
              <a:t>Finaliści konkursów przedmiotowych o zasięgu wojewódzkim lub </a:t>
            </a:r>
            <a:r>
              <a:rPr lang="pl-PL" sz="2000" dirty="0" err="1">
                <a:solidFill>
                  <a:schemeClr val="bg1"/>
                </a:solidFill>
                <a:effectLst>
                  <a:outerShdw blurRad="63500" dist="38100" dir="5400000" algn="t" rotWithShape="0">
                    <a:prstClr val="black">
                      <a:alpha val="25000"/>
                    </a:prstClr>
                  </a:outerShdw>
                </a:effectLst>
              </a:rPr>
              <a:t>ponadwojewódzkim</a:t>
            </a:r>
            <a:r>
              <a:rPr lang="pl-PL" sz="2000" dirty="0">
                <a:solidFill>
                  <a:schemeClr val="bg1"/>
                </a:solidFill>
                <a:effectLst>
                  <a:outerShdw blurRad="63500" dist="38100" dir="5400000" algn="t" rotWithShape="0">
                    <a:prstClr val="black">
                      <a:alpha val="25000"/>
                    </a:prstClr>
                  </a:outerShdw>
                </a:effectLst>
              </a:rPr>
              <a:t> organizowanych przez kuratora oświaty </a:t>
            </a:r>
            <a:r>
              <a:rPr lang="pl-PL" sz="2000" dirty="0" smtClean="0">
                <a:solidFill>
                  <a:schemeClr val="bg1"/>
                </a:solidFill>
                <a:effectLst>
                  <a:outerShdw blurRad="63500" dist="38100" dir="5400000" algn="t" rotWithShape="0">
                    <a:prstClr val="black">
                      <a:alpha val="25000"/>
                    </a:prstClr>
                  </a:outerShdw>
                </a:effectLst>
              </a:rPr>
              <a:t/>
            </a:r>
            <a:br>
              <a:rPr lang="pl-PL" sz="2000" dirty="0" smtClean="0">
                <a:solidFill>
                  <a:schemeClr val="bg1"/>
                </a:solidFill>
                <a:effectLst>
                  <a:outerShdw blurRad="63500" dist="38100" dir="5400000" algn="t" rotWithShape="0">
                    <a:prstClr val="black">
                      <a:alpha val="25000"/>
                    </a:prstClr>
                  </a:outerShdw>
                </a:effectLst>
              </a:rPr>
            </a:br>
            <a:r>
              <a:rPr lang="pl-PL" sz="2000" u="sng" dirty="0" smtClean="0">
                <a:solidFill>
                  <a:schemeClr val="bg1"/>
                </a:solidFill>
                <a:effectLst>
                  <a:outerShdw blurRad="63500" dist="38100" dir="5400000" algn="t" rotWithShape="0">
                    <a:prstClr val="black">
                      <a:alpha val="25000"/>
                    </a:prstClr>
                  </a:outerShdw>
                </a:effectLst>
              </a:rPr>
              <a:t>nie </a:t>
            </a:r>
            <a:r>
              <a:rPr lang="pl-PL" sz="2000" u="sng" dirty="0">
                <a:solidFill>
                  <a:schemeClr val="bg1"/>
                </a:solidFill>
                <a:effectLst>
                  <a:outerShdw blurRad="63500" dist="38100" dir="5400000" algn="t" rotWithShape="0">
                    <a:prstClr val="black">
                      <a:alpha val="25000"/>
                    </a:prstClr>
                  </a:outerShdw>
                </a:effectLst>
              </a:rPr>
              <a:t>są zwalniani</a:t>
            </a:r>
            <a:r>
              <a:rPr lang="pl-PL" sz="2000" dirty="0">
                <a:solidFill>
                  <a:schemeClr val="bg1"/>
                </a:solidFill>
                <a:effectLst>
                  <a:outerShdw blurRad="63500" dist="38100" dir="5400000" algn="t" rotWithShape="0">
                    <a:prstClr val="black">
                      <a:alpha val="25000"/>
                    </a:prstClr>
                  </a:outerShdw>
                </a:effectLst>
              </a:rPr>
              <a:t> z egzaminu ósmoklasisty.</a:t>
            </a:r>
            <a:endParaRPr lang="pl-PL" sz="2000" dirty="0">
              <a:solidFill>
                <a:schemeClr val="bg1"/>
              </a:solidFill>
            </a:endParaRPr>
          </a:p>
        </p:txBody>
      </p:sp>
      <p:sp>
        <p:nvSpPr>
          <p:cNvPr id="4" name="pole tekstowe 3"/>
          <p:cNvSpPr txBox="1"/>
          <p:nvPr/>
        </p:nvSpPr>
        <p:spPr>
          <a:xfrm>
            <a:off x="474657" y="4509120"/>
            <a:ext cx="8245475" cy="1570038"/>
          </a:xfrm>
          <a:prstGeom prst="rect">
            <a:avLst/>
          </a:prstGeom>
          <a:noFill/>
        </p:spPr>
        <p:txBody>
          <a:bodyPr wrap="square">
            <a:spAutoFit/>
          </a:bodyPr>
          <a:lstStyle/>
          <a:p>
            <a:pPr>
              <a:defRPr/>
            </a:pPr>
            <a:r>
              <a:rPr lang="pl-PL" sz="24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UWAGA: </a:t>
            </a:r>
            <a:r>
              <a:rPr lang="pl-PL" sz="24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Informację o zwolnieniu </a:t>
            </a:r>
            <a:r>
              <a:rPr lang="pl-PL" sz="24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laureatów konkursów przedmiotowych oraz laureatów i finalistów olimpiad przedmiotowych należy wprowadzić przed rozpoczęciem egzaminu ósmoklasisty, czyli do </a:t>
            </a:r>
            <a:r>
              <a:rPr lang="pl-PL" sz="24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23 maja 2022 </a:t>
            </a:r>
            <a:r>
              <a:rPr lang="pl-PL" sz="24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roku.</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ymbol zastępczy numeru slajdu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E83F4CC3-FA51-4B1D-9163-884911F519BB}" type="slidenum">
              <a:rPr lang="pl-PL" altLang="pl-PL" sz="1200" smtClean="0">
                <a:solidFill>
                  <a:srgbClr val="595959"/>
                </a:solidFill>
                <a:latin typeface="Century Gothic" pitchFamily="34" charset="0"/>
              </a:rPr>
              <a:pPr eaLnBrk="1" hangingPunct="1"/>
              <a:t>26</a:t>
            </a:fld>
            <a:endParaRPr lang="pl-PL" altLang="pl-PL" sz="1200" smtClean="0">
              <a:solidFill>
                <a:srgbClr val="595959"/>
              </a:solidFill>
              <a:latin typeface="Century Gothic" pitchFamily="34" charset="0"/>
            </a:endParaRPr>
          </a:p>
        </p:txBody>
      </p:sp>
      <p:pic>
        <p:nvPicPr>
          <p:cNvPr id="276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ytuł 1"/>
          <p:cNvSpPr txBox="1">
            <a:spLocks/>
          </p:cNvSpPr>
          <p:nvPr/>
        </p:nvSpPr>
        <p:spPr>
          <a:xfrm>
            <a:off x="195263" y="246063"/>
            <a:ext cx="9144000" cy="504825"/>
          </a:xfrm>
          <a:prstGeom prst="rect">
            <a:avLst/>
          </a:prstGeom>
        </p:spPr>
        <p:txBody>
          <a:bodyPr anchor="b"/>
          <a:lst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a:lstStyle>
          <a:p>
            <a:pPr>
              <a:defRPr/>
            </a:pPr>
            <a:r>
              <a:rPr lang="pl-PL" altLang="pl-PL" sz="2400" b="1" dirty="0" smtClean="0">
                <a:solidFill>
                  <a:srgbClr val="0000CC"/>
                </a:solidFill>
                <a:effectLst/>
                <a:latin typeface="Tahoma" pitchFamily="34" charset="0"/>
                <a:ea typeface="Tahoma" pitchFamily="34" charset="0"/>
                <a:cs typeface="Tahoma" pitchFamily="34" charset="0"/>
              </a:rPr>
              <a:t>Wybór języka obcego nowożytnego</a:t>
            </a:r>
          </a:p>
        </p:txBody>
      </p:sp>
      <p:sp>
        <p:nvSpPr>
          <p:cNvPr id="12" name="pole tekstowe 11"/>
          <p:cNvSpPr txBox="1"/>
          <p:nvPr/>
        </p:nvSpPr>
        <p:spPr>
          <a:xfrm>
            <a:off x="323527" y="1153974"/>
            <a:ext cx="4753297" cy="2246769"/>
          </a:xfrm>
          <a:prstGeom prst="rect">
            <a:avLst/>
          </a:prstGeom>
          <a:noFill/>
        </p:spPr>
        <p:txBody>
          <a:bodyPr wrap="square">
            <a:spAutoFit/>
          </a:bodyPr>
          <a:lstStyle/>
          <a:p>
            <a:pPr fontAlgn="auto">
              <a:spcAft>
                <a:spcPts val="0"/>
              </a:spcAft>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Jeżeli uczeń uzyskał tytuł laureata lub finalisty olimpiady przedmiotowej albo laureata konkursu przedmiotowego             z innego języka niż został zadeklarowany, to może zmienić deklarację, składając wniosek                           do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10 maja 2022 roku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a:t>
            </a:r>
            <a:r>
              <a:rPr lang="pl-PL" sz="2000" i="1"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Załącznik 3c</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a:t>
            </a:r>
          </a:p>
        </p:txBody>
      </p:sp>
      <p:sp>
        <p:nvSpPr>
          <p:cNvPr id="2" name="pole tekstowe 1"/>
          <p:cNvSpPr txBox="1"/>
          <p:nvPr/>
        </p:nvSpPr>
        <p:spPr>
          <a:xfrm>
            <a:off x="195263" y="3739058"/>
            <a:ext cx="4792663" cy="1015663"/>
          </a:xfrm>
          <a:prstGeom prst="rect">
            <a:avLst/>
          </a:prstGeom>
          <a:solidFill>
            <a:srgbClr val="0000CC"/>
          </a:solidFill>
        </p:spPr>
        <p:txBody>
          <a:bodyPr>
            <a:spAutoFit/>
          </a:bodyPr>
          <a:lstStyle/>
          <a:p>
            <a:pPr fontAlgn="auto">
              <a:spcAft>
                <a:spcPts val="0"/>
              </a:spcAft>
              <a:defRPr/>
            </a:pPr>
            <a:r>
              <a:rPr lang="pl-PL" sz="2000" dirty="0">
                <a:solidFill>
                  <a:schemeClr val="bg1"/>
                </a:solidFill>
                <a:ea typeface="Tahoma" pitchFamily="34" charset="0"/>
                <a:cs typeface="Tahoma" pitchFamily="34" charset="0"/>
              </a:rPr>
              <a:t>Musi to być język nauczany </a:t>
            </a:r>
            <a:r>
              <a:rPr lang="pl-PL" sz="2000" dirty="0" smtClean="0">
                <a:solidFill>
                  <a:schemeClr val="bg1"/>
                </a:solidFill>
                <a:ea typeface="Tahoma" pitchFamily="34" charset="0"/>
                <a:cs typeface="Tahoma" pitchFamily="34" charset="0"/>
              </a:rPr>
              <a:t>w </a:t>
            </a:r>
            <a:r>
              <a:rPr lang="pl-PL" sz="2000" dirty="0">
                <a:solidFill>
                  <a:schemeClr val="bg1"/>
                </a:solidFill>
                <a:ea typeface="Tahoma" pitchFamily="34" charset="0"/>
                <a:cs typeface="Tahoma" pitchFamily="34" charset="0"/>
              </a:rPr>
              <a:t>ramach obowiązkowych zajęć edukacyjnych </a:t>
            </a:r>
            <a:r>
              <a:rPr lang="pl-PL" sz="2000" dirty="0" smtClean="0">
                <a:solidFill>
                  <a:schemeClr val="bg1"/>
                </a:solidFill>
                <a:ea typeface="Tahoma" pitchFamily="34" charset="0"/>
                <a:cs typeface="Tahoma" pitchFamily="34" charset="0"/>
              </a:rPr>
              <a:t/>
            </a:r>
            <a:br>
              <a:rPr lang="pl-PL" sz="2000" dirty="0" smtClean="0">
                <a:solidFill>
                  <a:schemeClr val="bg1"/>
                </a:solidFill>
                <a:ea typeface="Tahoma" pitchFamily="34" charset="0"/>
                <a:cs typeface="Tahoma" pitchFamily="34" charset="0"/>
              </a:rPr>
            </a:br>
            <a:r>
              <a:rPr lang="pl-PL" sz="2000" dirty="0" smtClean="0">
                <a:solidFill>
                  <a:schemeClr val="bg1"/>
                </a:solidFill>
                <a:ea typeface="Tahoma" pitchFamily="34" charset="0"/>
                <a:cs typeface="Tahoma" pitchFamily="34" charset="0"/>
              </a:rPr>
              <a:t>(</a:t>
            </a:r>
            <a:r>
              <a:rPr lang="pl-PL" sz="2000" dirty="0">
                <a:solidFill>
                  <a:schemeClr val="bg1"/>
                </a:solidFill>
                <a:ea typeface="Tahoma" pitchFamily="34" charset="0"/>
                <a:cs typeface="Tahoma" pitchFamily="34" charset="0"/>
              </a:rPr>
              <a:t>art. 44zu ust. 4).</a:t>
            </a:r>
          </a:p>
        </p:txBody>
      </p:sp>
      <p:sp>
        <p:nvSpPr>
          <p:cNvPr id="27655"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27656"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1052736"/>
            <a:ext cx="3602356" cy="50332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9A02C482-3732-46A5-AE81-A2530F6CCB70}" type="slidenum">
              <a:rPr lang="pl-PL" altLang="pl-PL" sz="1200" smtClean="0">
                <a:solidFill>
                  <a:srgbClr val="595959"/>
                </a:solidFill>
                <a:latin typeface="Century Gothic" pitchFamily="34" charset="0"/>
              </a:rPr>
              <a:pPr eaLnBrk="1" hangingPunct="1"/>
              <a:t>27</a:t>
            </a:fld>
            <a:endParaRPr lang="pl-PL" altLang="pl-PL" sz="1200" smtClean="0">
              <a:solidFill>
                <a:srgbClr val="595959"/>
              </a:solidFill>
              <a:latin typeface="Century Gothic" pitchFamily="34" charset="0"/>
            </a:endParaRPr>
          </a:p>
        </p:txBody>
      </p:sp>
      <p:pic>
        <p:nvPicPr>
          <p:cNvPr id="286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5"/>
          <p:cNvSpPr txBox="1">
            <a:spLocks noChangeArrowheads="1"/>
          </p:cNvSpPr>
          <p:nvPr/>
        </p:nvSpPr>
        <p:spPr bwMode="auto">
          <a:xfrm>
            <a:off x="-67469" y="165725"/>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defRPr/>
            </a:pPr>
            <a:r>
              <a:rPr lang="pl-PL" altLang="pl-PL" sz="2400" b="1" dirty="0" smtClean="0">
                <a:solidFill>
                  <a:srgbClr val="0000CC"/>
                </a:solidFill>
                <a:ea typeface="Tahoma" pitchFamily="34" charset="0"/>
                <a:cs typeface="Tahoma" pitchFamily="34" charset="0"/>
              </a:rPr>
              <a:t>Przewodniczący zespołu egzaminacyjnego </a:t>
            </a:r>
            <a:r>
              <a:rPr lang="pl-PL" altLang="pl-PL" sz="2400" b="1" dirty="0" smtClean="0">
                <a:solidFill>
                  <a:srgbClr val="0066CC"/>
                </a:solidFill>
                <a:ea typeface="Tahoma" pitchFamily="34" charset="0"/>
                <a:cs typeface="Tahoma" pitchFamily="34" charset="0"/>
              </a:rPr>
              <a:t>                              </a:t>
            </a:r>
          </a:p>
        </p:txBody>
      </p:sp>
      <p:sp>
        <p:nvSpPr>
          <p:cNvPr id="10" name="pole tekstowe 9"/>
          <p:cNvSpPr txBox="1"/>
          <p:nvPr/>
        </p:nvSpPr>
        <p:spPr>
          <a:xfrm>
            <a:off x="309563" y="1124744"/>
            <a:ext cx="8510587" cy="707886"/>
          </a:xfrm>
          <a:prstGeom prst="rect">
            <a:avLst/>
          </a:prstGeom>
          <a:solidFill>
            <a:srgbClr val="0000CC"/>
          </a:solidFill>
        </p:spPr>
        <p:txBody>
          <a:bodyPr>
            <a:spAutoFit/>
          </a:bodyPr>
          <a:lstStyle/>
          <a:p>
            <a:pPr algn="ctr" fontAlgn="auto">
              <a:spcAft>
                <a:spcPts val="0"/>
              </a:spcAft>
              <a:defRPr/>
            </a:pPr>
            <a:r>
              <a:rPr lang="pl-PL" sz="2000" dirty="0">
                <a:solidFill>
                  <a:schemeClr val="bg1"/>
                </a:solidFill>
                <a:ea typeface="Tahoma" pitchFamily="34" charset="0"/>
                <a:cs typeface="Tahoma" pitchFamily="34" charset="0"/>
              </a:rPr>
              <a:t>Za organizację i przebieg egzaminu ósmoklasisty w danej szkole odpowiada dyrektor tej szkoły.</a:t>
            </a:r>
          </a:p>
        </p:txBody>
      </p:sp>
      <p:sp>
        <p:nvSpPr>
          <p:cNvPr id="6" name="pole tekstowe 5"/>
          <p:cNvSpPr txBox="1"/>
          <p:nvPr/>
        </p:nvSpPr>
        <p:spPr>
          <a:xfrm>
            <a:off x="587375" y="2132856"/>
            <a:ext cx="7632700" cy="2246313"/>
          </a:xfrm>
          <a:prstGeom prst="rect">
            <a:avLst/>
          </a:prstGeom>
          <a:noFill/>
        </p:spPr>
        <p:txBody>
          <a:bodyPr>
            <a:spAutoFit/>
          </a:bodyPr>
          <a:lstStyle/>
          <a:p>
            <a:pPr>
              <a:spcBef>
                <a:spcPts val="600"/>
              </a:spcBef>
              <a:spcAft>
                <a:spcPts val="600"/>
              </a:spcAft>
              <a:defRPr/>
            </a:pPr>
            <a:r>
              <a:rPr lang="pl-PL" sz="2000" dirty="0">
                <a:solidFill>
                  <a:srgbClr val="0000CC"/>
                </a:solidFill>
                <a:ea typeface="Tahoma" pitchFamily="34" charset="0"/>
                <a:cs typeface="Tahoma" pitchFamily="34" charset="0"/>
              </a:rPr>
              <a:t>Przewodniczący zespołu egzaminacyjnego kieruje pracą zespołu egzaminacyjnego oraz w szczególności nadzoruje:</a:t>
            </a:r>
          </a:p>
          <a:p>
            <a:pPr marL="525462" indent="-342900">
              <a:spcBef>
                <a:spcPts val="600"/>
              </a:spcBef>
              <a:spcAft>
                <a:spcPts val="600"/>
              </a:spcAft>
              <a:buFont typeface="Wingdings" panose="05000000000000000000" pitchFamily="2" charset="2"/>
              <a:buChar char="§"/>
              <a:defRPr/>
            </a:pPr>
            <a:r>
              <a:rPr lang="pl-PL" sz="2000" dirty="0">
                <a:solidFill>
                  <a:srgbClr val="0000CC"/>
                </a:solidFill>
                <a:ea typeface="Tahoma" pitchFamily="34" charset="0"/>
                <a:cs typeface="Tahoma" pitchFamily="34" charset="0"/>
              </a:rPr>
              <a:t>przygotowanie </a:t>
            </a:r>
            <a:r>
              <a:rPr lang="pl-PL" sz="2000" dirty="0" err="1">
                <a:solidFill>
                  <a:srgbClr val="0000CC"/>
                </a:solidFill>
                <a:ea typeface="Tahoma" pitchFamily="34" charset="0"/>
                <a:cs typeface="Tahoma" pitchFamily="34" charset="0"/>
              </a:rPr>
              <a:t>sal</a:t>
            </a:r>
            <a:r>
              <a:rPr lang="pl-PL" sz="2000" dirty="0">
                <a:solidFill>
                  <a:srgbClr val="0000CC"/>
                </a:solidFill>
                <a:ea typeface="Tahoma" pitchFamily="34" charset="0"/>
                <a:cs typeface="Tahoma" pitchFamily="34" charset="0"/>
              </a:rPr>
              <a:t> egzaminacyjnych</a:t>
            </a:r>
          </a:p>
          <a:p>
            <a:pPr marL="525462" indent="-342900">
              <a:spcBef>
                <a:spcPts val="600"/>
              </a:spcBef>
              <a:spcAft>
                <a:spcPts val="600"/>
              </a:spcAft>
              <a:buFont typeface="Wingdings" panose="05000000000000000000" pitchFamily="2" charset="2"/>
              <a:buChar char="§"/>
              <a:defRPr/>
            </a:pPr>
            <a:r>
              <a:rPr lang="pl-PL" sz="2000" dirty="0">
                <a:solidFill>
                  <a:srgbClr val="0000CC"/>
                </a:solidFill>
                <a:ea typeface="Tahoma" pitchFamily="34" charset="0"/>
                <a:cs typeface="Tahoma" pitchFamily="34" charset="0"/>
              </a:rPr>
              <a:t>prawidłowe zabezpieczenie materiałów egzaminacyjnych         i dokumentacji dotyczącej przygotowania i przebiegu egzaminu ósmoklasisty. </a:t>
            </a:r>
          </a:p>
        </p:txBody>
      </p:sp>
      <p:sp>
        <p:nvSpPr>
          <p:cNvPr id="28679"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sp>
        <p:nvSpPr>
          <p:cNvPr id="8" name="pole tekstowe 7"/>
          <p:cNvSpPr txBox="1"/>
          <p:nvPr/>
        </p:nvSpPr>
        <p:spPr>
          <a:xfrm>
            <a:off x="299299" y="4745515"/>
            <a:ext cx="8510587" cy="707886"/>
          </a:xfrm>
          <a:prstGeom prst="rect">
            <a:avLst/>
          </a:prstGeom>
          <a:solidFill>
            <a:srgbClr val="0000CC"/>
          </a:solidFill>
        </p:spPr>
        <p:txBody>
          <a:bodyPr>
            <a:spAutoFit/>
          </a:bodyPr>
          <a:lstStyle/>
          <a:p>
            <a:pPr algn="ctr" fontAlgn="auto">
              <a:spcAft>
                <a:spcPts val="0"/>
              </a:spcAft>
              <a:defRPr/>
            </a:pPr>
            <a:r>
              <a:rPr lang="pl-PL" sz="2000" dirty="0">
                <a:solidFill>
                  <a:schemeClr val="bg1"/>
                </a:solidFill>
                <a:effectLst>
                  <a:outerShdw blurRad="63500" dist="38100" dir="5400000" algn="t" rotWithShape="0">
                    <a:prstClr val="black">
                      <a:alpha val="25000"/>
                    </a:prstClr>
                  </a:outerShdw>
                </a:effectLst>
                <a:ea typeface="Tahoma" pitchFamily="34" charset="0"/>
                <a:cs typeface="Tahoma" pitchFamily="34" charset="0"/>
              </a:rPr>
              <a:t>Dyrektor szkoły odpowiada za </a:t>
            </a:r>
            <a:r>
              <a:rPr lang="pl-PL" sz="2000" u="sng" dirty="0">
                <a:solidFill>
                  <a:schemeClr val="bg1"/>
                </a:solidFill>
                <a:effectLst>
                  <a:outerShdw blurRad="63500" dist="38100" dir="5400000" algn="t" rotWithShape="0">
                    <a:prstClr val="black">
                      <a:alpha val="25000"/>
                    </a:prstClr>
                  </a:outerShdw>
                </a:effectLst>
                <a:ea typeface="Tahoma" pitchFamily="34" charset="0"/>
                <a:cs typeface="Tahoma" pitchFamily="34" charset="0"/>
              </a:rPr>
              <a:t>poprawność wszystkich danych</a:t>
            </a:r>
            <a:r>
              <a:rPr lang="pl-PL" sz="2000" dirty="0">
                <a:solidFill>
                  <a:schemeClr val="bg1"/>
                </a:solidFill>
                <a:effectLst>
                  <a:outerShdw blurRad="63500" dist="38100" dir="5400000" algn="t" rotWithShape="0">
                    <a:prstClr val="black">
                      <a:alpha val="25000"/>
                    </a:prstClr>
                  </a:outerShdw>
                </a:effectLst>
                <a:ea typeface="Tahoma" pitchFamily="34" charset="0"/>
                <a:cs typeface="Tahoma" pitchFamily="34" charset="0"/>
              </a:rPr>
              <a:t> przekazanych do OKE (zdających i szkoły).</a:t>
            </a:r>
          </a:p>
        </p:txBody>
      </p:sp>
      <p:pic>
        <p:nvPicPr>
          <p:cNvPr id="28681" name="Picture 7"/>
          <p:cNvPicPr>
            <a:picLocks noChangeAspect="1" noChangeArrowheads="1"/>
          </p:cNvPicPr>
          <p:nvPr/>
        </p:nvPicPr>
        <p:blipFill>
          <a:blip r:embed="rId4">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ymbol zastępczy numeru slajdu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0F498795-3C75-496B-9E2B-281FB16A796F}" type="slidenum">
              <a:rPr lang="pl-PL" altLang="pl-PL" sz="1200" smtClean="0">
                <a:solidFill>
                  <a:srgbClr val="595959"/>
                </a:solidFill>
                <a:latin typeface="Century Gothic" pitchFamily="34" charset="0"/>
              </a:rPr>
              <a:pPr eaLnBrk="1" hangingPunct="1"/>
              <a:t>28</a:t>
            </a:fld>
            <a:endParaRPr lang="pl-PL" altLang="pl-PL" sz="1200" smtClean="0">
              <a:solidFill>
                <a:srgbClr val="595959"/>
              </a:solidFill>
              <a:latin typeface="Century Gothic" pitchFamily="34" charset="0"/>
            </a:endParaRPr>
          </a:p>
        </p:txBody>
      </p:sp>
      <p:pic>
        <p:nvPicPr>
          <p:cNvPr id="296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ytuł 1"/>
          <p:cNvSpPr txBox="1">
            <a:spLocks/>
          </p:cNvSpPr>
          <p:nvPr/>
        </p:nvSpPr>
        <p:spPr>
          <a:xfrm>
            <a:off x="0" y="241510"/>
            <a:ext cx="9143999" cy="504825"/>
          </a:xfrm>
          <a:prstGeom prst="rect">
            <a:avLst/>
          </a:prstGeom>
        </p:spPr>
        <p:txBody>
          <a:bodyPr anchor="b"/>
          <a:lst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a:lstStyle>
          <a:p>
            <a:pPr>
              <a:defRPr/>
            </a:pPr>
            <a:r>
              <a:rPr lang="pl-PL" altLang="pl-PL" sz="2400" b="1" dirty="0" smtClean="0">
                <a:solidFill>
                  <a:srgbClr val="0000CC"/>
                </a:solidFill>
                <a:effectLst/>
                <a:latin typeface="Tahoma" pitchFamily="34" charset="0"/>
                <a:ea typeface="Tahoma" pitchFamily="34" charset="0"/>
                <a:cs typeface="Tahoma" pitchFamily="34" charset="0"/>
              </a:rPr>
              <a:t>Szkolenie przed egzaminem</a:t>
            </a:r>
          </a:p>
        </p:txBody>
      </p:sp>
      <p:sp>
        <p:nvSpPr>
          <p:cNvPr id="29701"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sp>
        <p:nvSpPr>
          <p:cNvPr id="7" name="pole tekstowe 6"/>
          <p:cNvSpPr txBox="1"/>
          <p:nvPr/>
        </p:nvSpPr>
        <p:spPr>
          <a:xfrm>
            <a:off x="562892" y="1484784"/>
            <a:ext cx="8018215" cy="3785652"/>
          </a:xfrm>
          <a:prstGeom prst="rect">
            <a:avLst/>
          </a:prstGeom>
          <a:noFill/>
        </p:spPr>
        <p:txBody>
          <a:bodyPr wrap="square">
            <a:spAutoFit/>
          </a:bodyPr>
          <a:lstStyle/>
          <a:p>
            <a:pPr fontAlgn="auto">
              <a:spcAft>
                <a:spcPts val="0"/>
              </a:spcAft>
              <a:defRPr/>
            </a:pPr>
            <a:r>
              <a:rPr lang="pl-PL" sz="2000" dirty="0">
                <a:solidFill>
                  <a:srgbClr val="0000CC"/>
                </a:solidFill>
                <a:ea typeface="Tahoma" pitchFamily="34" charset="0"/>
                <a:cs typeface="Tahoma" pitchFamily="34" charset="0"/>
              </a:rPr>
              <a:t>Przewodniczący zespołu egzaminacyjnego lub jego zastępca powinni odbyć szkolenie w zakresie </a:t>
            </a:r>
            <a:r>
              <a:rPr lang="pl-PL" sz="2000" dirty="0" smtClean="0">
                <a:solidFill>
                  <a:srgbClr val="0000CC"/>
                </a:solidFill>
                <a:ea typeface="Tahoma" pitchFamily="34" charset="0"/>
                <a:cs typeface="Tahoma" pitchFamily="34" charset="0"/>
              </a:rPr>
              <a:t>organizacji egzaminu ósmoklasisty, </a:t>
            </a:r>
            <a:r>
              <a:rPr lang="pl-PL" sz="2000" dirty="0">
                <a:solidFill>
                  <a:srgbClr val="0000CC"/>
                </a:solidFill>
                <a:ea typeface="Tahoma" pitchFamily="34" charset="0"/>
                <a:cs typeface="Tahoma" pitchFamily="34" charset="0"/>
              </a:rPr>
              <a:t>organizowane przez okręgową komisję egzaminacyjną w roku szkolnym, w którym jest przeprowadzany egzamin ósmoklasisty, </a:t>
            </a:r>
            <a:r>
              <a:rPr lang="pl-PL" sz="2000" dirty="0" smtClean="0">
                <a:solidFill>
                  <a:srgbClr val="0000CC"/>
                </a:solidFill>
                <a:ea typeface="Tahoma" pitchFamily="34" charset="0"/>
                <a:cs typeface="Tahoma" pitchFamily="34" charset="0"/>
              </a:rPr>
              <a:t/>
            </a:r>
            <a:br>
              <a:rPr lang="pl-PL" sz="2000" dirty="0" smtClean="0">
                <a:solidFill>
                  <a:srgbClr val="0000CC"/>
                </a:solidFill>
                <a:ea typeface="Tahoma" pitchFamily="34" charset="0"/>
                <a:cs typeface="Tahoma" pitchFamily="34" charset="0"/>
              </a:rPr>
            </a:br>
            <a:r>
              <a:rPr lang="pl-PL" sz="2000" dirty="0" smtClean="0">
                <a:solidFill>
                  <a:srgbClr val="0000CC"/>
                </a:solidFill>
                <a:ea typeface="Tahoma" pitchFamily="34" charset="0"/>
                <a:cs typeface="Tahoma" pitchFamily="34" charset="0"/>
              </a:rPr>
              <a:t>oraz </a:t>
            </a:r>
            <a:r>
              <a:rPr lang="pl-PL" sz="2000" dirty="0">
                <a:solidFill>
                  <a:srgbClr val="0000CC"/>
                </a:solidFill>
                <a:ea typeface="Tahoma" pitchFamily="34" charset="0"/>
                <a:cs typeface="Tahoma" pitchFamily="34" charset="0"/>
              </a:rPr>
              <a:t>przeprowadzić takie szkolenie dla nauczycieli zatrudnionych </a:t>
            </a:r>
            <a:r>
              <a:rPr lang="pl-PL" sz="2000" dirty="0" smtClean="0">
                <a:solidFill>
                  <a:srgbClr val="0000CC"/>
                </a:solidFill>
                <a:ea typeface="Tahoma" pitchFamily="34" charset="0"/>
                <a:cs typeface="Tahoma" pitchFamily="34" charset="0"/>
              </a:rPr>
              <a:t/>
            </a:r>
            <a:br>
              <a:rPr lang="pl-PL" sz="2000" dirty="0" smtClean="0">
                <a:solidFill>
                  <a:srgbClr val="0000CC"/>
                </a:solidFill>
                <a:ea typeface="Tahoma" pitchFamily="34" charset="0"/>
                <a:cs typeface="Tahoma" pitchFamily="34" charset="0"/>
              </a:rPr>
            </a:br>
            <a:r>
              <a:rPr lang="pl-PL" sz="2000" dirty="0" smtClean="0">
                <a:solidFill>
                  <a:srgbClr val="0000CC"/>
                </a:solidFill>
                <a:ea typeface="Tahoma" pitchFamily="34" charset="0"/>
                <a:cs typeface="Tahoma" pitchFamily="34" charset="0"/>
              </a:rPr>
              <a:t>w </a:t>
            </a:r>
            <a:r>
              <a:rPr lang="pl-PL" sz="2000" dirty="0">
                <a:solidFill>
                  <a:srgbClr val="0000CC"/>
                </a:solidFill>
                <a:ea typeface="Tahoma" pitchFamily="34" charset="0"/>
                <a:cs typeface="Tahoma" pitchFamily="34" charset="0"/>
              </a:rPr>
              <a:t>danej </a:t>
            </a:r>
            <a:r>
              <a:rPr lang="pl-PL" sz="2000" dirty="0" smtClean="0">
                <a:solidFill>
                  <a:srgbClr val="0000CC"/>
                </a:solidFill>
                <a:ea typeface="Tahoma" pitchFamily="34" charset="0"/>
                <a:cs typeface="Tahoma" pitchFamily="34" charset="0"/>
              </a:rPr>
              <a:t>szkole, </a:t>
            </a:r>
            <a:r>
              <a:rPr lang="pl-PL" sz="2000" dirty="0">
                <a:solidFill>
                  <a:srgbClr val="0000CC"/>
                </a:solidFill>
                <a:ea typeface="Tahoma" pitchFamily="34" charset="0"/>
                <a:cs typeface="Tahoma" pitchFamily="34" charset="0"/>
              </a:rPr>
              <a:t>wchodzących w skład zespołów nadzorujących.</a:t>
            </a:r>
          </a:p>
          <a:p>
            <a:pPr fontAlgn="auto">
              <a:spcAft>
                <a:spcPts val="0"/>
              </a:spcAft>
              <a:defRPr/>
            </a:pPr>
            <a:endParaRPr lang="pl-PL" sz="2000" dirty="0">
              <a:effectLst>
                <a:outerShdw blurRad="63500" dist="38100" dir="5400000" algn="t" rotWithShape="0">
                  <a:prstClr val="black">
                    <a:alpha val="25000"/>
                  </a:prstClr>
                </a:outerShdw>
              </a:effectLst>
              <a:ea typeface="Tahoma" pitchFamily="34" charset="0"/>
              <a:cs typeface="Tahoma" pitchFamily="34" charset="0"/>
            </a:endParaRPr>
          </a:p>
          <a:p>
            <a:pPr fontAlgn="auto">
              <a:spcAft>
                <a:spcPts val="0"/>
              </a:spcAft>
              <a:defRPr/>
            </a:pPr>
            <a:endParaRPr lang="pl-PL" sz="2000" dirty="0">
              <a:effectLst>
                <a:outerShdw blurRad="63500" dist="38100" dir="5400000" algn="t" rotWithShape="0">
                  <a:prstClr val="black">
                    <a:alpha val="25000"/>
                  </a:prstClr>
                </a:outerShdw>
              </a:effectLst>
              <a:ea typeface="Tahoma" pitchFamily="34" charset="0"/>
              <a:cs typeface="Tahoma" pitchFamily="34" charset="0"/>
            </a:endParaRPr>
          </a:p>
          <a:p>
            <a:pPr fontAlgn="auto">
              <a:spcAft>
                <a:spcPts val="0"/>
              </a:spcAft>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(§14 ust. 2 Rozporządzenia Ministra Edukacji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Narodowej z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dnia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
            </a:r>
            <a:b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b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1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sierpnia 2017 r</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w sprawie szczegółowych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warunków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i sposobu przeprowadzania egzaminu ósmoklasisty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(tj. </a:t>
            </a:r>
            <a:r>
              <a:rPr lang="pl-PL" sz="2000" dirty="0" err="1"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Dz.U</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z 2020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r., poz.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1361)</a:t>
            </a:r>
            <a:endPar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endParaRPr>
          </a:p>
        </p:txBody>
      </p:sp>
      <p:pic>
        <p:nvPicPr>
          <p:cNvPr id="29703"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9D898BDF-75E7-4435-9D6D-2ACF937864E1}" type="slidenum">
              <a:rPr lang="pl-PL" altLang="pl-PL" sz="1200" smtClean="0">
                <a:solidFill>
                  <a:srgbClr val="595959"/>
                </a:solidFill>
                <a:latin typeface="Century Gothic" pitchFamily="34" charset="0"/>
              </a:rPr>
              <a:pPr eaLnBrk="1" hangingPunct="1"/>
              <a:t>29</a:t>
            </a:fld>
            <a:endParaRPr lang="pl-PL" altLang="pl-PL" sz="1200" smtClean="0">
              <a:solidFill>
                <a:srgbClr val="595959"/>
              </a:solidFill>
              <a:latin typeface="Century Gothic" pitchFamily="34" charset="0"/>
            </a:endParaRPr>
          </a:p>
        </p:txBody>
      </p:sp>
      <p:pic>
        <p:nvPicPr>
          <p:cNvPr id="307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5"/>
          <p:cNvSpPr txBox="1">
            <a:spLocks noChangeArrowheads="1"/>
          </p:cNvSpPr>
          <p:nvPr/>
        </p:nvSpPr>
        <p:spPr bwMode="auto">
          <a:xfrm>
            <a:off x="95373" y="31764"/>
            <a:ext cx="909161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000" b="1" dirty="0">
                <a:solidFill>
                  <a:srgbClr val="0000CC"/>
                </a:solidFill>
                <a:ea typeface="Tahoma" pitchFamily="34" charset="0"/>
                <a:cs typeface="Tahoma" pitchFamily="34" charset="0"/>
              </a:rPr>
              <a:t>Harmonogram zadań przewodniczącego </a:t>
            </a:r>
            <a:endParaRPr lang="pl-PL" altLang="pl-PL" sz="2000" b="1" dirty="0" smtClean="0">
              <a:solidFill>
                <a:srgbClr val="0000CC"/>
              </a:solidFill>
              <a:ea typeface="Tahoma" pitchFamily="34" charset="0"/>
              <a:cs typeface="Tahoma" pitchFamily="34" charset="0"/>
            </a:endParaRPr>
          </a:p>
          <a:p>
            <a:pPr algn="ctr" eaLnBrk="1" hangingPunct="1"/>
            <a:r>
              <a:rPr lang="pl-PL" altLang="pl-PL" sz="2000" b="1" dirty="0" smtClean="0">
                <a:solidFill>
                  <a:srgbClr val="0000CC"/>
                </a:solidFill>
                <a:ea typeface="Tahoma" pitchFamily="34" charset="0"/>
                <a:cs typeface="Tahoma" pitchFamily="34" charset="0"/>
              </a:rPr>
              <a:t>zespołu </a:t>
            </a:r>
            <a:r>
              <a:rPr lang="pl-PL" altLang="pl-PL" sz="2000" b="1" dirty="0">
                <a:solidFill>
                  <a:srgbClr val="0000CC"/>
                </a:solidFill>
                <a:ea typeface="Tahoma" pitchFamily="34" charset="0"/>
                <a:cs typeface="Tahoma" pitchFamily="34" charset="0"/>
              </a:rPr>
              <a:t>egzaminacyjnego</a:t>
            </a:r>
            <a:r>
              <a:rPr lang="pl-PL" altLang="pl-PL" sz="2000" dirty="0">
                <a:solidFill>
                  <a:srgbClr val="0066CC"/>
                </a:solidFill>
                <a:ea typeface="Tahoma" pitchFamily="34" charset="0"/>
                <a:cs typeface="Tahoma" pitchFamily="34" charset="0"/>
              </a:rPr>
              <a:t/>
            </a:r>
            <a:br>
              <a:rPr lang="pl-PL" altLang="pl-PL" sz="2000" dirty="0">
                <a:solidFill>
                  <a:srgbClr val="0066CC"/>
                </a:solidFill>
                <a:ea typeface="Tahoma" pitchFamily="34" charset="0"/>
                <a:cs typeface="Tahoma" pitchFamily="34" charset="0"/>
              </a:rPr>
            </a:br>
            <a:r>
              <a:rPr lang="pl-PL" altLang="pl-PL" sz="2000" dirty="0">
                <a:solidFill>
                  <a:srgbClr val="0066CC"/>
                </a:solidFill>
                <a:ea typeface="Tahoma" pitchFamily="34" charset="0"/>
                <a:cs typeface="Tahoma" pitchFamily="34" charset="0"/>
              </a:rPr>
              <a:t>			                                </a:t>
            </a:r>
          </a:p>
        </p:txBody>
      </p:sp>
      <p:sp>
        <p:nvSpPr>
          <p:cNvPr id="30725" name="pole tekstowe 1"/>
          <p:cNvSpPr txBox="1">
            <a:spLocks noChangeArrowheads="1"/>
          </p:cNvSpPr>
          <p:nvPr/>
        </p:nvSpPr>
        <p:spPr bwMode="auto">
          <a:xfrm>
            <a:off x="107949" y="4509120"/>
            <a:ext cx="2663851" cy="1815882"/>
          </a:xfrm>
          <a:prstGeom prst="rect">
            <a:avLst/>
          </a:prstGeom>
          <a:solidFill>
            <a:srgbClr val="0000CC"/>
          </a:solidFill>
          <a:ln>
            <a:noFill/>
          </a:ln>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1600" dirty="0">
                <a:solidFill>
                  <a:schemeClr val="bg1"/>
                </a:solidFill>
                <a:ea typeface="Tahoma" pitchFamily="34" charset="0"/>
                <a:cs typeface="Tahoma" pitchFamily="34" charset="0"/>
              </a:rPr>
              <a:t>Harmonogram znajduje się na stronie </a:t>
            </a:r>
            <a:r>
              <a:rPr lang="pl-PL" altLang="pl-PL" sz="1600" dirty="0" smtClean="0">
                <a:solidFill>
                  <a:schemeClr val="bg1"/>
                </a:solidFill>
                <a:ea typeface="Tahoma" pitchFamily="34" charset="0"/>
                <a:cs typeface="Tahoma" pitchFamily="34" charset="0"/>
              </a:rPr>
              <a:t>54. </a:t>
            </a:r>
            <a:r>
              <a:rPr lang="pl-PL" altLang="pl-PL" sz="1600" i="1" dirty="0">
                <a:solidFill>
                  <a:schemeClr val="bg1"/>
                </a:solidFill>
                <a:ea typeface="Tahoma" pitchFamily="34" charset="0"/>
                <a:cs typeface="Tahoma" pitchFamily="34" charset="0"/>
              </a:rPr>
              <a:t>Informacji </a:t>
            </a:r>
            <a:r>
              <a:rPr lang="pl-PL" altLang="pl-PL" sz="1600" i="1" dirty="0" smtClean="0">
                <a:solidFill>
                  <a:schemeClr val="bg1"/>
                </a:solidFill>
                <a:ea typeface="Tahoma" pitchFamily="34" charset="0"/>
                <a:cs typeface="Tahoma" pitchFamily="34" charset="0"/>
              </a:rPr>
              <a:t>  o </a:t>
            </a:r>
            <a:r>
              <a:rPr lang="pl-PL" altLang="pl-PL" sz="1600" i="1" dirty="0">
                <a:solidFill>
                  <a:schemeClr val="bg1"/>
                </a:solidFill>
                <a:ea typeface="Tahoma" pitchFamily="34" charset="0"/>
                <a:cs typeface="Tahoma" pitchFamily="34" charset="0"/>
              </a:rPr>
              <a:t>sposobie organizacji </a:t>
            </a:r>
            <a:r>
              <a:rPr lang="pl-PL" altLang="pl-PL" sz="1600" i="1" dirty="0" smtClean="0">
                <a:solidFill>
                  <a:schemeClr val="bg1"/>
                </a:solidFill>
                <a:ea typeface="Tahoma" pitchFamily="34" charset="0"/>
                <a:cs typeface="Tahoma" pitchFamily="34" charset="0"/>
              </a:rPr>
              <a:t>       i </a:t>
            </a:r>
            <a:r>
              <a:rPr lang="pl-PL" altLang="pl-PL" sz="1600" i="1" dirty="0">
                <a:solidFill>
                  <a:schemeClr val="bg1"/>
                </a:solidFill>
                <a:ea typeface="Tahoma" pitchFamily="34" charset="0"/>
                <a:cs typeface="Tahoma" pitchFamily="34" charset="0"/>
              </a:rPr>
              <a:t>przeprowadzania egzaminu ósmoklasisty </a:t>
            </a:r>
            <a:r>
              <a:rPr lang="pl-PL" altLang="pl-PL" sz="1600" i="1" dirty="0" smtClean="0">
                <a:solidFill>
                  <a:schemeClr val="bg1"/>
                </a:solidFill>
                <a:ea typeface="Tahoma" pitchFamily="34" charset="0"/>
                <a:cs typeface="Tahoma" pitchFamily="34" charset="0"/>
              </a:rPr>
              <a:t>    w </a:t>
            </a:r>
            <a:r>
              <a:rPr lang="pl-PL" altLang="pl-PL" sz="1600" i="1" dirty="0">
                <a:solidFill>
                  <a:schemeClr val="bg1"/>
                </a:solidFill>
                <a:ea typeface="Tahoma" pitchFamily="34" charset="0"/>
                <a:cs typeface="Tahoma" pitchFamily="34" charset="0"/>
              </a:rPr>
              <a:t>roku szkolnym </a:t>
            </a:r>
            <a:r>
              <a:rPr lang="pl-PL" altLang="pl-PL" sz="1600" i="1" dirty="0" smtClean="0">
                <a:solidFill>
                  <a:schemeClr val="bg1"/>
                </a:solidFill>
                <a:ea typeface="Tahoma" pitchFamily="34" charset="0"/>
                <a:cs typeface="Tahoma" pitchFamily="34" charset="0"/>
              </a:rPr>
              <a:t>2021/2022.</a:t>
            </a:r>
            <a:endParaRPr lang="pl-PL" altLang="pl-PL" sz="1600" i="1" dirty="0">
              <a:solidFill>
                <a:schemeClr val="bg1"/>
              </a:solidFill>
              <a:ea typeface="Tahoma" pitchFamily="34" charset="0"/>
              <a:cs typeface="Tahoma" pitchFamily="34" charset="0"/>
            </a:endParaRPr>
          </a:p>
        </p:txBody>
      </p:sp>
      <p:pic>
        <p:nvPicPr>
          <p:cNvPr id="30727" name="Picture 7"/>
          <p:cNvPicPr>
            <a:picLocks noChangeAspect="1" noChangeArrowheads="1"/>
          </p:cNvPicPr>
          <p:nvPr/>
        </p:nvPicPr>
        <p:blipFill>
          <a:blip r:embed="rId4">
            <a:extLst>
              <a:ext uri="{28A0092B-C50C-407E-A947-70E740481C1C}">
                <a14:useLocalDpi xmlns:a14="http://schemas.microsoft.com/office/drawing/2010/main" val="0"/>
              </a:ext>
            </a:extLst>
          </a:blip>
          <a:srcRect l="-24" t="5623" r="-580" b="-9373"/>
          <a:stretch>
            <a:fillRect/>
          </a:stretch>
        </p:blipFill>
        <p:spPr bwMode="auto">
          <a:xfrm>
            <a:off x="8310563" y="87313"/>
            <a:ext cx="78105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1" y="739650"/>
            <a:ext cx="6104642" cy="493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pPr>
              <a:defRPr/>
            </a:pPr>
            <a:fld id="{668F0A75-A682-4204-986A-203C63727530}" type="slidenum">
              <a:rPr lang="pl-PL"/>
              <a:pPr>
                <a:defRPr/>
              </a:pPr>
              <a:t>3</a:t>
            </a:fld>
            <a:endParaRPr lang="pl-PL"/>
          </a:p>
        </p:txBody>
      </p:sp>
      <p:pic>
        <p:nvPicPr>
          <p:cNvPr id="71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ole tekstowe 13"/>
          <p:cNvSpPr txBox="1"/>
          <p:nvPr/>
        </p:nvSpPr>
        <p:spPr>
          <a:xfrm>
            <a:off x="107948" y="827996"/>
            <a:ext cx="8856663" cy="5591274"/>
          </a:xfrm>
          <a:prstGeom prst="rect">
            <a:avLst/>
          </a:prstGeom>
          <a:noFill/>
        </p:spPr>
        <p:txBody>
          <a:bodyPr>
            <a:spAutoFit/>
          </a:bodyPr>
          <a:lstStyle/>
          <a:p>
            <a:pPr marL="342900" indent="-342900" fontAlgn="auto">
              <a:spcBef>
                <a:spcPts val="0"/>
              </a:spcBef>
              <a:spcAft>
                <a:spcPts val="1000"/>
              </a:spcAft>
              <a:buFont typeface="Wingdings" panose="05000000000000000000" pitchFamily="2" charset="2"/>
              <a:buChar char="ü"/>
              <a:defRPr/>
            </a:pPr>
            <a:r>
              <a:rPr lang="pl-PL" sz="18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Komunikat dyrektora Centralnej Komisji Egzaminacyjnej z 20 sierpnia 2021 r. </a:t>
            </a:r>
            <a:r>
              <a:rPr lang="pl-PL" sz="18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      w </a:t>
            </a:r>
            <a:r>
              <a:rPr lang="pl-PL" sz="18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sprawie harmonogramu przeprowadzania egzaminu ósmoklasisty oraz egzaminu maturalnego w 2022 </a:t>
            </a:r>
            <a:r>
              <a:rPr lang="pl-PL" sz="18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roku</a:t>
            </a:r>
            <a:endParaRPr lang="pl-PL" sz="1800" dirty="0">
              <a:solidFill>
                <a:srgbClr val="0000CC"/>
              </a:solidFill>
              <a:effectLst>
                <a:outerShdw blurRad="63500" dist="38100" dir="5400000" algn="t" rotWithShape="0">
                  <a:prstClr val="black">
                    <a:alpha val="25000"/>
                  </a:prstClr>
                </a:outerShdw>
              </a:effectLst>
              <a:ea typeface="Tahoma" pitchFamily="34" charset="0"/>
              <a:cs typeface="Tahoma" pitchFamily="34" charset="0"/>
            </a:endParaRPr>
          </a:p>
          <a:p>
            <a:pPr marL="342900" indent="-342900" fontAlgn="auto">
              <a:spcBef>
                <a:spcPts val="0"/>
              </a:spcBef>
              <a:spcAft>
                <a:spcPts val="1000"/>
              </a:spcAft>
              <a:buFont typeface="Wingdings" panose="05000000000000000000" pitchFamily="2" charset="2"/>
              <a:buChar char="ü"/>
              <a:defRPr/>
            </a:pPr>
            <a:r>
              <a:rPr lang="pl-PL" sz="18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Komunikat dyrektora Centralnej Komisji Egzaminacyjnej z 20 sierpnia 2021 r. </a:t>
            </a:r>
            <a:r>
              <a:rPr lang="pl-PL" sz="18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      w </a:t>
            </a:r>
            <a:r>
              <a:rPr lang="pl-PL" sz="18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sprawie materiałów i przyborów pomocniczych, z których mogą korzystać zdający na egzaminie ósmoklasisty i egzaminie maturalnym </a:t>
            </a:r>
            <a:r>
              <a:rPr lang="pl-PL" sz="18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w 2022 roku</a:t>
            </a:r>
            <a:endParaRPr lang="pl-PL" sz="1800" dirty="0">
              <a:solidFill>
                <a:srgbClr val="0000CC"/>
              </a:solidFill>
              <a:effectLst>
                <a:outerShdw blurRad="63500" dist="38100" dir="5400000" algn="t" rotWithShape="0">
                  <a:prstClr val="black">
                    <a:alpha val="25000"/>
                  </a:prstClr>
                </a:outerShdw>
              </a:effectLst>
              <a:ea typeface="Tahoma" pitchFamily="34" charset="0"/>
              <a:cs typeface="Tahoma" pitchFamily="34" charset="0"/>
            </a:endParaRPr>
          </a:p>
          <a:p>
            <a:pPr marL="342900" indent="-342900" fontAlgn="auto">
              <a:spcBef>
                <a:spcPts val="0"/>
              </a:spcBef>
              <a:spcAft>
                <a:spcPts val="1000"/>
              </a:spcAft>
              <a:buFont typeface="Wingdings" panose="05000000000000000000" pitchFamily="2" charset="2"/>
              <a:buChar char="ü"/>
              <a:defRPr/>
            </a:pPr>
            <a:r>
              <a:rPr lang="pl-PL" sz="18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Komunikat dyrektora Centralnej Komisji Egzaminacyjnej z 20 sierpnia 2021 r. </a:t>
            </a:r>
            <a:r>
              <a:rPr lang="pl-PL" sz="18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      w </a:t>
            </a:r>
            <a:r>
              <a:rPr lang="pl-PL" sz="18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sprawie szczegółowych sposobów dostosowania warunków </a:t>
            </a:r>
            <a:r>
              <a:rPr lang="pl-PL" sz="18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
            </a:r>
            <a:br>
              <a:rPr lang="pl-PL" sz="18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br>
            <a:r>
              <a:rPr lang="pl-PL" sz="18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i </a:t>
            </a:r>
            <a:r>
              <a:rPr lang="pl-PL" sz="18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form przeprowadzania egzaminu ósmoklasisty w roku szkolnym 2021/2022 </a:t>
            </a:r>
            <a:endParaRPr lang="pl-PL" sz="18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endParaRPr>
          </a:p>
          <a:p>
            <a:pPr marL="342900" indent="-342900" fontAlgn="auto">
              <a:spcBef>
                <a:spcPts val="0"/>
              </a:spcBef>
              <a:spcAft>
                <a:spcPts val="1000"/>
              </a:spcAft>
              <a:buFont typeface="Wingdings" panose="05000000000000000000" pitchFamily="2" charset="2"/>
              <a:buChar char="ü"/>
              <a:defRPr/>
            </a:pPr>
            <a:r>
              <a:rPr lang="pl-PL" sz="1800" dirty="0" smtClean="0">
                <a:solidFill>
                  <a:srgbClr val="FF0000"/>
                </a:solidFill>
                <a:effectLst>
                  <a:outerShdw blurRad="63500" dist="38100" dir="5400000" algn="t" rotWithShape="0">
                    <a:prstClr val="black">
                      <a:alpha val="25000"/>
                    </a:prstClr>
                  </a:outerShdw>
                </a:effectLst>
                <a:ea typeface="Tahoma" pitchFamily="34" charset="0"/>
                <a:cs typeface="Tahoma" pitchFamily="34" charset="0"/>
              </a:rPr>
              <a:t>Aneks z 24 marca 2022 r. do komunikatu </a:t>
            </a:r>
            <a:r>
              <a:rPr lang="pl-PL" sz="1800" dirty="0">
                <a:solidFill>
                  <a:srgbClr val="FF0000"/>
                </a:solidFill>
                <a:effectLst>
                  <a:outerShdw blurRad="63500" dist="38100" dir="5400000" algn="t" rotWithShape="0">
                    <a:prstClr val="black">
                      <a:alpha val="25000"/>
                    </a:prstClr>
                  </a:outerShdw>
                </a:effectLst>
                <a:ea typeface="Tahoma" pitchFamily="34" charset="0"/>
                <a:cs typeface="Tahoma" pitchFamily="34" charset="0"/>
              </a:rPr>
              <a:t>dyrektora Centralnej Komisji Egzaminacyjnej z 20 sierpnia 2021 r. w sprawie szczegółowych sposobów dostosowania warunków </a:t>
            </a:r>
            <a:r>
              <a:rPr lang="pl-PL" sz="1800" dirty="0" smtClean="0">
                <a:solidFill>
                  <a:srgbClr val="FF0000"/>
                </a:solidFill>
                <a:effectLst>
                  <a:outerShdw blurRad="63500" dist="38100" dir="5400000" algn="t" rotWithShape="0">
                    <a:prstClr val="black">
                      <a:alpha val="25000"/>
                    </a:prstClr>
                  </a:outerShdw>
                </a:effectLst>
                <a:ea typeface="Tahoma" pitchFamily="34" charset="0"/>
                <a:cs typeface="Tahoma" pitchFamily="34" charset="0"/>
              </a:rPr>
              <a:t>i </a:t>
            </a:r>
            <a:r>
              <a:rPr lang="pl-PL" sz="1800" dirty="0">
                <a:solidFill>
                  <a:srgbClr val="FF0000"/>
                </a:solidFill>
                <a:effectLst>
                  <a:outerShdw blurRad="63500" dist="38100" dir="5400000" algn="t" rotWithShape="0">
                    <a:prstClr val="black">
                      <a:alpha val="25000"/>
                    </a:prstClr>
                  </a:outerShdw>
                </a:effectLst>
                <a:ea typeface="Tahoma" pitchFamily="34" charset="0"/>
                <a:cs typeface="Tahoma" pitchFamily="34" charset="0"/>
              </a:rPr>
              <a:t>form przeprowadzania egzaminu ósmoklasisty w roku szkolnym 2021/2022 </a:t>
            </a:r>
            <a:endParaRPr lang="pl-PL" sz="1800" dirty="0" smtClean="0">
              <a:solidFill>
                <a:srgbClr val="FF0000"/>
              </a:solidFill>
              <a:effectLst>
                <a:outerShdw blurRad="63500" dist="38100" dir="5400000" algn="t" rotWithShape="0">
                  <a:prstClr val="black">
                    <a:alpha val="25000"/>
                  </a:prstClr>
                </a:outerShdw>
              </a:effectLst>
              <a:ea typeface="Tahoma" pitchFamily="34" charset="0"/>
              <a:cs typeface="Tahoma" pitchFamily="34" charset="0"/>
            </a:endParaRPr>
          </a:p>
          <a:p>
            <a:pPr marL="342900" indent="-342900" fontAlgn="auto">
              <a:spcBef>
                <a:spcPts val="0"/>
              </a:spcBef>
              <a:spcAft>
                <a:spcPts val="1000"/>
              </a:spcAft>
              <a:buFont typeface="Wingdings" panose="05000000000000000000" pitchFamily="2" charset="2"/>
              <a:buChar char="ü"/>
              <a:defRPr/>
            </a:pPr>
            <a:r>
              <a:rPr lang="pl-PL" sz="18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Wykaz </a:t>
            </a:r>
            <a:r>
              <a:rPr lang="pl-PL" sz="18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olimpiad, o którym mowa w Komunikacie Ministra Edukacji Narodowej </a:t>
            </a:r>
            <a:r>
              <a:rPr lang="pl-PL" sz="18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     w </a:t>
            </a:r>
            <a:r>
              <a:rPr lang="pl-PL" sz="18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sprawie wykazu olimpiad przedmiotowych przeprowadzanych z przedmiotu lub przedmiotów objętych egzaminem ósmoklasisty lub egzaminem maturalnym </a:t>
            </a:r>
            <a:r>
              <a:rPr lang="pl-PL" sz="18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oraz konkursów dla uczniów szkół i placówek artystycznych w </a:t>
            </a:r>
            <a:r>
              <a:rPr lang="pl-PL" sz="18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roku szkolnym </a:t>
            </a:r>
            <a:r>
              <a:rPr lang="pl-PL" sz="18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2021/2022</a:t>
            </a:r>
            <a:endParaRPr lang="pl-PL" sz="1800" dirty="0">
              <a:solidFill>
                <a:srgbClr val="0000CC"/>
              </a:solidFill>
              <a:effectLst>
                <a:outerShdw blurRad="63500" dist="38100" dir="5400000" algn="t" rotWithShape="0">
                  <a:prstClr val="black">
                    <a:alpha val="25000"/>
                  </a:prstClr>
                </a:outerShdw>
              </a:effectLst>
              <a:ea typeface="Tahoma" pitchFamily="34" charset="0"/>
              <a:cs typeface="Tahoma" pitchFamily="34" charset="0"/>
            </a:endParaRPr>
          </a:p>
        </p:txBody>
      </p:sp>
      <p:sp>
        <p:nvSpPr>
          <p:cNvPr id="7173"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7174"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5" name="pole tekstowe 1"/>
          <p:cNvSpPr txBox="1">
            <a:spLocks noChangeArrowheads="1"/>
          </p:cNvSpPr>
          <p:nvPr/>
        </p:nvSpPr>
        <p:spPr bwMode="auto">
          <a:xfrm>
            <a:off x="0" y="210343"/>
            <a:ext cx="914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sz="2400" b="1" dirty="0">
                <a:solidFill>
                  <a:srgbClr val="0000CC"/>
                </a:solidFill>
                <a:ea typeface="Tahoma" pitchFamily="34" charset="0"/>
                <a:cs typeface="Tahoma" pitchFamily="34" charset="0"/>
              </a:rPr>
              <a:t>Obowiązujące </a:t>
            </a:r>
            <a:r>
              <a:rPr lang="pl-PL" sz="2400" b="1" dirty="0" smtClean="0">
                <a:solidFill>
                  <a:srgbClr val="0000CC"/>
                </a:solidFill>
                <a:ea typeface="Tahoma" pitchFamily="34" charset="0"/>
                <a:cs typeface="Tahoma" pitchFamily="34" charset="0"/>
              </a:rPr>
              <a:t>komunikaty</a:t>
            </a:r>
            <a:endParaRPr lang="pl-PL" sz="2400" b="1" dirty="0">
              <a:solidFill>
                <a:srgbClr val="0000CC"/>
              </a:solidFill>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54C0FA51-BE35-4CFE-ADC8-67489BEC61A3}" type="slidenum">
              <a:rPr lang="pl-PL" altLang="pl-PL" sz="1200" smtClean="0">
                <a:solidFill>
                  <a:srgbClr val="595959"/>
                </a:solidFill>
                <a:latin typeface="Century Gothic" pitchFamily="34" charset="0"/>
              </a:rPr>
              <a:pPr eaLnBrk="1" hangingPunct="1"/>
              <a:t>30</a:t>
            </a:fld>
            <a:endParaRPr lang="pl-PL" altLang="pl-PL" sz="1200" smtClean="0">
              <a:solidFill>
                <a:srgbClr val="595959"/>
              </a:solidFill>
              <a:latin typeface="Century Gothic" pitchFamily="34" charset="0"/>
            </a:endParaRPr>
          </a:p>
        </p:txBody>
      </p:sp>
      <p:pic>
        <p:nvPicPr>
          <p:cNvPr id="317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 Box 5"/>
          <p:cNvSpPr txBox="1">
            <a:spLocks noChangeArrowheads="1"/>
          </p:cNvSpPr>
          <p:nvPr/>
        </p:nvSpPr>
        <p:spPr bwMode="auto">
          <a:xfrm>
            <a:off x="0" y="144463"/>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Font typeface="Arial" charset="0"/>
              <a:buChar char="•"/>
              <a:defRPr sz="2400">
                <a:solidFill>
                  <a:srgbClr val="7F7F7F"/>
                </a:solidFill>
                <a:latin typeface="Century Gothic" pitchFamily="34" charset="0"/>
              </a:defRPr>
            </a:lvl1pPr>
            <a:lvl2pPr marL="742950" indent="-285750" algn="l"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algn="l" eaLnBrk="0" hangingPunct="0">
              <a:spcBef>
                <a:spcPct val="20000"/>
              </a:spcBef>
              <a:buFont typeface="Arial" charset="0"/>
              <a:buChar char="•"/>
              <a:defRPr sz="1600">
                <a:solidFill>
                  <a:srgbClr val="7F7F7F"/>
                </a:solidFill>
                <a:latin typeface="Century Gothic" pitchFamily="34" charset="0"/>
              </a:defRPr>
            </a:lvl3pPr>
            <a:lvl4pPr marL="1600200" indent="-228600" algn="l"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algn="l"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pl-PL" altLang="pl-PL" b="1" dirty="0" smtClean="0">
                <a:solidFill>
                  <a:srgbClr val="0000CC"/>
                </a:solidFill>
                <a:latin typeface="Tahoma" pitchFamily="34" charset="0"/>
                <a:ea typeface="Tahoma" pitchFamily="34" charset="0"/>
                <a:cs typeface="Tahoma" pitchFamily="34" charset="0"/>
              </a:rPr>
              <a:t>Przekazanie informacji </a:t>
            </a:r>
          </a:p>
          <a:p>
            <a:pPr algn="ctr" eaLnBrk="1" hangingPunct="1">
              <a:spcBef>
                <a:spcPct val="0"/>
              </a:spcBef>
              <a:buFontTx/>
              <a:buNone/>
              <a:defRPr/>
            </a:pPr>
            <a:r>
              <a:rPr lang="pl-PL" altLang="pl-PL" b="1" dirty="0" smtClean="0">
                <a:solidFill>
                  <a:srgbClr val="0000CC"/>
                </a:solidFill>
                <a:latin typeface="Tahoma" pitchFamily="34" charset="0"/>
                <a:ea typeface="Tahoma" pitchFamily="34" charset="0"/>
                <a:cs typeface="Tahoma" pitchFamily="34" charset="0"/>
              </a:rPr>
              <a:t>o egzaminie ósmoklasisty                               </a:t>
            </a:r>
          </a:p>
        </p:txBody>
      </p:sp>
      <p:sp>
        <p:nvSpPr>
          <p:cNvPr id="10" name="pole tekstowe 9"/>
          <p:cNvSpPr txBox="1"/>
          <p:nvPr/>
        </p:nvSpPr>
        <p:spPr>
          <a:xfrm>
            <a:off x="309563" y="1341438"/>
            <a:ext cx="8510587" cy="2862322"/>
          </a:xfrm>
          <a:prstGeom prst="rect">
            <a:avLst/>
          </a:prstGeom>
          <a:noFill/>
        </p:spPr>
        <p:txBody>
          <a:bodyPr>
            <a:spAutoFit/>
          </a:bodyPr>
          <a:lstStyle/>
          <a:p>
            <a:pPr fontAlgn="auto">
              <a:spcAft>
                <a:spcPts val="0"/>
              </a:spcAft>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Rodzice i uczniowie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powinni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zostać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poinformowani o:</a:t>
            </a:r>
            <a:endPar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endParaRPr>
          </a:p>
          <a:p>
            <a:pPr fontAlgn="auto">
              <a:spcAft>
                <a:spcPts val="0"/>
              </a:spcAft>
              <a:defRPr/>
            </a:pPr>
            <a:endPar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endParaRPr>
          </a:p>
          <a:p>
            <a:pPr marL="628650" indent="-266700" fontAlgn="auto">
              <a:spcAft>
                <a:spcPts val="1200"/>
              </a:spcAft>
              <a:buFont typeface="Wingdings" panose="05000000000000000000" pitchFamily="2" charset="2"/>
              <a:buChar char="ü"/>
              <a:defRPr/>
            </a:pP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harmonogramie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egzaminu ósmoklasisty</a:t>
            </a:r>
          </a:p>
          <a:p>
            <a:pPr marL="628650" indent="-266700" fontAlgn="auto">
              <a:spcAft>
                <a:spcPts val="1200"/>
              </a:spcAft>
              <a:buFont typeface="Wingdings" panose="05000000000000000000" pitchFamily="2" charset="2"/>
              <a:buChar char="ü"/>
              <a:defRPr/>
            </a:pP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zasadach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przeprowadzania egzaminu ósmoklasisty</a:t>
            </a:r>
          </a:p>
          <a:p>
            <a:pPr marL="628650" indent="-266700" fontAlgn="auto">
              <a:spcAft>
                <a:spcPts val="1200"/>
              </a:spcAft>
              <a:buFont typeface="Wingdings" panose="05000000000000000000" pitchFamily="2" charset="2"/>
              <a:buChar char="ü"/>
              <a:defRPr/>
            </a:pP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zasadach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zaznaczania odpowiedzi na karcie odpowiedzi</a:t>
            </a:r>
          </a:p>
          <a:p>
            <a:pPr marL="628650" indent="-266700" fontAlgn="auto">
              <a:spcAft>
                <a:spcPts val="1200"/>
              </a:spcAft>
              <a:buFont typeface="Wingdings" panose="05000000000000000000" pitchFamily="2" charset="2"/>
              <a:buChar char="ü"/>
              <a:defRPr/>
            </a:pP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zakazie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wnoszenia urządzeń telekomunikacyjnych do sali</a:t>
            </a:r>
          </a:p>
          <a:p>
            <a:pPr marL="628650" indent="-266700" fontAlgn="auto">
              <a:spcAft>
                <a:spcPts val="1200"/>
              </a:spcAft>
              <a:buFont typeface="Wingdings" panose="05000000000000000000" pitchFamily="2" charset="2"/>
              <a:buChar char="ü"/>
              <a:defRPr/>
            </a:pP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konieczności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samodzielnej pracy podczas egzaminu.</a:t>
            </a:r>
          </a:p>
        </p:txBody>
      </p:sp>
      <p:sp>
        <p:nvSpPr>
          <p:cNvPr id="31750"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31751"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8" name="pole tekstowe 1"/>
          <p:cNvSpPr txBox="1">
            <a:spLocks noChangeArrowheads="1"/>
          </p:cNvSpPr>
          <p:nvPr/>
        </p:nvSpPr>
        <p:spPr bwMode="auto">
          <a:xfrm>
            <a:off x="430540" y="4808378"/>
            <a:ext cx="8185150" cy="707886"/>
          </a:xfrm>
          <a:prstGeom prst="rect">
            <a:avLst/>
          </a:prstGeom>
          <a:solidFill>
            <a:srgbClr val="0000CC"/>
          </a:solidFill>
          <a:ln>
            <a:noFill/>
          </a:ln>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defRPr/>
            </a:pPr>
            <a:r>
              <a:rPr lang="pl-PL" altLang="pl-PL" sz="2000" dirty="0" smtClean="0">
                <a:solidFill>
                  <a:schemeClr val="bg1"/>
                </a:solidFill>
                <a:effectLst>
                  <a:outerShdw blurRad="63500" dist="38100" dir="5400000" algn="t" rotWithShape="0">
                    <a:prstClr val="black">
                      <a:alpha val="25000"/>
                    </a:prstClr>
                  </a:outerShdw>
                </a:effectLst>
                <a:ea typeface="Tahoma" pitchFamily="34" charset="0"/>
                <a:cs typeface="Tahoma" pitchFamily="34" charset="0"/>
              </a:rPr>
              <a:t>Informacja o przeprowadzeniu szkolenia powinna zostać zamieszczona w dokumentacji szkolnej.</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l" eaLnBrk="1" hangingPunct="1"/>
            <a:fld id="{694B98E9-BF11-4373-815F-667A9B97F36D}" type="slidenum">
              <a:rPr lang="pl-PL" altLang="pl-PL" sz="1200" smtClean="0">
                <a:solidFill>
                  <a:srgbClr val="595959"/>
                </a:solidFill>
                <a:latin typeface="Century Gothic" pitchFamily="34" charset="0"/>
              </a:rPr>
              <a:pPr algn="l" eaLnBrk="1" hangingPunct="1"/>
              <a:t>31</a:t>
            </a:fld>
            <a:endParaRPr lang="pl-PL" altLang="pl-PL" sz="1200" smtClean="0">
              <a:solidFill>
                <a:srgbClr val="595959"/>
              </a:solidFill>
              <a:latin typeface="Century Gothic" pitchFamily="34" charset="0"/>
            </a:endParaRPr>
          </a:p>
        </p:txBody>
      </p:sp>
      <p:pic>
        <p:nvPicPr>
          <p:cNvPr id="327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 Box 5"/>
          <p:cNvSpPr txBox="1">
            <a:spLocks noChangeArrowheads="1"/>
          </p:cNvSpPr>
          <p:nvPr/>
        </p:nvSpPr>
        <p:spPr bwMode="auto">
          <a:xfrm>
            <a:off x="0" y="14446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Font typeface="Arial" charset="0"/>
              <a:buChar char="•"/>
              <a:defRPr sz="2400">
                <a:solidFill>
                  <a:srgbClr val="7F7F7F"/>
                </a:solidFill>
                <a:latin typeface="Century Gothic" pitchFamily="34" charset="0"/>
              </a:defRPr>
            </a:lvl1pPr>
            <a:lvl2pPr marL="742950" indent="-285750" algn="l"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algn="l" eaLnBrk="0" hangingPunct="0">
              <a:spcBef>
                <a:spcPct val="20000"/>
              </a:spcBef>
              <a:buFont typeface="Arial" charset="0"/>
              <a:buChar char="•"/>
              <a:defRPr sz="1600">
                <a:solidFill>
                  <a:srgbClr val="7F7F7F"/>
                </a:solidFill>
                <a:latin typeface="Century Gothic" pitchFamily="34" charset="0"/>
              </a:defRPr>
            </a:lvl3pPr>
            <a:lvl4pPr marL="1600200" indent="-228600" algn="l"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algn="l"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pl-PL" altLang="pl-PL" b="1" dirty="0" smtClean="0">
                <a:solidFill>
                  <a:srgbClr val="0000CC"/>
                </a:solidFill>
                <a:latin typeface="Tahoma" pitchFamily="34" charset="0"/>
                <a:ea typeface="Tahoma" pitchFamily="34" charset="0"/>
                <a:cs typeface="Tahoma" pitchFamily="34" charset="0"/>
              </a:rPr>
              <a:t>Zespół nadzorujący przebieg egzaminu w sali</a:t>
            </a:r>
            <a:r>
              <a:rPr lang="pl-PL" altLang="pl-PL" b="1" dirty="0" smtClean="0">
                <a:solidFill>
                  <a:srgbClr val="0066CC"/>
                </a:solidFill>
                <a:latin typeface="Tahoma" pitchFamily="34" charset="0"/>
                <a:ea typeface="Tahoma" pitchFamily="34" charset="0"/>
                <a:cs typeface="Tahoma" pitchFamily="34" charset="0"/>
              </a:rPr>
              <a:t>	                                </a:t>
            </a:r>
          </a:p>
        </p:txBody>
      </p:sp>
      <p:sp>
        <p:nvSpPr>
          <p:cNvPr id="10" name="pole tekstowe 9"/>
          <p:cNvSpPr txBox="1"/>
          <p:nvPr/>
        </p:nvSpPr>
        <p:spPr>
          <a:xfrm>
            <a:off x="239653" y="1196752"/>
            <a:ext cx="8672513" cy="2092881"/>
          </a:xfrm>
          <a:prstGeom prst="rect">
            <a:avLst/>
          </a:prstGeom>
          <a:noFill/>
        </p:spPr>
        <p:txBody>
          <a:bodyPr>
            <a:spAutoFit/>
          </a:bodyPr>
          <a:lstStyle/>
          <a:p>
            <a:pPr fontAlgn="auto">
              <a:spcBef>
                <a:spcPts val="0"/>
              </a:spcBef>
              <a:spcAft>
                <a:spcPts val="600"/>
              </a:spcAft>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W skład zespołu nadzorującego wchodzi co najmniej </a:t>
            </a:r>
            <a:r>
              <a:rPr lang="pl-PL" sz="2000" b="1"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dwóch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nauczycieli,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
            </a:r>
            <a:b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b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z tym,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że co najmniej jeden nauczyciel jest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zatrudniony</a:t>
            </a:r>
            <a:endPar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endParaRPr>
          </a:p>
          <a:p>
            <a:pPr marL="342900" indent="-342900" fontAlgn="auto">
              <a:spcAft>
                <a:spcPts val="600"/>
              </a:spcAft>
              <a:buFont typeface="Wingdings" panose="05000000000000000000" pitchFamily="2" charset="2"/>
              <a:buChar char="ü"/>
              <a:defRPr/>
            </a:pP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w szkole</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 w której jest przeprowadzany egzamin ósmoklasisty i ten nauczyciel jest przewodniczącym zespołu nadzorującego</a:t>
            </a:r>
          </a:p>
          <a:p>
            <a:pPr marL="342900" indent="-342900" fontAlgn="auto">
              <a:spcAft>
                <a:spcPts val="0"/>
              </a:spcAft>
              <a:buFont typeface="Wingdings" panose="05000000000000000000" pitchFamily="2" charset="2"/>
              <a:buChar char="ü"/>
              <a:defRPr/>
            </a:pP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w innej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szkole lub placówce (konieczne jest porozumienie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z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dyrektorem tej placówki).</a:t>
            </a:r>
          </a:p>
        </p:txBody>
      </p:sp>
      <p:sp>
        <p:nvSpPr>
          <p:cNvPr id="11" name="pole tekstowe 10"/>
          <p:cNvSpPr txBox="1"/>
          <p:nvPr/>
        </p:nvSpPr>
        <p:spPr>
          <a:xfrm>
            <a:off x="369888" y="3856038"/>
            <a:ext cx="8510587" cy="1015663"/>
          </a:xfrm>
          <a:prstGeom prst="rect">
            <a:avLst/>
          </a:prstGeom>
          <a:noFill/>
        </p:spPr>
        <p:txBody>
          <a:bodyPr>
            <a:spAutoFit/>
          </a:bodyPr>
          <a:lstStyle/>
          <a:p>
            <a:pPr algn="just" fontAlgn="auto">
              <a:spcAft>
                <a:spcPts val="0"/>
              </a:spcAft>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Jeżeli w sali egzaminacyjnej jest więcej niż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30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uczniów, to liczbę członków zespołu nadzorującego zwiększa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się o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jednego nauczyciela na każdych kolejnych 25 uczniów.</a:t>
            </a:r>
          </a:p>
        </p:txBody>
      </p:sp>
      <p:sp>
        <p:nvSpPr>
          <p:cNvPr id="3" name="pole tekstowe 2"/>
          <p:cNvSpPr txBox="1"/>
          <p:nvPr/>
        </p:nvSpPr>
        <p:spPr>
          <a:xfrm>
            <a:off x="4410075" y="4721368"/>
            <a:ext cx="4104456" cy="1323439"/>
          </a:xfrm>
          <a:prstGeom prst="rect">
            <a:avLst/>
          </a:prstGeom>
          <a:solidFill>
            <a:srgbClr val="0000CC"/>
          </a:solidFill>
          <a:ln w="3175">
            <a:solidFill>
              <a:srgbClr val="0066CC"/>
            </a:solidFill>
          </a:ln>
        </p:spPr>
        <p:txBody>
          <a:bodyPr wrap="square">
            <a:spAutoFit/>
          </a:bodyPr>
          <a:lstStyle/>
          <a:p>
            <a:pPr>
              <a:defRPr/>
            </a:pPr>
            <a:r>
              <a:rPr lang="pl-PL" sz="2000" dirty="0" smtClean="0">
                <a:solidFill>
                  <a:schemeClr val="bg1"/>
                </a:solidFill>
                <a:ea typeface="Tahoma" pitchFamily="34" charset="0"/>
                <a:cs typeface="Tahoma" pitchFamily="34" charset="0"/>
              </a:rPr>
              <a:t>1-30 </a:t>
            </a:r>
            <a:r>
              <a:rPr lang="pl-PL" sz="2000" dirty="0">
                <a:solidFill>
                  <a:schemeClr val="bg1"/>
                </a:solidFill>
                <a:ea typeface="Tahoma" pitchFamily="34" charset="0"/>
                <a:cs typeface="Tahoma" pitchFamily="34" charset="0"/>
              </a:rPr>
              <a:t>uczniów – 2 nauczycieli</a:t>
            </a:r>
          </a:p>
          <a:p>
            <a:pPr>
              <a:defRPr/>
            </a:pPr>
            <a:r>
              <a:rPr lang="pl-PL" sz="2000" dirty="0" smtClean="0">
                <a:solidFill>
                  <a:schemeClr val="bg1"/>
                </a:solidFill>
                <a:ea typeface="Tahoma" pitchFamily="34" charset="0"/>
                <a:cs typeface="Tahoma" pitchFamily="34" charset="0"/>
              </a:rPr>
              <a:t>31-55 </a:t>
            </a:r>
            <a:r>
              <a:rPr lang="pl-PL" sz="2000" dirty="0">
                <a:solidFill>
                  <a:schemeClr val="bg1"/>
                </a:solidFill>
                <a:ea typeface="Tahoma" pitchFamily="34" charset="0"/>
                <a:cs typeface="Tahoma" pitchFamily="34" charset="0"/>
              </a:rPr>
              <a:t>uczniów – 3 nauczycieli</a:t>
            </a:r>
          </a:p>
          <a:p>
            <a:pPr>
              <a:defRPr/>
            </a:pPr>
            <a:r>
              <a:rPr lang="pl-PL" sz="2000" dirty="0" smtClean="0">
                <a:solidFill>
                  <a:schemeClr val="bg1"/>
                </a:solidFill>
                <a:ea typeface="Tahoma" pitchFamily="34" charset="0"/>
                <a:cs typeface="Tahoma" pitchFamily="34" charset="0"/>
              </a:rPr>
              <a:t>56-80 </a:t>
            </a:r>
            <a:r>
              <a:rPr lang="pl-PL" sz="2000" dirty="0">
                <a:solidFill>
                  <a:schemeClr val="bg1"/>
                </a:solidFill>
                <a:ea typeface="Tahoma" pitchFamily="34" charset="0"/>
                <a:cs typeface="Tahoma" pitchFamily="34" charset="0"/>
              </a:rPr>
              <a:t>uczniów – 4 </a:t>
            </a:r>
            <a:r>
              <a:rPr lang="pl-PL" sz="2000" dirty="0" smtClean="0">
                <a:solidFill>
                  <a:schemeClr val="bg1"/>
                </a:solidFill>
                <a:ea typeface="Tahoma" pitchFamily="34" charset="0"/>
                <a:cs typeface="Tahoma" pitchFamily="34" charset="0"/>
              </a:rPr>
              <a:t>nauczycieli</a:t>
            </a:r>
          </a:p>
          <a:p>
            <a:pPr>
              <a:defRPr/>
            </a:pPr>
            <a:r>
              <a:rPr lang="pl-PL" sz="2000" dirty="0" smtClean="0">
                <a:solidFill>
                  <a:schemeClr val="bg1"/>
                </a:solidFill>
                <a:ea typeface="Tahoma" pitchFamily="34" charset="0"/>
                <a:cs typeface="Tahoma" pitchFamily="34" charset="0"/>
              </a:rPr>
              <a:t>…</a:t>
            </a:r>
            <a:endParaRPr lang="pl-PL" sz="2000" dirty="0">
              <a:solidFill>
                <a:schemeClr val="bg1"/>
              </a:solidFill>
              <a:ea typeface="Tahoma" pitchFamily="34" charset="0"/>
              <a:cs typeface="Tahoma" pitchFamily="34" charset="0"/>
            </a:endParaRPr>
          </a:p>
        </p:txBody>
      </p:sp>
      <p:sp>
        <p:nvSpPr>
          <p:cNvPr id="32776"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32777"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l" eaLnBrk="1" hangingPunct="1"/>
            <a:fld id="{34295140-F33C-4756-8BD2-568A8DE97C02}" type="slidenum">
              <a:rPr lang="pl-PL" altLang="pl-PL" sz="1200" smtClean="0">
                <a:solidFill>
                  <a:srgbClr val="595959"/>
                </a:solidFill>
                <a:latin typeface="Century Gothic" pitchFamily="34" charset="0"/>
              </a:rPr>
              <a:pPr algn="l" eaLnBrk="1" hangingPunct="1"/>
              <a:t>32</a:t>
            </a:fld>
            <a:endParaRPr lang="pl-PL" altLang="pl-PL" sz="1200" smtClean="0">
              <a:solidFill>
                <a:srgbClr val="595959"/>
              </a:solidFill>
              <a:latin typeface="Century Gothic" pitchFamily="34" charset="0"/>
            </a:endParaRPr>
          </a:p>
        </p:txBody>
      </p:sp>
      <p:pic>
        <p:nvPicPr>
          <p:cNvPr id="3379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ole tekstowe 9"/>
          <p:cNvSpPr txBox="1"/>
          <p:nvPr/>
        </p:nvSpPr>
        <p:spPr>
          <a:xfrm>
            <a:off x="309562" y="980728"/>
            <a:ext cx="8510588" cy="5016758"/>
          </a:xfrm>
          <a:prstGeom prst="rect">
            <a:avLst/>
          </a:prstGeom>
          <a:noFill/>
        </p:spPr>
        <p:txBody>
          <a:bodyPr>
            <a:spAutoFit/>
          </a:bodyPr>
          <a:lstStyle/>
          <a:p>
            <a:pPr fontAlgn="auto">
              <a:spcAft>
                <a:spcPts val="0"/>
              </a:spcAft>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W przypadku braku możliwości powołania w skład zespołu nadzorującego nauczyciela zatrudnionego w szkole, w której jest przeprowadzany egzamin ósmoklasisty,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albo nauczyciela zatrudnionego w innej szkole </a:t>
            </a:r>
            <a:b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b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lub placówce, w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skład zespołu nadzorującego mogą wchodzić </a:t>
            </a:r>
            <a:endPar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endParaRPr>
          </a:p>
          <a:p>
            <a:pPr marL="342900" indent="-342900" fontAlgn="auto">
              <a:spcAft>
                <a:spcPts val="0"/>
              </a:spcAft>
              <a:buFont typeface="Arial" panose="020B0604020202020204" pitchFamily="34" charset="0"/>
              <a:buChar char="•"/>
              <a:defRPr/>
            </a:pP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inni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nauczyciele, w tym osoby posiadające kwalifikacje wymagane do zajmowania stanowiska nauczyciela niezatrudnione w szkole lub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placówce</a:t>
            </a:r>
          </a:p>
          <a:p>
            <a:pPr marL="342900" indent="-342900" fontAlgn="auto">
              <a:spcAft>
                <a:spcPts val="0"/>
              </a:spcAft>
              <a:buFont typeface="Arial" panose="020B0604020202020204" pitchFamily="34" charset="0"/>
              <a:buChar char="•"/>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p</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rzedstawiciele organu sprawującego nadzór pedagogiczny, uczelni, placówek doskonalenia nauczycieli i poradni psychologiczno-pedagogicznych, w tym poradni specjalistycznych, nieposiadający kwalifikacji wymaganych do zajmowania stanowiska nauczyciela.</a:t>
            </a:r>
            <a:endPar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endParaRPr>
          </a:p>
          <a:p>
            <a:pPr algn="ctr" fontAlgn="auto">
              <a:spcAft>
                <a:spcPts val="0"/>
              </a:spcAft>
              <a:defRPr/>
            </a:pPr>
            <a:endPar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endParaRPr>
          </a:p>
          <a:p>
            <a:pPr algn="ctr" fontAlgn="auto">
              <a:spcAft>
                <a:spcPts val="0"/>
              </a:spcAft>
              <a:defRPr/>
            </a:pP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Dla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tych nauczycieli przewodniczący zespołu egzaminacyjnego przeprowadza dodatkowe szkolenie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w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zakresie organizacji egzaminu ósmoklasisty.</a:t>
            </a:r>
          </a:p>
          <a:p>
            <a:pPr fontAlgn="auto">
              <a:spcAft>
                <a:spcPts val="0"/>
              </a:spcAft>
              <a:defRPr/>
            </a:pPr>
            <a:endParaRPr lang="pl-PL" sz="2000" dirty="0">
              <a:effectLst>
                <a:outerShdw blurRad="63500" dist="38100" dir="5400000" algn="t" rotWithShape="0">
                  <a:prstClr val="black">
                    <a:alpha val="25000"/>
                  </a:prstClr>
                </a:outerShdw>
              </a:effectLst>
              <a:ea typeface="Tahoma" pitchFamily="34" charset="0"/>
              <a:cs typeface="Tahoma" pitchFamily="34" charset="0"/>
            </a:endParaRPr>
          </a:p>
        </p:txBody>
      </p:sp>
      <p:sp>
        <p:nvSpPr>
          <p:cNvPr id="33798" name="Text Box 4"/>
          <p:cNvSpPr txBox="1">
            <a:spLocks noChangeArrowheads="1"/>
          </p:cNvSpPr>
          <p:nvPr/>
        </p:nvSpPr>
        <p:spPr bwMode="auto">
          <a:xfrm>
            <a:off x="-36512" y="6572969"/>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33799"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5"/>
          <p:cNvSpPr txBox="1">
            <a:spLocks noChangeArrowheads="1"/>
          </p:cNvSpPr>
          <p:nvPr/>
        </p:nvSpPr>
        <p:spPr bwMode="auto">
          <a:xfrm>
            <a:off x="0" y="14446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Font typeface="Arial" charset="0"/>
              <a:buChar char="•"/>
              <a:defRPr sz="2400">
                <a:solidFill>
                  <a:srgbClr val="7F7F7F"/>
                </a:solidFill>
                <a:latin typeface="Century Gothic" pitchFamily="34" charset="0"/>
              </a:defRPr>
            </a:lvl1pPr>
            <a:lvl2pPr marL="742950" indent="-285750" algn="l"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algn="l" eaLnBrk="0" hangingPunct="0">
              <a:spcBef>
                <a:spcPct val="20000"/>
              </a:spcBef>
              <a:buFont typeface="Arial" charset="0"/>
              <a:buChar char="•"/>
              <a:defRPr sz="1600">
                <a:solidFill>
                  <a:srgbClr val="7F7F7F"/>
                </a:solidFill>
                <a:latin typeface="Century Gothic" pitchFamily="34" charset="0"/>
              </a:defRPr>
            </a:lvl3pPr>
            <a:lvl4pPr marL="1600200" indent="-228600" algn="l"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algn="l"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pl-PL" altLang="pl-PL" b="1" dirty="0" smtClean="0">
                <a:solidFill>
                  <a:srgbClr val="0000CC"/>
                </a:solidFill>
                <a:latin typeface="Tahoma" pitchFamily="34" charset="0"/>
                <a:ea typeface="Tahoma" pitchFamily="34" charset="0"/>
                <a:cs typeface="Tahoma" pitchFamily="34" charset="0"/>
              </a:rPr>
              <a:t>Zespół nadzorujący przebieg egzaminu w sali</a:t>
            </a:r>
            <a:r>
              <a:rPr lang="pl-PL" altLang="pl-PL" b="1" dirty="0" smtClean="0">
                <a:solidFill>
                  <a:srgbClr val="0066CC"/>
                </a:solidFill>
                <a:latin typeface="Tahoma" pitchFamily="34" charset="0"/>
                <a:ea typeface="Tahoma" pitchFamily="34" charset="0"/>
                <a:cs typeface="Tahoma" pitchFamily="34" charset="0"/>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l" eaLnBrk="1" hangingPunct="1"/>
            <a:fld id="{B0DBCF6E-5DBE-48D6-B897-2082604588F8}" type="slidenum">
              <a:rPr lang="pl-PL" altLang="pl-PL" sz="1200" smtClean="0">
                <a:solidFill>
                  <a:srgbClr val="595959"/>
                </a:solidFill>
                <a:latin typeface="Century Gothic" pitchFamily="34" charset="0"/>
              </a:rPr>
              <a:pPr algn="l" eaLnBrk="1" hangingPunct="1"/>
              <a:t>33</a:t>
            </a:fld>
            <a:endParaRPr lang="pl-PL" altLang="pl-PL" sz="1200" smtClean="0">
              <a:solidFill>
                <a:srgbClr val="595959"/>
              </a:solidFill>
              <a:latin typeface="Century Gothic" pitchFamily="34" charset="0"/>
            </a:endParaRPr>
          </a:p>
        </p:txBody>
      </p:sp>
      <p:pic>
        <p:nvPicPr>
          <p:cNvPr id="348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ole tekstowe 9"/>
          <p:cNvSpPr txBox="1"/>
          <p:nvPr/>
        </p:nvSpPr>
        <p:spPr>
          <a:xfrm>
            <a:off x="381000" y="1557338"/>
            <a:ext cx="8510588" cy="2862322"/>
          </a:xfrm>
          <a:prstGeom prst="rect">
            <a:avLst/>
          </a:prstGeom>
          <a:noFill/>
        </p:spPr>
        <p:txBody>
          <a:bodyPr>
            <a:spAutoFit/>
          </a:bodyPr>
          <a:lstStyle/>
          <a:p>
            <a:pPr fontAlgn="auto">
              <a:spcAft>
                <a:spcPts val="0"/>
              </a:spcAft>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W skład zespołu nadzorującego </a:t>
            </a:r>
            <a:r>
              <a:rPr lang="pl-PL" sz="2000" u="sng"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nie może wchodzić</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a:t>
            </a:r>
          </a:p>
          <a:p>
            <a:pPr marL="342900" indent="-342900" fontAlgn="auto">
              <a:spcAft>
                <a:spcPts val="1200"/>
              </a:spcAft>
              <a:buFontTx/>
              <a:buChar char="-"/>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w przypadku egzaminu z języka polskiego – nauczyciel języka polskiego</a:t>
            </a:r>
          </a:p>
          <a:p>
            <a:pPr marL="342900" indent="-342900" fontAlgn="auto">
              <a:spcAft>
                <a:spcPts val="1200"/>
              </a:spcAft>
              <a:buFontTx/>
              <a:buChar char="-"/>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w przypadku egzaminu matematyki – nauczyciel matematyki</a:t>
            </a:r>
          </a:p>
          <a:p>
            <a:pPr marL="342900" indent="-342900" fontAlgn="auto">
              <a:spcAft>
                <a:spcPts val="0"/>
              </a:spcAft>
              <a:buFontTx/>
              <a:buChar char="-"/>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w przypadku języka obcego nowożytnego – nauczyciel języka,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
            </a:r>
            <a:b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b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z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którego jest przeprowadzany egzamin w danej s</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ali (nie dotyczy przypadków, gdy uczeń korzysta z pomocy nauczyciela w pisaniu lub/i czytaniu).</a:t>
            </a:r>
            <a:endPar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endParaRPr>
          </a:p>
        </p:txBody>
      </p:sp>
      <p:sp>
        <p:nvSpPr>
          <p:cNvPr id="34822"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34823"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5"/>
          <p:cNvSpPr txBox="1">
            <a:spLocks noChangeArrowheads="1"/>
          </p:cNvSpPr>
          <p:nvPr/>
        </p:nvSpPr>
        <p:spPr bwMode="auto">
          <a:xfrm>
            <a:off x="0" y="14446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Font typeface="Arial" charset="0"/>
              <a:buChar char="•"/>
              <a:defRPr sz="2400">
                <a:solidFill>
                  <a:srgbClr val="7F7F7F"/>
                </a:solidFill>
                <a:latin typeface="Century Gothic" pitchFamily="34" charset="0"/>
              </a:defRPr>
            </a:lvl1pPr>
            <a:lvl2pPr marL="742950" indent="-285750" algn="l"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algn="l" eaLnBrk="0" hangingPunct="0">
              <a:spcBef>
                <a:spcPct val="20000"/>
              </a:spcBef>
              <a:buFont typeface="Arial" charset="0"/>
              <a:buChar char="•"/>
              <a:defRPr sz="1600">
                <a:solidFill>
                  <a:srgbClr val="7F7F7F"/>
                </a:solidFill>
                <a:latin typeface="Century Gothic" pitchFamily="34" charset="0"/>
              </a:defRPr>
            </a:lvl3pPr>
            <a:lvl4pPr marL="1600200" indent="-228600" algn="l"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algn="l"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pl-PL" altLang="pl-PL" b="1" dirty="0" smtClean="0">
                <a:solidFill>
                  <a:srgbClr val="0000CC"/>
                </a:solidFill>
                <a:latin typeface="Tahoma" pitchFamily="34" charset="0"/>
                <a:ea typeface="Tahoma" pitchFamily="34" charset="0"/>
                <a:cs typeface="Tahoma" pitchFamily="34" charset="0"/>
              </a:rPr>
              <a:t>Zespół nadzorujący przebieg egzaminu w sali</a:t>
            </a:r>
            <a:r>
              <a:rPr lang="pl-PL" altLang="pl-PL" b="1" dirty="0" smtClean="0">
                <a:solidFill>
                  <a:srgbClr val="0066CC"/>
                </a:solidFill>
                <a:latin typeface="Tahoma" pitchFamily="34" charset="0"/>
                <a:ea typeface="Tahoma" pitchFamily="34" charset="0"/>
                <a:cs typeface="Tahoma" pitchFamily="34" charset="0"/>
              </a:rPr>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l" eaLnBrk="1" hangingPunct="1"/>
            <a:fld id="{C1E8C249-FCB9-416B-898B-EA7559135524}" type="slidenum">
              <a:rPr lang="pl-PL" altLang="pl-PL" sz="1200" smtClean="0">
                <a:solidFill>
                  <a:srgbClr val="595959"/>
                </a:solidFill>
                <a:latin typeface="Century Gothic" pitchFamily="34" charset="0"/>
              </a:rPr>
              <a:pPr algn="l" eaLnBrk="1" hangingPunct="1"/>
              <a:t>34</a:t>
            </a:fld>
            <a:endParaRPr lang="pl-PL" altLang="pl-PL" sz="1200" smtClean="0">
              <a:solidFill>
                <a:srgbClr val="595959"/>
              </a:solidFill>
              <a:latin typeface="Century Gothic" pitchFamily="34" charset="0"/>
            </a:endParaRPr>
          </a:p>
        </p:txBody>
      </p:sp>
      <p:pic>
        <p:nvPicPr>
          <p:cNvPr id="3584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ole tekstowe 10"/>
          <p:cNvSpPr txBox="1"/>
          <p:nvPr/>
        </p:nvSpPr>
        <p:spPr>
          <a:xfrm>
            <a:off x="539552" y="3068638"/>
            <a:ext cx="8131373" cy="1631216"/>
          </a:xfrm>
          <a:prstGeom prst="rect">
            <a:avLst/>
          </a:prstGeom>
          <a:noFill/>
        </p:spPr>
        <p:txBody>
          <a:bodyPr wrap="square">
            <a:spAutoFit/>
          </a:bodyPr>
          <a:lstStyle/>
          <a:p>
            <a:pPr algn="ctr" fontAlgn="auto">
              <a:spcAft>
                <a:spcPts val="0"/>
              </a:spcAft>
              <a:defRPr/>
            </a:pPr>
            <a:r>
              <a:rPr lang="pl-PL" sz="2000" dirty="0">
                <a:solidFill>
                  <a:srgbClr val="0000CC"/>
                </a:solidFill>
                <a:ea typeface="Tahoma" pitchFamily="34" charset="0"/>
                <a:cs typeface="Tahoma" pitchFamily="34" charset="0"/>
              </a:rPr>
              <a:t>Jeżeli podczas egzaminu z języka obcego nowożytnego uczeń korzysta z pomocy nauczyciela wspomagającego, to w skład zespołu nadzorującego w danej sali egzaminacyjnej, zamiast jednego </a:t>
            </a:r>
            <a:r>
              <a:rPr lang="pl-PL" sz="2000" dirty="0" smtClean="0">
                <a:solidFill>
                  <a:srgbClr val="0000CC"/>
                </a:solidFill>
                <a:ea typeface="Tahoma" pitchFamily="34" charset="0"/>
                <a:cs typeface="Tahoma" pitchFamily="34" charset="0"/>
              </a:rPr>
              <a:t/>
            </a:r>
            <a:br>
              <a:rPr lang="pl-PL" sz="2000" dirty="0" smtClean="0">
                <a:solidFill>
                  <a:srgbClr val="0000CC"/>
                </a:solidFill>
                <a:ea typeface="Tahoma" pitchFamily="34" charset="0"/>
                <a:cs typeface="Tahoma" pitchFamily="34" charset="0"/>
              </a:rPr>
            </a:br>
            <a:r>
              <a:rPr lang="pl-PL" sz="2000" dirty="0" smtClean="0">
                <a:solidFill>
                  <a:srgbClr val="0000CC"/>
                </a:solidFill>
                <a:ea typeface="Tahoma" pitchFamily="34" charset="0"/>
                <a:cs typeface="Tahoma" pitchFamily="34" charset="0"/>
              </a:rPr>
              <a:t>z </a:t>
            </a:r>
            <a:r>
              <a:rPr lang="pl-PL" sz="2000" dirty="0">
                <a:solidFill>
                  <a:srgbClr val="0000CC"/>
                </a:solidFill>
                <a:ea typeface="Tahoma" pitchFamily="34" charset="0"/>
                <a:cs typeface="Tahoma" pitchFamily="34" charset="0"/>
              </a:rPr>
              <a:t>nauczycieli, może wchodzić nauczyciel danego języka będący nauczycielem wspomagającym.</a:t>
            </a:r>
          </a:p>
        </p:txBody>
      </p:sp>
      <p:sp>
        <p:nvSpPr>
          <p:cNvPr id="7" name="pole tekstowe 6"/>
          <p:cNvSpPr txBox="1"/>
          <p:nvPr/>
        </p:nvSpPr>
        <p:spPr>
          <a:xfrm>
            <a:off x="539552" y="1341438"/>
            <a:ext cx="8352036" cy="1015663"/>
          </a:xfrm>
          <a:prstGeom prst="rect">
            <a:avLst/>
          </a:prstGeom>
          <a:noFill/>
        </p:spPr>
        <p:txBody>
          <a:bodyPr wrap="square">
            <a:spAutoFit/>
          </a:bodyPr>
          <a:lstStyle/>
          <a:p>
            <a:pPr fontAlgn="auto">
              <a:spcAft>
                <a:spcPts val="0"/>
              </a:spcAft>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W skład zespołu nadzorującego może wchodzić, zamiast jednego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
            </a:r>
            <a:b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b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z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nauczycieli, nauczyciel wspomagający lub specjalista z danego rodzaju niepełnosprawności.</a:t>
            </a:r>
          </a:p>
        </p:txBody>
      </p:sp>
      <p:sp>
        <p:nvSpPr>
          <p:cNvPr id="35847"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3584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160338"/>
            <a:ext cx="785812"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
          <p:cNvSpPr txBox="1">
            <a:spLocks noChangeArrowheads="1"/>
          </p:cNvSpPr>
          <p:nvPr/>
        </p:nvSpPr>
        <p:spPr bwMode="auto">
          <a:xfrm>
            <a:off x="0" y="14446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Font typeface="Arial" charset="0"/>
              <a:buChar char="•"/>
              <a:defRPr sz="2400">
                <a:solidFill>
                  <a:srgbClr val="7F7F7F"/>
                </a:solidFill>
                <a:latin typeface="Century Gothic" pitchFamily="34" charset="0"/>
              </a:defRPr>
            </a:lvl1pPr>
            <a:lvl2pPr marL="742950" indent="-285750" algn="l"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algn="l" eaLnBrk="0" hangingPunct="0">
              <a:spcBef>
                <a:spcPct val="20000"/>
              </a:spcBef>
              <a:buFont typeface="Arial" charset="0"/>
              <a:buChar char="•"/>
              <a:defRPr sz="1600">
                <a:solidFill>
                  <a:srgbClr val="7F7F7F"/>
                </a:solidFill>
                <a:latin typeface="Century Gothic" pitchFamily="34" charset="0"/>
              </a:defRPr>
            </a:lvl3pPr>
            <a:lvl4pPr marL="1600200" indent="-228600" algn="l"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algn="l"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pl-PL" altLang="pl-PL" b="1" dirty="0" smtClean="0">
                <a:solidFill>
                  <a:srgbClr val="0000CC"/>
                </a:solidFill>
                <a:latin typeface="Tahoma" pitchFamily="34" charset="0"/>
                <a:ea typeface="Tahoma" pitchFamily="34" charset="0"/>
                <a:cs typeface="Tahoma" pitchFamily="34" charset="0"/>
              </a:rPr>
              <a:t>Zespół nadzorujący przebieg egzaminu w sali</a:t>
            </a:r>
            <a:r>
              <a:rPr lang="pl-PL" altLang="pl-PL" b="1" dirty="0" smtClean="0">
                <a:solidFill>
                  <a:srgbClr val="0066CC"/>
                </a:solidFill>
                <a:latin typeface="Tahoma" pitchFamily="34" charset="0"/>
                <a:ea typeface="Tahoma" pitchFamily="34" charset="0"/>
                <a:cs typeface="Tahoma" pitchFamily="34" charset="0"/>
              </a:rPr>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814EB563-438F-4B32-BD2E-149B148E2894}" type="slidenum">
              <a:rPr lang="pl-PL" altLang="pl-PL" sz="1200" smtClean="0">
                <a:solidFill>
                  <a:srgbClr val="595959"/>
                </a:solidFill>
                <a:latin typeface="Century Gothic" pitchFamily="34" charset="0"/>
              </a:rPr>
              <a:pPr eaLnBrk="1" hangingPunct="1"/>
              <a:t>35</a:t>
            </a:fld>
            <a:endParaRPr lang="pl-PL" altLang="pl-PL" sz="1200" smtClean="0">
              <a:solidFill>
                <a:srgbClr val="595959"/>
              </a:solidFill>
              <a:latin typeface="Century Gothic" pitchFamily="34" charset="0"/>
            </a:endParaRPr>
          </a:p>
        </p:txBody>
      </p:sp>
      <p:pic>
        <p:nvPicPr>
          <p:cNvPr id="368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ole tekstowe 9"/>
          <p:cNvSpPr txBox="1"/>
          <p:nvPr/>
        </p:nvSpPr>
        <p:spPr>
          <a:xfrm>
            <a:off x="428625" y="1557338"/>
            <a:ext cx="8247831" cy="2477601"/>
          </a:xfrm>
          <a:prstGeom prst="rect">
            <a:avLst/>
          </a:prstGeom>
          <a:noFill/>
        </p:spPr>
        <p:txBody>
          <a:bodyPr wrap="square">
            <a:spAutoFit/>
          </a:bodyPr>
          <a:lstStyle/>
          <a:p>
            <a:pPr fontAlgn="auto">
              <a:spcAft>
                <a:spcPts val="0"/>
              </a:spcAft>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Każdy przewodniczący zespołu nadzorującego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wyznacza poszczególnym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członkom zespołu szczegółowe zadania w zakresie zapewnienia uczniom:</a:t>
            </a:r>
          </a:p>
          <a:p>
            <a:pPr fontAlgn="auto">
              <a:spcAft>
                <a:spcPts val="0"/>
              </a:spcAft>
              <a:defRPr/>
            </a:pPr>
            <a:endPar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endParaRPr>
          </a:p>
          <a:p>
            <a:pPr marL="342900" indent="-342900" fontAlgn="auto">
              <a:spcBef>
                <a:spcPts val="600"/>
              </a:spcBef>
              <a:spcAft>
                <a:spcPts val="600"/>
              </a:spcAft>
              <a:buFontTx/>
              <a:buChar char="-"/>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niezbędnej pomocy przy kodowaniu arkusza egzaminacyjnego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
            </a:r>
            <a:b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b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i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oddawaniu arkusza po zakończeniu pracy</a:t>
            </a:r>
          </a:p>
          <a:p>
            <a:pPr marL="342900" indent="-342900" fontAlgn="auto">
              <a:spcBef>
                <a:spcPts val="600"/>
              </a:spcBef>
              <a:spcAft>
                <a:spcPts val="600"/>
              </a:spcAft>
              <a:buFontTx/>
              <a:buChar char="-"/>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warunków do samodzielnej pracy w trakcie egzaminu.</a:t>
            </a:r>
          </a:p>
        </p:txBody>
      </p:sp>
      <p:sp>
        <p:nvSpPr>
          <p:cNvPr id="36870"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36871"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5"/>
          <p:cNvSpPr txBox="1">
            <a:spLocks noChangeArrowheads="1"/>
          </p:cNvSpPr>
          <p:nvPr/>
        </p:nvSpPr>
        <p:spPr bwMode="auto">
          <a:xfrm>
            <a:off x="0" y="14446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Font typeface="Arial" charset="0"/>
              <a:buChar char="•"/>
              <a:defRPr sz="2400">
                <a:solidFill>
                  <a:srgbClr val="7F7F7F"/>
                </a:solidFill>
                <a:latin typeface="Century Gothic" pitchFamily="34" charset="0"/>
              </a:defRPr>
            </a:lvl1pPr>
            <a:lvl2pPr marL="742950" indent="-285750" algn="l"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algn="l" eaLnBrk="0" hangingPunct="0">
              <a:spcBef>
                <a:spcPct val="20000"/>
              </a:spcBef>
              <a:buFont typeface="Arial" charset="0"/>
              <a:buChar char="•"/>
              <a:defRPr sz="1600">
                <a:solidFill>
                  <a:srgbClr val="7F7F7F"/>
                </a:solidFill>
                <a:latin typeface="Century Gothic" pitchFamily="34" charset="0"/>
              </a:defRPr>
            </a:lvl3pPr>
            <a:lvl4pPr marL="1600200" indent="-228600" algn="l"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algn="l"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pl-PL" altLang="pl-PL" b="1" dirty="0" smtClean="0">
                <a:solidFill>
                  <a:srgbClr val="0000CC"/>
                </a:solidFill>
                <a:latin typeface="Tahoma" pitchFamily="34" charset="0"/>
                <a:ea typeface="Tahoma" pitchFamily="34" charset="0"/>
                <a:cs typeface="Tahoma" pitchFamily="34" charset="0"/>
              </a:rPr>
              <a:t>Zespół nadzorujący przebieg egzaminu w sali</a:t>
            </a:r>
            <a:r>
              <a:rPr lang="pl-PL" altLang="pl-PL" b="1" dirty="0" smtClean="0">
                <a:solidFill>
                  <a:srgbClr val="0066CC"/>
                </a:solidFill>
                <a:latin typeface="Tahoma" pitchFamily="34" charset="0"/>
                <a:ea typeface="Tahoma" pitchFamily="34" charset="0"/>
                <a:cs typeface="Tahoma" pitchFamily="34" charset="0"/>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379E5B5E-AE24-421E-85C1-251BFC814F03}" type="slidenum">
              <a:rPr lang="pl-PL" altLang="pl-PL" sz="1200" smtClean="0">
                <a:solidFill>
                  <a:srgbClr val="595959"/>
                </a:solidFill>
                <a:latin typeface="Century Gothic" pitchFamily="34" charset="0"/>
              </a:rPr>
              <a:pPr eaLnBrk="1" hangingPunct="1"/>
              <a:t>36</a:t>
            </a:fld>
            <a:endParaRPr lang="pl-PL" altLang="pl-PL" sz="1200" smtClean="0">
              <a:solidFill>
                <a:srgbClr val="595959"/>
              </a:solidFill>
              <a:latin typeface="Century Gothic" pitchFamily="34" charset="0"/>
            </a:endParaRPr>
          </a:p>
        </p:txBody>
      </p:sp>
      <p:pic>
        <p:nvPicPr>
          <p:cNvPr id="3789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 Box 5"/>
          <p:cNvSpPr txBox="1">
            <a:spLocks noChangeArrowheads="1"/>
          </p:cNvSpPr>
          <p:nvPr/>
        </p:nvSpPr>
        <p:spPr bwMode="auto">
          <a:xfrm>
            <a:off x="0" y="14414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Font typeface="Arial" charset="0"/>
              <a:buChar char="•"/>
              <a:defRPr sz="2400">
                <a:solidFill>
                  <a:srgbClr val="7F7F7F"/>
                </a:solidFill>
                <a:latin typeface="Century Gothic" pitchFamily="34" charset="0"/>
              </a:defRPr>
            </a:lvl1pPr>
            <a:lvl2pPr marL="742950" indent="-285750" algn="l"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algn="l" eaLnBrk="0" hangingPunct="0">
              <a:spcBef>
                <a:spcPct val="20000"/>
              </a:spcBef>
              <a:buFont typeface="Arial" charset="0"/>
              <a:buChar char="•"/>
              <a:defRPr sz="1600">
                <a:solidFill>
                  <a:srgbClr val="7F7F7F"/>
                </a:solidFill>
                <a:latin typeface="Century Gothic" pitchFamily="34" charset="0"/>
              </a:defRPr>
            </a:lvl3pPr>
            <a:lvl4pPr marL="1600200" indent="-228600" algn="l"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algn="l"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pl-PL" altLang="pl-PL" b="1" dirty="0" smtClean="0">
                <a:solidFill>
                  <a:srgbClr val="0000CC"/>
                </a:solidFill>
                <a:latin typeface="Tahoma" pitchFamily="34" charset="0"/>
                <a:ea typeface="Tahoma" pitchFamily="34" charset="0"/>
                <a:cs typeface="Tahoma" pitchFamily="34" charset="0"/>
              </a:rPr>
              <a:t>Zespoły nadzorujące  </a:t>
            </a:r>
            <a:r>
              <a:rPr lang="pl-PL" altLang="pl-PL" b="1" dirty="0" smtClean="0">
                <a:solidFill>
                  <a:srgbClr val="0066CC"/>
                </a:solidFill>
                <a:latin typeface="Tahoma" pitchFamily="34" charset="0"/>
                <a:ea typeface="Tahoma" pitchFamily="34" charset="0"/>
                <a:cs typeface="Tahoma" pitchFamily="34" charset="0"/>
              </a:rPr>
              <a:t>                              </a:t>
            </a:r>
          </a:p>
        </p:txBody>
      </p:sp>
      <p:sp>
        <p:nvSpPr>
          <p:cNvPr id="10" name="pole tekstowe 9"/>
          <p:cNvSpPr txBox="1"/>
          <p:nvPr/>
        </p:nvSpPr>
        <p:spPr>
          <a:xfrm>
            <a:off x="4572000" y="1340768"/>
            <a:ext cx="4203700" cy="1631216"/>
          </a:xfrm>
          <a:prstGeom prst="rect">
            <a:avLst/>
          </a:prstGeom>
          <a:noFill/>
        </p:spPr>
        <p:txBody>
          <a:bodyPr wrap="square">
            <a:spAutoFit/>
          </a:bodyPr>
          <a:lstStyle/>
          <a:p>
            <a:pPr fontAlgn="auto">
              <a:spcAft>
                <a:spcPts val="0"/>
              </a:spcAft>
              <a:defRPr/>
            </a:pPr>
            <a:r>
              <a:rPr lang="pl-PL" sz="2000" dirty="0">
                <a:solidFill>
                  <a:srgbClr val="0000CC"/>
                </a:solidFill>
                <a:ea typeface="Tahoma" pitchFamily="34" charset="0"/>
                <a:cs typeface="Tahoma" pitchFamily="34" charset="0"/>
              </a:rPr>
              <a:t>Do </a:t>
            </a:r>
            <a:r>
              <a:rPr lang="pl-PL" sz="2000" dirty="0" smtClean="0">
                <a:solidFill>
                  <a:srgbClr val="0000CC"/>
                </a:solidFill>
                <a:ea typeface="Tahoma" pitchFamily="34" charset="0"/>
                <a:cs typeface="Tahoma" pitchFamily="34" charset="0"/>
              </a:rPr>
              <a:t>25 kwietnia 2022 </a:t>
            </a:r>
            <a:r>
              <a:rPr lang="pl-PL" sz="2000" dirty="0">
                <a:solidFill>
                  <a:srgbClr val="0000CC"/>
                </a:solidFill>
                <a:ea typeface="Tahoma" pitchFamily="34" charset="0"/>
                <a:cs typeface="Tahoma" pitchFamily="34" charset="0"/>
              </a:rPr>
              <a:t>roku dyrektor szkoły </a:t>
            </a:r>
            <a:r>
              <a:rPr lang="pl-PL" sz="2000" dirty="0" smtClean="0">
                <a:solidFill>
                  <a:srgbClr val="0000CC"/>
                </a:solidFill>
                <a:ea typeface="Tahoma" pitchFamily="34" charset="0"/>
                <a:cs typeface="Tahoma" pitchFamily="34" charset="0"/>
              </a:rPr>
              <a:t>powołuje, </a:t>
            </a:r>
            <a:r>
              <a:rPr lang="pl-PL" sz="2000" dirty="0">
                <a:solidFill>
                  <a:srgbClr val="0000CC"/>
                </a:solidFill>
                <a:ea typeface="Tahoma" pitchFamily="34" charset="0"/>
                <a:cs typeface="Tahoma" pitchFamily="34" charset="0"/>
              </a:rPr>
              <a:t>spośród członków zespołu </a:t>
            </a:r>
            <a:r>
              <a:rPr lang="pl-PL" sz="2000" dirty="0" smtClean="0">
                <a:solidFill>
                  <a:srgbClr val="0000CC"/>
                </a:solidFill>
                <a:ea typeface="Tahoma" pitchFamily="34" charset="0"/>
                <a:cs typeface="Tahoma" pitchFamily="34" charset="0"/>
              </a:rPr>
              <a:t>egzaminacyjnego, </a:t>
            </a:r>
            <a:r>
              <a:rPr lang="pl-PL" sz="2000" dirty="0">
                <a:solidFill>
                  <a:srgbClr val="0000CC"/>
                </a:solidFill>
                <a:ea typeface="Tahoma" pitchFamily="34" charset="0"/>
                <a:cs typeface="Tahoma" pitchFamily="34" charset="0"/>
              </a:rPr>
              <a:t>zespoły nadzorujące i wyznacza ich przewodniczących (</a:t>
            </a:r>
            <a:r>
              <a:rPr lang="pl-PL" sz="2000" i="1" dirty="0">
                <a:solidFill>
                  <a:srgbClr val="0000CC"/>
                </a:solidFill>
                <a:ea typeface="Tahoma" pitchFamily="34" charset="0"/>
                <a:cs typeface="Tahoma" pitchFamily="34" charset="0"/>
              </a:rPr>
              <a:t>Załącznik 5a</a:t>
            </a:r>
            <a:r>
              <a:rPr lang="pl-PL" sz="2000" dirty="0">
                <a:solidFill>
                  <a:srgbClr val="0000CC"/>
                </a:solidFill>
                <a:ea typeface="Tahoma" pitchFamily="34" charset="0"/>
                <a:cs typeface="Tahoma" pitchFamily="34" charset="0"/>
              </a:rPr>
              <a:t>).</a:t>
            </a:r>
          </a:p>
        </p:txBody>
      </p:sp>
      <p:sp>
        <p:nvSpPr>
          <p:cNvPr id="37894"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37895"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6" name="pole tekstowe 1"/>
          <p:cNvSpPr txBox="1">
            <a:spLocks noChangeArrowheads="1"/>
          </p:cNvSpPr>
          <p:nvPr/>
        </p:nvSpPr>
        <p:spPr bwMode="auto">
          <a:xfrm>
            <a:off x="4619625" y="3675154"/>
            <a:ext cx="3813175" cy="1938992"/>
          </a:xfrm>
          <a:prstGeom prst="rect">
            <a:avLst/>
          </a:prstGeom>
          <a:solidFill>
            <a:srgbClr val="0000CC"/>
          </a:solidFill>
          <a:ln>
            <a:noFill/>
          </a:ln>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000" dirty="0">
                <a:solidFill>
                  <a:schemeClr val="bg1"/>
                </a:solidFill>
              </a:rPr>
              <a:t>Należy </a:t>
            </a:r>
            <a:r>
              <a:rPr lang="pl-PL" altLang="pl-PL" sz="2000" dirty="0" smtClean="0">
                <a:solidFill>
                  <a:schemeClr val="bg1"/>
                </a:solidFill>
              </a:rPr>
              <a:t>zapewnić dodatkowych członków szkolnego zespołu egzaminacyjnego na wypadek  </a:t>
            </a:r>
            <a:r>
              <a:rPr lang="pl-PL" altLang="pl-PL" sz="2000" dirty="0">
                <a:solidFill>
                  <a:schemeClr val="bg1"/>
                </a:solidFill>
              </a:rPr>
              <a:t>nieobecności </a:t>
            </a:r>
            <a:r>
              <a:rPr lang="pl-PL" altLang="pl-PL" sz="2000" dirty="0" smtClean="0">
                <a:solidFill>
                  <a:schemeClr val="bg1"/>
                </a:solidFill>
              </a:rPr>
              <a:t>któregoś              z nauczycieli </a:t>
            </a:r>
            <a:r>
              <a:rPr lang="pl-PL" altLang="pl-PL" sz="2000" dirty="0">
                <a:solidFill>
                  <a:schemeClr val="bg1"/>
                </a:solidFill>
              </a:rPr>
              <a:t>z przyczyn zdrowotnych lub losowych.</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822292"/>
            <a:ext cx="4152900" cy="57057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AA2D61CE-2500-413E-92D8-81D2B4402C80}" type="slidenum">
              <a:rPr lang="pl-PL" altLang="pl-PL" sz="1200" smtClean="0">
                <a:solidFill>
                  <a:srgbClr val="595959"/>
                </a:solidFill>
                <a:latin typeface="Century Gothic" pitchFamily="34" charset="0"/>
              </a:rPr>
              <a:pPr eaLnBrk="1" hangingPunct="1"/>
              <a:t>37</a:t>
            </a:fld>
            <a:endParaRPr lang="pl-PL" altLang="pl-PL" sz="1200" smtClean="0">
              <a:solidFill>
                <a:srgbClr val="595959"/>
              </a:solidFill>
              <a:latin typeface="Century Gothic" pitchFamily="34" charset="0"/>
            </a:endParaRPr>
          </a:p>
        </p:txBody>
      </p:sp>
      <p:pic>
        <p:nvPicPr>
          <p:cNvPr id="2457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5"/>
          <p:cNvSpPr txBox="1">
            <a:spLocks noChangeArrowheads="1"/>
          </p:cNvSpPr>
          <p:nvPr/>
        </p:nvSpPr>
        <p:spPr bwMode="auto">
          <a:xfrm>
            <a:off x="0" y="209550"/>
            <a:ext cx="9036496" cy="73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a:lnSpc>
                <a:spcPts val="2500"/>
              </a:lnSpc>
              <a:defRPr/>
            </a:pPr>
            <a:r>
              <a:rPr lang="pl-PL" altLang="pl-PL" sz="2400" b="1" dirty="0" smtClean="0">
                <a:solidFill>
                  <a:srgbClr val="0000CC"/>
                </a:solidFill>
                <a:ea typeface="Tahoma" pitchFamily="34" charset="0"/>
                <a:cs typeface="Tahoma" pitchFamily="34" charset="0"/>
              </a:rPr>
              <a:t>Wysyłka materiałów do szkół </a:t>
            </a:r>
          </a:p>
          <a:p>
            <a:pPr algn="ctr">
              <a:lnSpc>
                <a:spcPts val="2500"/>
              </a:lnSpc>
              <a:defRPr/>
            </a:pPr>
            <a:r>
              <a:rPr lang="pl-PL" altLang="pl-PL" sz="2400" b="1" dirty="0" smtClean="0">
                <a:solidFill>
                  <a:srgbClr val="0000CC"/>
                </a:solidFill>
                <a:ea typeface="Tahoma" pitchFamily="34" charset="0"/>
                <a:cs typeface="Tahoma" pitchFamily="34" charset="0"/>
              </a:rPr>
              <a:t>na początku maja</a:t>
            </a:r>
            <a:endParaRPr lang="pl-PL" altLang="pl-PL" sz="2400" dirty="0">
              <a:solidFill>
                <a:srgbClr val="0000CC"/>
              </a:solidFill>
              <a:ea typeface="Tahoma" pitchFamily="34" charset="0"/>
              <a:cs typeface="Tahoma" pitchFamily="34" charset="0"/>
            </a:endParaRPr>
          </a:p>
        </p:txBody>
      </p:sp>
      <p:sp>
        <p:nvSpPr>
          <p:cNvPr id="2" name="pole tekstowe 1"/>
          <p:cNvSpPr txBox="1"/>
          <p:nvPr/>
        </p:nvSpPr>
        <p:spPr>
          <a:xfrm>
            <a:off x="419100" y="1484784"/>
            <a:ext cx="8474075" cy="3416320"/>
          </a:xfrm>
          <a:prstGeom prst="rect">
            <a:avLst/>
          </a:prstGeom>
          <a:noFill/>
        </p:spPr>
        <p:txBody>
          <a:bodyPr>
            <a:spAutoFit/>
          </a:bodyPr>
          <a:lstStyle/>
          <a:p>
            <a:pPr>
              <a:defRPr/>
            </a:pPr>
            <a:r>
              <a:rPr lang="pl-PL" sz="24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Zawartość paczki:</a:t>
            </a:r>
            <a:endParaRPr lang="pl-PL" sz="2400" dirty="0">
              <a:solidFill>
                <a:srgbClr val="0000CC"/>
              </a:solidFill>
              <a:effectLst>
                <a:outerShdw blurRad="63500" dist="38100" dir="5400000" algn="t" rotWithShape="0">
                  <a:prstClr val="black">
                    <a:alpha val="25000"/>
                  </a:prstClr>
                </a:outerShdw>
              </a:effectLst>
              <a:ea typeface="Tahoma" pitchFamily="34" charset="0"/>
              <a:cs typeface="Tahoma" pitchFamily="34" charset="0"/>
            </a:endParaRPr>
          </a:p>
          <a:p>
            <a:pPr marL="342900" indent="-342900">
              <a:buFont typeface="Wingdings" panose="05000000000000000000" pitchFamily="2" charset="2"/>
              <a:buChar char="§"/>
              <a:defRPr/>
            </a:pPr>
            <a:r>
              <a:rPr lang="pl-PL" sz="24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pismo </a:t>
            </a:r>
            <a:r>
              <a:rPr lang="pl-PL" sz="24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z informacjami </a:t>
            </a:r>
            <a:r>
              <a:rPr lang="pl-PL" sz="24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o dystrybucji </a:t>
            </a:r>
            <a:r>
              <a:rPr lang="pl-PL" sz="24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i </a:t>
            </a:r>
            <a:r>
              <a:rPr lang="pl-PL" sz="24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redystrybucji materiałów egzaminacyjnych</a:t>
            </a:r>
          </a:p>
          <a:p>
            <a:pPr marL="342900" indent="-342900">
              <a:buFont typeface="Wingdings" panose="05000000000000000000" pitchFamily="2" charset="2"/>
              <a:buChar char="§"/>
              <a:defRPr/>
            </a:pPr>
            <a:r>
              <a:rPr lang="pl-PL" sz="24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kody kreskowe szkoły (20 sztuk – m.in. na paczki do OKE, na koperty z niewykorzystanymi materiałami)</a:t>
            </a:r>
          </a:p>
          <a:p>
            <a:pPr marL="342900" indent="-342900">
              <a:buFont typeface="Wingdings" panose="05000000000000000000" pitchFamily="2" charset="2"/>
              <a:buChar char="§"/>
              <a:defRPr/>
            </a:pPr>
            <a:r>
              <a:rPr lang="pl-PL" sz="24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kody kreskowe dla każdego ucznia </a:t>
            </a:r>
            <a:r>
              <a:rPr lang="pl-PL" sz="24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(7 </a:t>
            </a:r>
            <a:r>
              <a:rPr lang="pl-PL" sz="24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 jeden z </a:t>
            </a:r>
            <a:r>
              <a:rPr lang="pl-PL" sz="24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imieniem    </a:t>
            </a:r>
            <a:r>
              <a:rPr lang="pl-PL" sz="24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i nazwiskiem)</a:t>
            </a:r>
          </a:p>
          <a:p>
            <a:pPr marL="342900" indent="-342900">
              <a:buFont typeface="Wingdings" panose="05000000000000000000" pitchFamily="2" charset="2"/>
              <a:buChar char="§"/>
              <a:defRPr/>
            </a:pPr>
            <a:r>
              <a:rPr lang="pl-PL" sz="24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naklejki na bezpieczne koperty</a:t>
            </a:r>
          </a:p>
          <a:p>
            <a:pPr marL="342900" indent="-342900">
              <a:buFont typeface="Wingdings" panose="05000000000000000000" pitchFamily="2" charset="2"/>
              <a:buChar char="§"/>
              <a:defRPr/>
            </a:pPr>
            <a:r>
              <a:rPr lang="pl-PL" sz="24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instrukcja pakowania.</a:t>
            </a:r>
            <a:endParaRPr lang="pl-PL" sz="2400" dirty="0">
              <a:solidFill>
                <a:srgbClr val="0000CC"/>
              </a:solidFill>
              <a:effectLst>
                <a:outerShdw blurRad="63500" dist="38100" dir="5400000" algn="t" rotWithShape="0">
                  <a:prstClr val="black">
                    <a:alpha val="25000"/>
                  </a:prstClr>
                </a:outerShdw>
              </a:effectLst>
              <a:ea typeface="Tahoma" pitchFamily="34" charset="0"/>
              <a:cs typeface="Tahoma" pitchFamily="34" charset="0"/>
            </a:endParaRPr>
          </a:p>
        </p:txBody>
      </p:sp>
      <p:sp>
        <p:nvSpPr>
          <p:cNvPr id="24582"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24583"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68589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671A6286-D23B-4992-B445-576B67B76A89}" type="slidenum">
              <a:rPr lang="pl-PL" altLang="pl-PL" sz="1200" smtClean="0">
                <a:solidFill>
                  <a:srgbClr val="595959"/>
                </a:solidFill>
                <a:latin typeface="Century Gothic" pitchFamily="34" charset="0"/>
              </a:rPr>
              <a:pPr eaLnBrk="1" hangingPunct="1"/>
              <a:t>38</a:t>
            </a:fld>
            <a:endParaRPr lang="pl-PL" altLang="pl-PL" sz="1200" smtClean="0">
              <a:solidFill>
                <a:srgbClr val="595959"/>
              </a:solidFill>
              <a:latin typeface="Century Gothic" pitchFamily="34" charset="0"/>
            </a:endParaRPr>
          </a:p>
        </p:txBody>
      </p:sp>
      <p:pic>
        <p:nvPicPr>
          <p:cNvPr id="389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5"/>
          <p:cNvSpPr txBox="1">
            <a:spLocks noChangeArrowheads="1"/>
          </p:cNvSpPr>
          <p:nvPr/>
        </p:nvSpPr>
        <p:spPr bwMode="auto">
          <a:xfrm>
            <a:off x="827088" y="382588"/>
            <a:ext cx="80645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000" dirty="0">
                <a:latin typeface="Palatino Linotype" pitchFamily="18" charset="0"/>
              </a:rPr>
              <a:t/>
            </a:r>
            <a:br>
              <a:rPr lang="pl-PL" altLang="pl-PL" sz="2000" dirty="0">
                <a:latin typeface="Palatino Linotype" pitchFamily="18" charset="0"/>
              </a:rPr>
            </a:br>
            <a:r>
              <a:rPr lang="pl-PL" altLang="pl-PL" sz="2000" dirty="0">
                <a:solidFill>
                  <a:srgbClr val="0066CC"/>
                </a:solidFill>
                <a:latin typeface="Palatino Linotype" pitchFamily="18" charset="0"/>
              </a:rPr>
              <a:t>			                                </a:t>
            </a:r>
          </a:p>
        </p:txBody>
      </p:sp>
      <p:sp>
        <p:nvSpPr>
          <p:cNvPr id="10" name="pole tekstowe 9"/>
          <p:cNvSpPr txBox="1"/>
          <p:nvPr/>
        </p:nvSpPr>
        <p:spPr>
          <a:xfrm>
            <a:off x="381000" y="1196975"/>
            <a:ext cx="8510588" cy="1631216"/>
          </a:xfrm>
          <a:prstGeom prst="rect">
            <a:avLst/>
          </a:prstGeom>
          <a:noFill/>
        </p:spPr>
        <p:txBody>
          <a:bodyPr>
            <a:spAutoFit/>
          </a:bodyPr>
          <a:lstStyle/>
          <a:p>
            <a:pPr fontAlgn="auto">
              <a:spcAft>
                <a:spcPts val="0"/>
              </a:spcAft>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Nie później niż do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23 maja 2022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roku przewodniczący zespołu egzaminacyjnego lub jego zastępca powinien przeprowadzić szkolenie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
            </a:r>
            <a:b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b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w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zakresie organizacji egzaminu ósmoklasisty dla nauczycieli zatrudnionych w danej szkole wchodzących w skład zespołów nadzorujących oraz zebrać ich podpisy potwierdzające odbycie szkolenia.</a:t>
            </a:r>
          </a:p>
        </p:txBody>
      </p:sp>
      <p:sp>
        <p:nvSpPr>
          <p:cNvPr id="2" name="pole tekstowe 1"/>
          <p:cNvSpPr txBox="1"/>
          <p:nvPr/>
        </p:nvSpPr>
        <p:spPr>
          <a:xfrm>
            <a:off x="708516" y="3429000"/>
            <a:ext cx="7921625" cy="1323439"/>
          </a:xfrm>
          <a:prstGeom prst="rect">
            <a:avLst/>
          </a:prstGeom>
          <a:solidFill>
            <a:srgbClr val="0000CC"/>
          </a:solidFill>
        </p:spPr>
        <p:txBody>
          <a:bodyPr>
            <a:spAutoFit/>
          </a:bodyPr>
          <a:lstStyle/>
          <a:p>
            <a:pPr algn="ctr">
              <a:defRPr/>
            </a:pPr>
            <a:r>
              <a:rPr lang="pl-PL" sz="2000" dirty="0">
                <a:solidFill>
                  <a:schemeClr val="bg1"/>
                </a:solidFill>
                <a:effectLst>
                  <a:outerShdw blurRad="63500" dist="38100" dir="5400000" algn="t" rotWithShape="0">
                    <a:prstClr val="black">
                      <a:alpha val="25000"/>
                    </a:prstClr>
                  </a:outerShdw>
                </a:effectLst>
                <a:ea typeface="Tahoma" pitchFamily="34" charset="0"/>
                <a:cs typeface="Tahoma" pitchFamily="34" charset="0"/>
              </a:rPr>
              <a:t>Wszyscy nauczyciele tworzący zespół egzaminacyjny powinni podpisać </a:t>
            </a:r>
            <a:r>
              <a:rPr lang="pl-PL" sz="2000" dirty="0" smtClean="0">
                <a:solidFill>
                  <a:schemeClr val="bg1"/>
                </a:solidFill>
                <a:effectLst>
                  <a:outerShdw blurRad="63500" dist="38100" dir="5400000" algn="t" rotWithShape="0">
                    <a:prstClr val="black">
                      <a:alpha val="25000"/>
                    </a:prstClr>
                  </a:outerShdw>
                </a:effectLst>
                <a:ea typeface="Tahoma" pitchFamily="34" charset="0"/>
                <a:cs typeface="Tahoma" pitchFamily="34" charset="0"/>
              </a:rPr>
              <a:t>oświadczenia </a:t>
            </a:r>
            <a:r>
              <a:rPr lang="pl-PL" sz="2000" dirty="0">
                <a:solidFill>
                  <a:schemeClr val="bg1"/>
                </a:solidFill>
                <a:effectLst>
                  <a:outerShdw blurRad="63500" dist="38100" dir="5400000" algn="t" rotWithShape="0">
                    <a:prstClr val="black">
                      <a:alpha val="25000"/>
                    </a:prstClr>
                  </a:outerShdw>
                </a:effectLst>
                <a:ea typeface="Tahoma" pitchFamily="34" charset="0"/>
                <a:cs typeface="Tahoma" pitchFamily="34" charset="0"/>
              </a:rPr>
              <a:t>w sprawie znajomości przepisów związanych z zabezpieczeniem materiałów </a:t>
            </a:r>
            <a:r>
              <a:rPr lang="pl-PL" sz="2000" dirty="0" smtClean="0">
                <a:solidFill>
                  <a:schemeClr val="bg1"/>
                </a:solidFill>
                <a:effectLst>
                  <a:outerShdw blurRad="63500" dist="38100" dir="5400000" algn="t" rotWithShape="0">
                    <a:prstClr val="black">
                      <a:alpha val="25000"/>
                    </a:prstClr>
                  </a:outerShdw>
                </a:effectLst>
                <a:ea typeface="Tahoma" pitchFamily="34" charset="0"/>
                <a:cs typeface="Tahoma" pitchFamily="34" charset="0"/>
              </a:rPr>
              <a:t>egzaminacyjnych </a:t>
            </a:r>
            <a:r>
              <a:rPr lang="pl-PL" sz="2000" dirty="0">
                <a:solidFill>
                  <a:schemeClr val="bg1"/>
                </a:solidFill>
                <a:effectLst>
                  <a:outerShdw blurRad="63500" dist="38100" dir="5400000" algn="t" rotWithShape="0">
                    <a:prstClr val="black">
                      <a:alpha val="25000"/>
                    </a:prstClr>
                  </a:outerShdw>
                </a:effectLst>
                <a:ea typeface="Tahoma" pitchFamily="34" charset="0"/>
                <a:cs typeface="Tahoma" pitchFamily="34" charset="0"/>
              </a:rPr>
              <a:t>przed nieuprawnionym ujawnieniem.</a:t>
            </a:r>
          </a:p>
        </p:txBody>
      </p:sp>
      <p:sp>
        <p:nvSpPr>
          <p:cNvPr id="38919" name="Text Box 4"/>
          <p:cNvSpPr txBox="1">
            <a:spLocks noChangeArrowheads="1"/>
          </p:cNvSpPr>
          <p:nvPr/>
        </p:nvSpPr>
        <p:spPr bwMode="auto">
          <a:xfrm>
            <a:off x="64294"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38920"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5"/>
          <p:cNvSpPr txBox="1">
            <a:spLocks noChangeArrowheads="1"/>
          </p:cNvSpPr>
          <p:nvPr/>
        </p:nvSpPr>
        <p:spPr bwMode="auto">
          <a:xfrm>
            <a:off x="0" y="14414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Font typeface="Arial" charset="0"/>
              <a:buChar char="•"/>
              <a:defRPr sz="2400">
                <a:solidFill>
                  <a:srgbClr val="7F7F7F"/>
                </a:solidFill>
                <a:latin typeface="Century Gothic" pitchFamily="34" charset="0"/>
              </a:defRPr>
            </a:lvl1pPr>
            <a:lvl2pPr marL="742950" indent="-285750" algn="l"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algn="l" eaLnBrk="0" hangingPunct="0">
              <a:spcBef>
                <a:spcPct val="20000"/>
              </a:spcBef>
              <a:buFont typeface="Arial" charset="0"/>
              <a:buChar char="•"/>
              <a:defRPr sz="1600">
                <a:solidFill>
                  <a:srgbClr val="7F7F7F"/>
                </a:solidFill>
                <a:latin typeface="Century Gothic" pitchFamily="34" charset="0"/>
              </a:defRPr>
            </a:lvl3pPr>
            <a:lvl4pPr marL="1600200" indent="-228600" algn="l"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algn="l"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pl-PL" altLang="pl-PL" b="1" dirty="0" smtClean="0">
                <a:solidFill>
                  <a:srgbClr val="0000CC"/>
                </a:solidFill>
                <a:latin typeface="Tahoma" pitchFamily="34" charset="0"/>
                <a:ea typeface="Tahoma" pitchFamily="34" charset="0"/>
                <a:cs typeface="Tahoma" pitchFamily="34" charset="0"/>
              </a:rPr>
              <a:t>Zespoły nadzorujące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2DC7BC18-108A-45BE-B491-1457417F88BA}" type="slidenum">
              <a:rPr lang="pl-PL" altLang="pl-PL" sz="1200" smtClean="0">
                <a:solidFill>
                  <a:srgbClr val="595959"/>
                </a:solidFill>
                <a:latin typeface="Century Gothic" pitchFamily="34" charset="0"/>
              </a:rPr>
              <a:pPr eaLnBrk="1" hangingPunct="1"/>
              <a:t>39</a:t>
            </a:fld>
            <a:endParaRPr lang="pl-PL" altLang="pl-PL" sz="1200" smtClean="0">
              <a:solidFill>
                <a:srgbClr val="595959"/>
              </a:solidFill>
              <a:latin typeface="Century Gothic" pitchFamily="34" charset="0"/>
            </a:endParaRPr>
          </a:p>
        </p:txBody>
      </p:sp>
      <p:pic>
        <p:nvPicPr>
          <p:cNvPr id="399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5"/>
          <p:cNvSpPr txBox="1">
            <a:spLocks noChangeArrowheads="1"/>
          </p:cNvSpPr>
          <p:nvPr/>
        </p:nvSpPr>
        <p:spPr bwMode="auto">
          <a:xfrm>
            <a:off x="0" y="26890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400" b="1" dirty="0">
                <a:solidFill>
                  <a:srgbClr val="0000CC"/>
                </a:solidFill>
                <a:ea typeface="Tahoma" pitchFamily="34" charset="0"/>
                <a:cs typeface="Tahoma" pitchFamily="34" charset="0"/>
              </a:rPr>
              <a:t>Przed egzaminem </a:t>
            </a:r>
            <a:r>
              <a:rPr lang="pl-PL" altLang="pl-PL" sz="2400" b="1" dirty="0" smtClean="0">
                <a:solidFill>
                  <a:srgbClr val="0000CC"/>
                </a:solidFill>
                <a:ea typeface="Tahoma" pitchFamily="34" charset="0"/>
                <a:cs typeface="Tahoma" pitchFamily="34" charset="0"/>
              </a:rPr>
              <a:t>ósmoklasisty                               </a:t>
            </a:r>
            <a:endParaRPr lang="pl-PL" altLang="pl-PL" sz="2400" b="1" dirty="0">
              <a:solidFill>
                <a:srgbClr val="0000CC"/>
              </a:solidFill>
              <a:ea typeface="Tahoma" pitchFamily="34" charset="0"/>
              <a:cs typeface="Tahoma" pitchFamily="34" charset="0"/>
            </a:endParaRPr>
          </a:p>
        </p:txBody>
      </p:sp>
      <p:sp>
        <p:nvSpPr>
          <p:cNvPr id="10" name="pole tekstowe 9"/>
          <p:cNvSpPr txBox="1"/>
          <p:nvPr/>
        </p:nvSpPr>
        <p:spPr>
          <a:xfrm>
            <a:off x="107950" y="727264"/>
            <a:ext cx="8928100" cy="5940088"/>
          </a:xfrm>
          <a:prstGeom prst="rect">
            <a:avLst/>
          </a:prstGeom>
          <a:noFill/>
        </p:spPr>
        <p:txBody>
          <a:bodyPr>
            <a:spAutoFit/>
          </a:bodyPr>
          <a:lstStyle/>
          <a:p>
            <a:pPr fontAlgn="auto">
              <a:spcAft>
                <a:spcPts val="0"/>
              </a:spcAft>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Należy przygotować:</a:t>
            </a:r>
          </a:p>
          <a:p>
            <a:pPr marL="700087" indent="-342900" fontAlgn="auto">
              <a:spcAft>
                <a:spcPts val="600"/>
              </a:spcAft>
              <a:buFont typeface="Wingdings" panose="05000000000000000000" pitchFamily="2" charset="2"/>
              <a:buChar char="§"/>
              <a:defRPr/>
            </a:pP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sale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egzaminacyjne, w tym sprzęt odtwarzający (</a:t>
            </a:r>
            <a:r>
              <a:rPr lang="pl-PL" sz="2000" b="1"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sprawdzić działanie odtwarzacza CD </a:t>
            </a:r>
            <a:r>
              <a:rPr lang="pl-PL" sz="2000" dirty="0">
                <a:solidFill>
                  <a:srgbClr val="0000CC"/>
                </a:solidFill>
                <a:ea typeface="Tahoma" pitchFamily="34" charset="0"/>
                <a:cs typeface="Tahoma" pitchFamily="34" charset="0"/>
              </a:rPr>
              <a:t>(m. in. czy odtwarzacz nie jest skonfigurowany na odtwarzanie ścieżek nagrań w trybie losowym) </a:t>
            </a:r>
            <a:r>
              <a:rPr lang="pl-PL" sz="2000" dirty="0" smtClean="0">
                <a:solidFill>
                  <a:srgbClr val="0000CC"/>
                </a:solidFill>
                <a:ea typeface="Tahoma" pitchFamily="34" charset="0"/>
                <a:cs typeface="Tahoma" pitchFamily="34" charset="0"/>
              </a:rPr>
              <a:t>i</a:t>
            </a:r>
            <a:r>
              <a:rPr lang="pl-PL" sz="2000" b="1"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 </a:t>
            </a:r>
            <a:r>
              <a:rPr lang="pl-PL" sz="2000" b="1"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nagłośnienia</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z udziałem zdających) oraz zapasowe odtwarzacze i baterie na wypadek przerwy w dostawie energii elektrycznej)</a:t>
            </a:r>
          </a:p>
          <a:p>
            <a:pPr marL="357187" fontAlgn="auto">
              <a:spcAft>
                <a:spcPts val="600"/>
              </a:spcAft>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(UWAGA: Do arkusza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OJ*P-700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nie jest dołączana płyta CD.)</a:t>
            </a:r>
          </a:p>
          <a:p>
            <a:pPr marL="715963" indent="-358775" fontAlgn="auto">
              <a:spcAft>
                <a:spcPts val="600"/>
              </a:spcAft>
              <a:buFont typeface="Wingdings" panose="05000000000000000000" pitchFamily="2" charset="2"/>
              <a:buChar char="§"/>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kartki z numerami stolików</a:t>
            </a:r>
          </a:p>
          <a:p>
            <a:pPr marL="715963" indent="-358775" fontAlgn="auto">
              <a:spcAft>
                <a:spcPts val="600"/>
              </a:spcAft>
              <a:buFont typeface="Wingdings" panose="05000000000000000000" pitchFamily="2" charset="2"/>
              <a:buChar char="§"/>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losy z numerami stolików</a:t>
            </a:r>
          </a:p>
          <a:p>
            <a:pPr marL="715963" indent="-358775" fontAlgn="auto">
              <a:spcAft>
                <a:spcPts val="600"/>
              </a:spcAft>
              <a:buFont typeface="Wingdings" panose="05000000000000000000" pitchFamily="2" charset="2"/>
              <a:buChar char="§"/>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miejsca dla uczniów z dostosowaniami</a:t>
            </a:r>
          </a:p>
          <a:p>
            <a:pPr marL="715963" indent="-358775" fontAlgn="auto">
              <a:spcAft>
                <a:spcPts val="600"/>
              </a:spcAft>
              <a:buFont typeface="Wingdings" panose="05000000000000000000" pitchFamily="2" charset="2"/>
              <a:buChar char="§"/>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listy zdających do umieszczenia na drzwiach</a:t>
            </a:r>
          </a:p>
          <a:p>
            <a:pPr marL="715963" indent="-358775" fontAlgn="auto">
              <a:spcAft>
                <a:spcPts val="600"/>
              </a:spcAft>
              <a:buFont typeface="Wingdings" panose="05000000000000000000" pitchFamily="2" charset="2"/>
              <a:buChar char="§"/>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druki protokołów do wypełnienia (z uwzględnieniem zbiorczych protokołów przekazania/odbioru dokumentacji egzaminacyjnej przygotowanych przez OKE)</a:t>
            </a:r>
          </a:p>
          <a:p>
            <a:pPr marL="715963" indent="-358775" fontAlgn="auto">
              <a:spcAft>
                <a:spcPts val="600"/>
              </a:spcAft>
              <a:buFont typeface="Wingdings" panose="05000000000000000000" pitchFamily="2" charset="2"/>
              <a:buChar char="§"/>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zapasowe przybory</a:t>
            </a:r>
          </a:p>
          <a:p>
            <a:pPr marL="715963" indent="-358775" fontAlgn="auto">
              <a:spcAft>
                <a:spcPts val="600"/>
              </a:spcAft>
              <a:buFont typeface="Wingdings" panose="05000000000000000000" pitchFamily="2" charset="2"/>
              <a:buChar char="§"/>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zegar i tablicę/planszę do zapisu godzin rozpoczęcia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i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zakończenia egzaminu.</a:t>
            </a:r>
          </a:p>
        </p:txBody>
      </p:sp>
      <p:sp>
        <p:nvSpPr>
          <p:cNvPr id="39942" name="Text Box 4"/>
          <p:cNvSpPr txBox="1">
            <a:spLocks noChangeArrowheads="1"/>
          </p:cNvSpPr>
          <p:nvPr/>
        </p:nvSpPr>
        <p:spPr bwMode="auto">
          <a:xfrm>
            <a:off x="-31576" y="6581773"/>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39943"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pPr>
              <a:defRPr/>
            </a:pPr>
            <a:fld id="{668F0A75-A682-4204-986A-203C63727530}" type="slidenum">
              <a:rPr lang="pl-PL"/>
              <a:pPr>
                <a:defRPr/>
              </a:pPr>
              <a:t>4</a:t>
            </a:fld>
            <a:endParaRPr lang="pl-PL"/>
          </a:p>
        </p:txBody>
      </p:sp>
      <p:pic>
        <p:nvPicPr>
          <p:cNvPr id="71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ole tekstowe 13"/>
          <p:cNvSpPr txBox="1"/>
          <p:nvPr/>
        </p:nvSpPr>
        <p:spPr>
          <a:xfrm>
            <a:off x="107948" y="827996"/>
            <a:ext cx="8856663" cy="1015663"/>
          </a:xfrm>
          <a:prstGeom prst="rect">
            <a:avLst/>
          </a:prstGeom>
          <a:noFill/>
        </p:spPr>
        <p:txBody>
          <a:bodyPr>
            <a:spAutoFit/>
          </a:bodyPr>
          <a:lstStyle/>
          <a:p>
            <a:pPr marL="0" indent="0" eaLnBrk="1" hangingPunct="1"/>
            <a:r>
              <a:rPr lang="pl-PL" altLang="pl-PL" sz="2000" dirty="0">
                <a:solidFill>
                  <a:srgbClr val="140ADE"/>
                </a:solidFill>
              </a:rPr>
              <a:t>Rozporządzenie z 21 marca 2022 roku </a:t>
            </a:r>
            <a:r>
              <a:rPr lang="pl-PL" altLang="pl-PL" sz="2000" i="1" dirty="0">
                <a:solidFill>
                  <a:srgbClr val="140ADE"/>
                </a:solidFill>
              </a:rPr>
              <a:t>w sprawie organizacji kształcenia, wychowania </a:t>
            </a:r>
            <a:r>
              <a:rPr lang="pl-PL" altLang="pl-PL" sz="2000" i="1" dirty="0" smtClean="0">
                <a:solidFill>
                  <a:srgbClr val="140ADE"/>
                </a:solidFill>
              </a:rPr>
              <a:t>i </a:t>
            </a:r>
            <a:r>
              <a:rPr lang="pl-PL" altLang="pl-PL" sz="2000" i="1" dirty="0">
                <a:solidFill>
                  <a:srgbClr val="140ADE"/>
                </a:solidFill>
              </a:rPr>
              <a:t>opieki dzieci i młodzieży będących obywatelami Ukrainy </a:t>
            </a:r>
            <a:r>
              <a:rPr lang="pl-PL" altLang="pl-PL" sz="2000" i="1" dirty="0" smtClean="0">
                <a:solidFill>
                  <a:srgbClr val="140ADE"/>
                </a:solidFill>
              </a:rPr>
              <a:t>     </a:t>
            </a:r>
            <a:r>
              <a:rPr lang="pl-PL" altLang="pl-PL" sz="2000" dirty="0" smtClean="0">
                <a:solidFill>
                  <a:srgbClr val="140ADE"/>
                </a:solidFill>
              </a:rPr>
              <a:t>(</a:t>
            </a:r>
            <a:r>
              <a:rPr lang="pl-PL" altLang="pl-PL" sz="2000" dirty="0">
                <a:solidFill>
                  <a:srgbClr val="140ADE"/>
                </a:solidFill>
              </a:rPr>
              <a:t>Dz. U. poz. 645)</a:t>
            </a:r>
          </a:p>
        </p:txBody>
      </p:sp>
      <p:sp>
        <p:nvSpPr>
          <p:cNvPr id="7173"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7174"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5" name="pole tekstowe 1"/>
          <p:cNvSpPr txBox="1">
            <a:spLocks noChangeArrowheads="1"/>
          </p:cNvSpPr>
          <p:nvPr/>
        </p:nvSpPr>
        <p:spPr bwMode="auto">
          <a:xfrm>
            <a:off x="0" y="210343"/>
            <a:ext cx="914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sz="2400" b="1" dirty="0">
                <a:solidFill>
                  <a:srgbClr val="0000CC"/>
                </a:solidFill>
                <a:ea typeface="Tahoma" pitchFamily="34" charset="0"/>
                <a:cs typeface="Tahoma" pitchFamily="34" charset="0"/>
              </a:rPr>
              <a:t>Uchodźcy z Ukrainy</a:t>
            </a:r>
          </a:p>
        </p:txBody>
      </p:sp>
      <p:sp>
        <p:nvSpPr>
          <p:cNvPr id="2" name="Prostokąt 1"/>
          <p:cNvSpPr/>
          <p:nvPr/>
        </p:nvSpPr>
        <p:spPr>
          <a:xfrm>
            <a:off x="288253" y="1999512"/>
            <a:ext cx="4248026" cy="4093428"/>
          </a:xfrm>
          <a:prstGeom prst="rect">
            <a:avLst/>
          </a:prstGeom>
        </p:spPr>
        <p:txBody>
          <a:bodyPr wrap="square">
            <a:spAutoFit/>
          </a:bodyPr>
          <a:lstStyle/>
          <a:p>
            <a:r>
              <a:rPr lang="pl-PL" sz="2000" dirty="0">
                <a:solidFill>
                  <a:srgbClr val="140ADE"/>
                </a:solidFill>
                <a:latin typeface="Times New Roman" panose="02020603050405020304" pitchFamily="18" charset="0"/>
                <a:cs typeface="Times New Roman" panose="02020603050405020304" pitchFamily="18" charset="0"/>
              </a:rPr>
              <a:t>W roku szkolnym </a:t>
            </a:r>
            <a:r>
              <a:rPr lang="pl-PL" sz="2000" dirty="0" smtClean="0">
                <a:solidFill>
                  <a:srgbClr val="140ADE"/>
                </a:solidFill>
                <a:latin typeface="Times New Roman" panose="02020603050405020304" pitchFamily="18" charset="0"/>
                <a:cs typeface="Times New Roman" panose="02020603050405020304" pitchFamily="18" charset="0"/>
              </a:rPr>
              <a:t>2021/2022  rodzice lub opiekunowie uczniów </a:t>
            </a:r>
            <a:r>
              <a:rPr lang="pl-PL" sz="2000" dirty="0">
                <a:solidFill>
                  <a:srgbClr val="140ADE"/>
                </a:solidFill>
                <a:latin typeface="Times New Roman" panose="02020603050405020304" pitchFamily="18" charset="0"/>
                <a:cs typeface="Times New Roman" panose="02020603050405020304" pitchFamily="18" charset="0"/>
              </a:rPr>
              <a:t>klasy ósmej </a:t>
            </a:r>
            <a:r>
              <a:rPr lang="pl-PL" sz="2000" dirty="0" smtClean="0">
                <a:solidFill>
                  <a:srgbClr val="140ADE"/>
                </a:solidFill>
                <a:latin typeface="Times New Roman" panose="02020603050405020304" pitchFamily="18" charset="0"/>
                <a:cs typeface="Times New Roman" panose="02020603050405020304" pitchFamily="18" charset="0"/>
              </a:rPr>
              <a:t>będący </a:t>
            </a:r>
            <a:r>
              <a:rPr lang="pl-PL" sz="2000" dirty="0">
                <a:solidFill>
                  <a:srgbClr val="140ADE"/>
                </a:solidFill>
                <a:latin typeface="Times New Roman" panose="02020603050405020304" pitchFamily="18" charset="0"/>
                <a:cs typeface="Times New Roman" panose="02020603050405020304" pitchFamily="18" charset="0"/>
              </a:rPr>
              <a:t>obywatelami </a:t>
            </a:r>
            <a:r>
              <a:rPr lang="pl-PL" sz="2000" dirty="0" smtClean="0">
                <a:solidFill>
                  <a:srgbClr val="140ADE"/>
                </a:solidFill>
                <a:latin typeface="Times New Roman" panose="02020603050405020304" pitchFamily="18" charset="0"/>
                <a:cs typeface="Times New Roman" panose="02020603050405020304" pitchFamily="18" charset="0"/>
              </a:rPr>
              <a:t>Ukrainy             </a:t>
            </a:r>
            <a:r>
              <a:rPr lang="pl-PL" sz="2000" dirty="0">
                <a:solidFill>
                  <a:srgbClr val="140ADE"/>
                </a:solidFill>
                <a:latin typeface="Times New Roman" panose="02020603050405020304" pitchFamily="18" charset="0"/>
                <a:cs typeface="Times New Roman" panose="02020603050405020304" pitchFamily="18" charset="0"/>
              </a:rPr>
              <a:t>(i przebywający legalnie w Polsce po konflikcie zbrojnym) </a:t>
            </a:r>
            <a:r>
              <a:rPr lang="pl-PL" sz="2000" dirty="0" smtClean="0">
                <a:solidFill>
                  <a:srgbClr val="140ADE"/>
                </a:solidFill>
                <a:latin typeface="Times New Roman" panose="02020603050405020304" pitchFamily="18" charset="0"/>
                <a:cs typeface="Times New Roman" panose="02020603050405020304" pitchFamily="18" charset="0"/>
              </a:rPr>
              <a:t>składają </a:t>
            </a:r>
            <a:r>
              <a:rPr lang="pl-PL" sz="2000" dirty="0">
                <a:solidFill>
                  <a:srgbClr val="140ADE"/>
                </a:solidFill>
                <a:latin typeface="Times New Roman" panose="02020603050405020304" pitchFamily="18" charset="0"/>
                <a:cs typeface="Times New Roman" panose="02020603050405020304" pitchFamily="18" charset="0"/>
              </a:rPr>
              <a:t>do 11 kwietnia 2022 </a:t>
            </a:r>
            <a:r>
              <a:rPr lang="pl-PL" sz="2000" dirty="0" smtClean="0">
                <a:solidFill>
                  <a:srgbClr val="140ADE"/>
                </a:solidFill>
                <a:latin typeface="Times New Roman" panose="02020603050405020304" pitchFamily="18" charset="0"/>
                <a:cs typeface="Times New Roman" panose="02020603050405020304" pitchFamily="18" charset="0"/>
              </a:rPr>
              <a:t>roku dyrektorowi szkoły deklarację dotyczącą wyboru języka obcego nowożytnego na egzaminie ósmoklasisty.</a:t>
            </a:r>
          </a:p>
          <a:p>
            <a:endParaRPr lang="pl-PL" sz="2000" dirty="0">
              <a:solidFill>
                <a:srgbClr val="140ADE"/>
              </a:solidFill>
              <a:latin typeface="Times New Roman" panose="02020603050405020304" pitchFamily="18" charset="0"/>
              <a:cs typeface="Times New Roman" panose="02020603050405020304" pitchFamily="18" charset="0"/>
            </a:endParaRPr>
          </a:p>
          <a:p>
            <a:r>
              <a:rPr lang="pl-PL" sz="2000" dirty="0">
                <a:solidFill>
                  <a:srgbClr val="140ADE"/>
                </a:solidFill>
                <a:latin typeface="Times New Roman" panose="02020603050405020304" pitchFamily="18" charset="0"/>
                <a:cs typeface="Times New Roman" panose="02020603050405020304" pitchFamily="18" charset="0"/>
              </a:rPr>
              <a:t>Dyrektor szkoły wprowadza dane zdających </a:t>
            </a:r>
            <a:r>
              <a:rPr lang="pl-PL" sz="2000" dirty="0" smtClean="0">
                <a:solidFill>
                  <a:srgbClr val="140ADE"/>
                </a:solidFill>
                <a:latin typeface="Times New Roman" panose="02020603050405020304" pitchFamily="18" charset="0"/>
                <a:cs typeface="Times New Roman" panose="02020603050405020304" pitchFamily="18" charset="0"/>
              </a:rPr>
              <a:t>do </a:t>
            </a:r>
            <a:r>
              <a:rPr lang="pl-PL" sz="2000" dirty="0">
                <a:solidFill>
                  <a:srgbClr val="140ADE"/>
                </a:solidFill>
                <a:latin typeface="Times New Roman" panose="02020603050405020304" pitchFamily="18" charset="0"/>
                <a:cs typeface="Times New Roman" panose="02020603050405020304" pitchFamily="18" charset="0"/>
              </a:rPr>
              <a:t>systemu SIOEO </a:t>
            </a:r>
            <a:r>
              <a:rPr lang="pl-PL" sz="2000" dirty="0" smtClean="0">
                <a:solidFill>
                  <a:srgbClr val="140ADE"/>
                </a:solidFill>
                <a:latin typeface="Times New Roman" panose="02020603050405020304" pitchFamily="18" charset="0"/>
                <a:cs typeface="Times New Roman" panose="02020603050405020304" pitchFamily="18" charset="0"/>
              </a:rPr>
              <a:t/>
            </a:r>
            <a:br>
              <a:rPr lang="pl-PL" sz="2000" dirty="0" smtClean="0">
                <a:solidFill>
                  <a:srgbClr val="140ADE"/>
                </a:solidFill>
                <a:latin typeface="Times New Roman" panose="02020603050405020304" pitchFamily="18" charset="0"/>
                <a:cs typeface="Times New Roman" panose="02020603050405020304" pitchFamily="18" charset="0"/>
              </a:rPr>
            </a:br>
            <a:r>
              <a:rPr lang="pl-PL" sz="2000" dirty="0" smtClean="0">
                <a:solidFill>
                  <a:srgbClr val="FF0000"/>
                </a:solidFill>
                <a:latin typeface="Times New Roman" panose="02020603050405020304" pitchFamily="18" charset="0"/>
                <a:cs typeface="Times New Roman" panose="02020603050405020304" pitchFamily="18" charset="0"/>
              </a:rPr>
              <a:t>do 15 </a:t>
            </a:r>
            <a:r>
              <a:rPr lang="pl-PL" sz="2000" dirty="0">
                <a:solidFill>
                  <a:srgbClr val="FF0000"/>
                </a:solidFill>
                <a:latin typeface="Times New Roman" panose="02020603050405020304" pitchFamily="18" charset="0"/>
                <a:cs typeface="Times New Roman" panose="02020603050405020304" pitchFamily="18" charset="0"/>
              </a:rPr>
              <a:t>kwietnia </a:t>
            </a:r>
            <a:r>
              <a:rPr lang="pl-PL" sz="2000" dirty="0">
                <a:solidFill>
                  <a:srgbClr val="140ADE"/>
                </a:solidFill>
                <a:latin typeface="Times New Roman" panose="02020603050405020304" pitchFamily="18" charset="0"/>
                <a:cs typeface="Times New Roman" panose="02020603050405020304" pitchFamily="18" charset="0"/>
              </a:rPr>
              <a:t>2022 roku</a:t>
            </a:r>
            <a:r>
              <a:rPr lang="pl-PL" sz="2000" dirty="0">
                <a:latin typeface="Times New Roman" panose="02020603050405020304" pitchFamily="18" charset="0"/>
                <a:cs typeface="Times New Roman" panose="02020603050405020304" pitchFamily="18" charset="0"/>
              </a:rPr>
              <a:t>.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556792"/>
            <a:ext cx="3753301" cy="49788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71563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367D7E38-4172-49BB-87AD-1EC5AB86FB91}" type="slidenum">
              <a:rPr lang="pl-PL" altLang="pl-PL" sz="1200" smtClean="0">
                <a:solidFill>
                  <a:srgbClr val="595959"/>
                </a:solidFill>
                <a:latin typeface="Century Gothic" pitchFamily="34" charset="0"/>
              </a:rPr>
              <a:pPr eaLnBrk="1" hangingPunct="1"/>
              <a:t>40</a:t>
            </a:fld>
            <a:endParaRPr lang="pl-PL" altLang="pl-PL" sz="1200" smtClean="0">
              <a:solidFill>
                <a:srgbClr val="595959"/>
              </a:solidFill>
              <a:latin typeface="Century Gothic" pitchFamily="34" charset="0"/>
            </a:endParaRPr>
          </a:p>
        </p:txBody>
      </p:sp>
      <p:pic>
        <p:nvPicPr>
          <p:cNvPr id="4096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ole tekstowe 9"/>
          <p:cNvSpPr txBox="1"/>
          <p:nvPr/>
        </p:nvSpPr>
        <p:spPr>
          <a:xfrm>
            <a:off x="419100" y="1052513"/>
            <a:ext cx="8472488" cy="2862322"/>
          </a:xfrm>
          <a:prstGeom prst="rect">
            <a:avLst/>
          </a:prstGeom>
          <a:noFill/>
        </p:spPr>
        <p:txBody>
          <a:bodyPr wrap="square">
            <a:spAutoFit/>
          </a:bodyPr>
          <a:lstStyle/>
          <a:p>
            <a:pPr fontAlgn="auto">
              <a:spcAft>
                <a:spcPts val="0"/>
              </a:spcAft>
              <a:defRPr/>
            </a:pPr>
            <a:r>
              <a:rPr lang="pl-PL" sz="2000" dirty="0">
                <a:solidFill>
                  <a:srgbClr val="0000CC"/>
                </a:solidFill>
                <a:ea typeface="Tahoma" pitchFamily="34" charset="0"/>
                <a:cs typeface="Tahoma" pitchFamily="34" charset="0"/>
              </a:rPr>
              <a:t>Materiały egzaminacyjne na egzamin będą dostarczone</a:t>
            </a:r>
          </a:p>
          <a:p>
            <a:pPr fontAlgn="auto">
              <a:spcAft>
                <a:spcPts val="0"/>
              </a:spcAft>
              <a:defRPr/>
            </a:pPr>
            <a:endParaRPr lang="pl-PL" sz="2000" dirty="0">
              <a:solidFill>
                <a:srgbClr val="0000CC"/>
              </a:solidFill>
              <a:ea typeface="Tahoma" pitchFamily="34" charset="0"/>
              <a:cs typeface="Tahoma" pitchFamily="34" charset="0"/>
            </a:endParaRPr>
          </a:p>
          <a:p>
            <a:pPr marL="342900" indent="-342900" fontAlgn="auto">
              <a:spcAft>
                <a:spcPts val="0"/>
              </a:spcAft>
              <a:buFont typeface="Courier New" panose="02070309020205020404" pitchFamily="49" charset="0"/>
              <a:buChar char="o"/>
              <a:defRPr/>
            </a:pPr>
            <a:r>
              <a:rPr lang="pl-PL" sz="2000" b="1" dirty="0" smtClean="0">
                <a:solidFill>
                  <a:srgbClr val="0000CC"/>
                </a:solidFill>
                <a:ea typeface="Tahoma" pitchFamily="34" charset="0"/>
                <a:cs typeface="Tahoma" pitchFamily="34" charset="0"/>
              </a:rPr>
              <a:t>24 maja 2022 </a:t>
            </a:r>
            <a:r>
              <a:rPr lang="pl-PL" sz="2000" b="1" dirty="0">
                <a:solidFill>
                  <a:srgbClr val="0000CC"/>
                </a:solidFill>
                <a:ea typeface="Tahoma" pitchFamily="34" charset="0"/>
                <a:cs typeface="Tahoma" pitchFamily="34" charset="0"/>
              </a:rPr>
              <a:t>roku w godzinach 5:00-7:30 – </a:t>
            </a:r>
            <a:r>
              <a:rPr lang="pl-PL" sz="2000" b="1" dirty="0" smtClean="0">
                <a:solidFill>
                  <a:srgbClr val="0000CC"/>
                </a:solidFill>
                <a:ea typeface="Tahoma" pitchFamily="34" charset="0"/>
                <a:cs typeface="Tahoma" pitchFamily="34" charset="0"/>
              </a:rPr>
              <a:t>z </a:t>
            </a:r>
            <a:r>
              <a:rPr lang="pl-PL" sz="2000" b="1" dirty="0">
                <a:solidFill>
                  <a:srgbClr val="0000CC"/>
                </a:solidFill>
                <a:ea typeface="Tahoma" pitchFamily="34" charset="0"/>
                <a:cs typeface="Tahoma" pitchFamily="34" charset="0"/>
              </a:rPr>
              <a:t>języka polskiego</a:t>
            </a:r>
          </a:p>
          <a:p>
            <a:pPr marL="342900" indent="-342900" fontAlgn="auto">
              <a:spcAft>
                <a:spcPts val="0"/>
              </a:spcAft>
              <a:buFont typeface="Courier New" panose="02070309020205020404" pitchFamily="49" charset="0"/>
              <a:buChar char="o"/>
              <a:defRPr/>
            </a:pPr>
            <a:endParaRPr lang="pl-PL" sz="2000" b="1" dirty="0">
              <a:solidFill>
                <a:srgbClr val="0000CC"/>
              </a:solidFill>
              <a:ea typeface="Tahoma" pitchFamily="34" charset="0"/>
              <a:cs typeface="Tahoma" pitchFamily="34" charset="0"/>
            </a:endParaRPr>
          </a:p>
          <a:p>
            <a:pPr marL="342900" indent="-342900" fontAlgn="auto">
              <a:spcAft>
                <a:spcPts val="0"/>
              </a:spcAft>
              <a:buFont typeface="Courier New" panose="02070309020205020404" pitchFamily="49" charset="0"/>
              <a:buChar char="o"/>
              <a:defRPr/>
            </a:pPr>
            <a:r>
              <a:rPr lang="pl-PL" sz="2000" b="1" dirty="0" smtClean="0">
                <a:solidFill>
                  <a:srgbClr val="0000CC"/>
                </a:solidFill>
                <a:ea typeface="Tahoma" pitchFamily="34" charset="0"/>
                <a:cs typeface="Tahoma" pitchFamily="34" charset="0"/>
              </a:rPr>
              <a:t>25 maja 2022 </a:t>
            </a:r>
            <a:r>
              <a:rPr lang="pl-PL" sz="2000" b="1" dirty="0">
                <a:solidFill>
                  <a:srgbClr val="0000CC"/>
                </a:solidFill>
                <a:ea typeface="Tahoma" pitchFamily="34" charset="0"/>
                <a:cs typeface="Tahoma" pitchFamily="34" charset="0"/>
              </a:rPr>
              <a:t>roku w godzinach 5:00-7:30 – </a:t>
            </a:r>
            <a:r>
              <a:rPr lang="pl-PL" sz="2000" b="1" dirty="0" smtClean="0">
                <a:solidFill>
                  <a:srgbClr val="0000CC"/>
                </a:solidFill>
                <a:ea typeface="Tahoma" pitchFamily="34" charset="0"/>
                <a:cs typeface="Tahoma" pitchFamily="34" charset="0"/>
              </a:rPr>
              <a:t>z </a:t>
            </a:r>
            <a:r>
              <a:rPr lang="pl-PL" sz="2000" b="1" dirty="0">
                <a:solidFill>
                  <a:srgbClr val="0000CC"/>
                </a:solidFill>
                <a:ea typeface="Tahoma" pitchFamily="34" charset="0"/>
                <a:cs typeface="Tahoma" pitchFamily="34" charset="0"/>
              </a:rPr>
              <a:t>matematyki</a:t>
            </a:r>
          </a:p>
          <a:p>
            <a:pPr marL="342900" indent="-342900" fontAlgn="auto">
              <a:spcAft>
                <a:spcPts val="0"/>
              </a:spcAft>
              <a:buFont typeface="Courier New" panose="02070309020205020404" pitchFamily="49" charset="0"/>
              <a:buChar char="o"/>
              <a:defRPr/>
            </a:pPr>
            <a:endParaRPr lang="pl-PL" sz="2000" b="1" dirty="0">
              <a:solidFill>
                <a:srgbClr val="0000CC"/>
              </a:solidFill>
              <a:ea typeface="Tahoma" pitchFamily="34" charset="0"/>
              <a:cs typeface="Tahoma" pitchFamily="34" charset="0"/>
            </a:endParaRPr>
          </a:p>
          <a:p>
            <a:pPr marL="342900" indent="-342900" fontAlgn="auto">
              <a:spcAft>
                <a:spcPts val="0"/>
              </a:spcAft>
              <a:buFont typeface="Courier New" panose="02070309020205020404" pitchFamily="49" charset="0"/>
              <a:buChar char="o"/>
              <a:defRPr/>
            </a:pPr>
            <a:r>
              <a:rPr lang="pl-PL" sz="2000" b="1" dirty="0" smtClean="0">
                <a:solidFill>
                  <a:srgbClr val="0000CC"/>
                </a:solidFill>
                <a:ea typeface="Tahoma" pitchFamily="34" charset="0"/>
                <a:cs typeface="Tahoma" pitchFamily="34" charset="0"/>
              </a:rPr>
              <a:t>26 maja 2022 </a:t>
            </a:r>
            <a:r>
              <a:rPr lang="pl-PL" sz="2000" b="1" dirty="0">
                <a:solidFill>
                  <a:srgbClr val="0000CC"/>
                </a:solidFill>
                <a:ea typeface="Tahoma" pitchFamily="34" charset="0"/>
                <a:cs typeface="Tahoma" pitchFamily="34" charset="0"/>
              </a:rPr>
              <a:t>roku w godzinach 5:00-7:30 – </a:t>
            </a:r>
            <a:r>
              <a:rPr lang="pl-PL" sz="2000" b="1" dirty="0" smtClean="0">
                <a:solidFill>
                  <a:srgbClr val="0000CC"/>
                </a:solidFill>
                <a:ea typeface="Tahoma" pitchFamily="34" charset="0"/>
                <a:cs typeface="Tahoma" pitchFamily="34" charset="0"/>
              </a:rPr>
              <a:t>z </a:t>
            </a:r>
            <a:r>
              <a:rPr lang="pl-PL" sz="2000" b="1" dirty="0">
                <a:solidFill>
                  <a:srgbClr val="0000CC"/>
                </a:solidFill>
                <a:ea typeface="Tahoma" pitchFamily="34" charset="0"/>
                <a:cs typeface="Tahoma" pitchFamily="34" charset="0"/>
              </a:rPr>
              <a:t>języków obcych nowożytnych</a:t>
            </a:r>
            <a:r>
              <a:rPr lang="pl-PL" sz="2000" b="1" dirty="0" smtClean="0">
                <a:solidFill>
                  <a:srgbClr val="0000CC"/>
                </a:solidFill>
                <a:ea typeface="Tahoma" pitchFamily="34" charset="0"/>
                <a:cs typeface="Tahoma" pitchFamily="34" charset="0"/>
              </a:rPr>
              <a:t>.</a:t>
            </a:r>
            <a:endParaRPr lang="pl-PL" sz="2000" dirty="0">
              <a:solidFill>
                <a:srgbClr val="0000CC"/>
              </a:solidFill>
              <a:ea typeface="Tahoma" pitchFamily="34" charset="0"/>
              <a:cs typeface="Tahoma" pitchFamily="34" charset="0"/>
            </a:endParaRPr>
          </a:p>
        </p:txBody>
      </p:sp>
      <p:sp>
        <p:nvSpPr>
          <p:cNvPr id="40966"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sp>
        <p:nvSpPr>
          <p:cNvPr id="40967" name="pole tekstowe 1"/>
          <p:cNvSpPr txBox="1">
            <a:spLocks noChangeArrowheads="1"/>
          </p:cNvSpPr>
          <p:nvPr/>
        </p:nvSpPr>
        <p:spPr bwMode="auto">
          <a:xfrm>
            <a:off x="191294" y="4221088"/>
            <a:ext cx="8928100" cy="1200329"/>
          </a:xfrm>
          <a:prstGeom prst="rect">
            <a:avLst/>
          </a:prstGeom>
          <a:solidFill>
            <a:srgbClr val="0000CC"/>
          </a:solidFill>
          <a:ln>
            <a:noFill/>
          </a:ln>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1800" dirty="0">
                <a:solidFill>
                  <a:schemeClr val="bg1"/>
                </a:solidFill>
              </a:rPr>
              <a:t>Dyrektor szkoły przy odbieraniu materiałów egzaminacyjnych musi </a:t>
            </a:r>
            <a:r>
              <a:rPr lang="pl-PL" altLang="pl-PL" sz="1800" dirty="0" smtClean="0">
                <a:solidFill>
                  <a:schemeClr val="bg1"/>
                </a:solidFill>
              </a:rPr>
              <a:t>okazać kurierowi </a:t>
            </a:r>
            <a:r>
              <a:rPr lang="pl-PL" altLang="pl-PL" sz="1800" dirty="0">
                <a:solidFill>
                  <a:schemeClr val="bg1"/>
                </a:solidFill>
              </a:rPr>
              <a:t>swój dowód osobisty, a w przypadku dyrektora powołanego na to stanowisko po złożeniu zapotrzebowania na materiały egzaminacyjne </a:t>
            </a:r>
            <a:r>
              <a:rPr lang="pl-PL" altLang="pl-PL" sz="1800" dirty="0" smtClean="0">
                <a:solidFill>
                  <a:schemeClr val="bg1"/>
                </a:solidFill>
              </a:rPr>
              <a:t>oraz dodatkowo przekazać kurierowi kserokopię </a:t>
            </a:r>
            <a:r>
              <a:rPr lang="pl-PL" altLang="pl-PL" sz="1800" dirty="0">
                <a:solidFill>
                  <a:schemeClr val="bg1"/>
                </a:solidFill>
              </a:rPr>
              <a:t>swojego powołania na stanowisko </a:t>
            </a:r>
            <a:r>
              <a:rPr lang="pl-PL" altLang="pl-PL" sz="1800" dirty="0" smtClean="0">
                <a:solidFill>
                  <a:schemeClr val="bg1"/>
                </a:solidFill>
              </a:rPr>
              <a:t>dyrektora.</a:t>
            </a:r>
            <a:endParaRPr lang="pl-PL" altLang="pl-PL" sz="1800" dirty="0">
              <a:solidFill>
                <a:schemeClr val="bg1"/>
              </a:solidFill>
            </a:endParaRPr>
          </a:p>
        </p:txBody>
      </p:sp>
      <p:pic>
        <p:nvPicPr>
          <p:cNvPr id="40968"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
          <p:cNvSpPr txBox="1">
            <a:spLocks noChangeArrowheads="1"/>
          </p:cNvSpPr>
          <p:nvPr/>
        </p:nvSpPr>
        <p:spPr bwMode="auto">
          <a:xfrm>
            <a:off x="0" y="26890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400" b="1" dirty="0">
                <a:solidFill>
                  <a:srgbClr val="0000CC"/>
                </a:solidFill>
                <a:ea typeface="Tahoma" pitchFamily="34" charset="0"/>
                <a:cs typeface="Tahoma" pitchFamily="34" charset="0"/>
              </a:rPr>
              <a:t>Przed egzaminem </a:t>
            </a:r>
            <a:r>
              <a:rPr lang="pl-PL" altLang="pl-PL" sz="2400" b="1" dirty="0" smtClean="0">
                <a:solidFill>
                  <a:srgbClr val="0000CC"/>
                </a:solidFill>
                <a:ea typeface="Tahoma" pitchFamily="34" charset="0"/>
                <a:cs typeface="Tahoma" pitchFamily="34" charset="0"/>
              </a:rPr>
              <a:t>ósmoklasisty</a:t>
            </a:r>
            <a:r>
              <a:rPr lang="pl-PL" altLang="pl-PL" sz="2400" b="1" dirty="0" smtClean="0">
                <a:solidFill>
                  <a:srgbClr val="0066CC"/>
                </a:solidFill>
                <a:ea typeface="Tahoma" pitchFamily="34" charset="0"/>
                <a:cs typeface="Tahoma" pitchFamily="34" charset="0"/>
              </a:rPr>
              <a:t>                               </a:t>
            </a:r>
            <a:endParaRPr lang="pl-PL" altLang="pl-PL" sz="2400" b="1" dirty="0">
              <a:solidFill>
                <a:srgbClr val="0066CC"/>
              </a:solidFill>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87C1E113-9EBC-4BF1-8A65-87EF883845C7}" type="slidenum">
              <a:rPr lang="pl-PL" altLang="pl-PL" sz="1200" smtClean="0">
                <a:solidFill>
                  <a:srgbClr val="595959"/>
                </a:solidFill>
                <a:latin typeface="Century Gothic" pitchFamily="34" charset="0"/>
              </a:rPr>
              <a:pPr eaLnBrk="1" hangingPunct="1"/>
              <a:t>41</a:t>
            </a:fld>
            <a:endParaRPr lang="pl-PL" altLang="pl-PL" sz="1200" smtClean="0">
              <a:solidFill>
                <a:srgbClr val="595959"/>
              </a:solidFill>
              <a:latin typeface="Century Gothic" pitchFamily="34" charset="0"/>
            </a:endParaRPr>
          </a:p>
        </p:txBody>
      </p:sp>
      <p:pic>
        <p:nvPicPr>
          <p:cNvPr id="419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e tekstowe 1"/>
          <p:cNvSpPr txBox="1"/>
          <p:nvPr/>
        </p:nvSpPr>
        <p:spPr>
          <a:xfrm>
            <a:off x="539750" y="1196975"/>
            <a:ext cx="8135938" cy="2554545"/>
          </a:xfrm>
          <a:prstGeom prst="rect">
            <a:avLst/>
          </a:prstGeom>
          <a:noFill/>
        </p:spPr>
        <p:txBody>
          <a:bodyPr>
            <a:spAutoFit/>
          </a:bodyPr>
          <a:lstStyle/>
          <a:p>
            <a:pPr fontAlgn="auto">
              <a:spcAft>
                <a:spcPts val="0"/>
              </a:spcAft>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Przewodniczący zespołu egzaminacyjnego lub upoważniony przez niego członek zespołu egzaminacyjnego odbiera przesyłkę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
            </a:r>
            <a:b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b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z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materiałami egzaminacyjnymi.</a:t>
            </a:r>
          </a:p>
          <a:p>
            <a:pPr fontAlgn="auto">
              <a:spcAft>
                <a:spcPts val="0"/>
              </a:spcAft>
              <a:defRPr/>
            </a:pPr>
            <a:endPar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endParaRPr>
          </a:p>
          <a:p>
            <a:pPr fontAlgn="auto">
              <a:spcAft>
                <a:spcPts val="0"/>
              </a:spcAft>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Należy sprawdzić, czy przesyłka nie została naruszona, </a:t>
            </a:r>
            <a:b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b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a następnie </a:t>
            </a:r>
            <a:r>
              <a:rPr lang="pl-PL" altLang="pl-PL" sz="2000" dirty="0">
                <a:solidFill>
                  <a:srgbClr val="0000CC"/>
                </a:solidFill>
                <a:ea typeface="Tahoma" pitchFamily="34" charset="0"/>
                <a:cs typeface="Tahoma" pitchFamily="34" charset="0"/>
              </a:rPr>
              <a:t>–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czy zawiera wszystkie materiały wymienione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
            </a:r>
            <a:b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b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w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specyfikacji oraz czy otrzymane materiały wystarczą do przeprowadzenia egzaminu ósmoklasisty.</a:t>
            </a:r>
          </a:p>
        </p:txBody>
      </p:sp>
      <p:sp>
        <p:nvSpPr>
          <p:cNvPr id="41990"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41991"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ole tekstowe 4"/>
          <p:cNvSpPr txBox="1"/>
          <p:nvPr/>
        </p:nvSpPr>
        <p:spPr>
          <a:xfrm>
            <a:off x="611560" y="4005064"/>
            <a:ext cx="7600950" cy="707886"/>
          </a:xfrm>
          <a:prstGeom prst="rect">
            <a:avLst/>
          </a:prstGeom>
          <a:noFill/>
        </p:spPr>
        <p:txBody>
          <a:bodyPr>
            <a:spAutoFit/>
          </a:bodyPr>
          <a:lstStyle/>
          <a:p>
            <a:pPr>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Wskazane jest, aby te czynności były wykonywane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w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obecności innego członka zespołu egzaminacyjnego.</a:t>
            </a:r>
          </a:p>
        </p:txBody>
      </p:sp>
      <p:sp>
        <p:nvSpPr>
          <p:cNvPr id="9" name="Text Box 5"/>
          <p:cNvSpPr txBox="1">
            <a:spLocks noChangeArrowheads="1"/>
          </p:cNvSpPr>
          <p:nvPr/>
        </p:nvSpPr>
        <p:spPr bwMode="auto">
          <a:xfrm>
            <a:off x="0" y="26890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400" b="1" dirty="0">
                <a:solidFill>
                  <a:srgbClr val="0000CC"/>
                </a:solidFill>
                <a:ea typeface="Tahoma" pitchFamily="34" charset="0"/>
                <a:cs typeface="Tahoma" pitchFamily="34" charset="0"/>
              </a:rPr>
              <a:t>Przed egzaminem </a:t>
            </a:r>
            <a:r>
              <a:rPr lang="pl-PL" altLang="pl-PL" sz="2400" b="1" dirty="0" smtClean="0">
                <a:solidFill>
                  <a:srgbClr val="0000CC"/>
                </a:solidFill>
                <a:ea typeface="Tahoma" pitchFamily="34" charset="0"/>
                <a:cs typeface="Tahoma" pitchFamily="34" charset="0"/>
              </a:rPr>
              <a:t>ósmoklasisty                               </a:t>
            </a:r>
            <a:endParaRPr lang="pl-PL" altLang="pl-PL" sz="2400" b="1" dirty="0">
              <a:solidFill>
                <a:srgbClr val="0000CC"/>
              </a:solidFill>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48BFAFDA-F27F-4939-A4A4-6CC7989B4B75}" type="slidenum">
              <a:rPr lang="pl-PL" altLang="pl-PL" sz="1200" smtClean="0">
                <a:solidFill>
                  <a:srgbClr val="595959"/>
                </a:solidFill>
                <a:latin typeface="Century Gothic" pitchFamily="34" charset="0"/>
              </a:rPr>
              <a:pPr eaLnBrk="1" hangingPunct="1"/>
              <a:t>42</a:t>
            </a:fld>
            <a:endParaRPr lang="pl-PL" altLang="pl-PL" sz="1200" smtClean="0">
              <a:solidFill>
                <a:srgbClr val="595959"/>
              </a:solidFill>
              <a:latin typeface="Century Gothic" pitchFamily="34" charset="0"/>
            </a:endParaRPr>
          </a:p>
        </p:txBody>
      </p:sp>
      <p:pic>
        <p:nvPicPr>
          <p:cNvPr id="430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p:cNvSpPr txBox="1"/>
          <p:nvPr/>
        </p:nvSpPr>
        <p:spPr>
          <a:xfrm>
            <a:off x="730250" y="1268413"/>
            <a:ext cx="7945438" cy="3785652"/>
          </a:xfrm>
          <a:prstGeom prst="rect">
            <a:avLst/>
          </a:prstGeom>
          <a:noFill/>
        </p:spPr>
        <p:txBody>
          <a:bodyPr>
            <a:spAutoFit/>
          </a:bodyPr>
          <a:lstStyle/>
          <a:p>
            <a:pPr marL="285750" indent="-285750" fontAlgn="auto">
              <a:spcAft>
                <a:spcPts val="0"/>
              </a:spcAft>
              <a:buFont typeface="Wingdings" panose="05000000000000000000" pitchFamily="2" charset="2"/>
              <a:buChar char="ü"/>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Jeżeli przesyłka została naruszona lub nie zawiera wszystkich materiałów wymienionych w specyfikacji, to należy o tym powiadomić dystrybutora (zgodnie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z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jego instrukcją) oraz dyrektora OKE (telefon 58 320 55 92, ewentualnie 501 236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965) </a:t>
            </a:r>
            <a:r>
              <a:rPr lang="pl-PL" sz="2000" dirty="0" err="1"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Skany</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 dotyczące rozbieżności proszę przesyłać na adres mailowy</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hlinkClick r:id="rId3"/>
              </a:rPr>
              <a:t>ikulesz@oke.gda.pl</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 .</a:t>
            </a:r>
            <a:endPar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endParaRPr>
          </a:p>
          <a:p>
            <a:pPr fontAlgn="auto">
              <a:spcAft>
                <a:spcPts val="0"/>
              </a:spcAft>
              <a:defRPr/>
            </a:pPr>
            <a:endPar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endParaRPr>
          </a:p>
          <a:p>
            <a:pPr marL="285750" indent="-285750" fontAlgn="auto">
              <a:spcAft>
                <a:spcPts val="0"/>
              </a:spcAft>
              <a:buFont typeface="Wingdings" panose="05000000000000000000" pitchFamily="2" charset="2"/>
              <a:buChar char="ü"/>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Jeżeli otrzymane materiały są zgodne ze specyfikacją przesyłki, ale nie wystarczą do przeprowadzenia egzaminu ósmoklasisty, to należy o tym niezwłocznie powiadomić dyrektora OKE </a:t>
            </a:r>
          </a:p>
          <a:p>
            <a:pPr marL="266700" indent="-266700" fontAlgn="auto">
              <a:spcAft>
                <a:spcPts val="0"/>
              </a:spcAft>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   (telefon 58 320 55 92, ewentualnie 501 236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965 oraz na adres mailowy: ikulesz@oke.gda.pl).</a:t>
            </a:r>
            <a:endPar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endParaRPr>
          </a:p>
        </p:txBody>
      </p:sp>
      <p:sp>
        <p:nvSpPr>
          <p:cNvPr id="43014"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43015" name="Picture 7"/>
          <p:cNvPicPr>
            <a:picLocks noChangeAspect="1" noChangeArrowheads="1"/>
          </p:cNvPicPr>
          <p:nvPr/>
        </p:nvPicPr>
        <p:blipFill>
          <a:blip r:embed="rId4">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
          <p:cNvSpPr txBox="1">
            <a:spLocks noChangeArrowheads="1"/>
          </p:cNvSpPr>
          <p:nvPr/>
        </p:nvSpPr>
        <p:spPr bwMode="auto">
          <a:xfrm>
            <a:off x="0" y="26890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400" b="1" dirty="0">
                <a:solidFill>
                  <a:srgbClr val="0000CC"/>
                </a:solidFill>
                <a:ea typeface="Tahoma" pitchFamily="34" charset="0"/>
                <a:cs typeface="Tahoma" pitchFamily="34" charset="0"/>
              </a:rPr>
              <a:t>Przed egzaminem </a:t>
            </a:r>
            <a:r>
              <a:rPr lang="pl-PL" altLang="pl-PL" sz="2400" b="1" dirty="0" smtClean="0">
                <a:solidFill>
                  <a:srgbClr val="0000CC"/>
                </a:solidFill>
                <a:ea typeface="Tahoma" pitchFamily="34" charset="0"/>
                <a:cs typeface="Tahoma" pitchFamily="34" charset="0"/>
              </a:rPr>
              <a:t>ósmoklasisty                               </a:t>
            </a:r>
            <a:endParaRPr lang="pl-PL" altLang="pl-PL" sz="2400" b="1" dirty="0">
              <a:solidFill>
                <a:srgbClr val="0000CC"/>
              </a:solidFill>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2D144213-46E3-4004-A2D8-47D948E87067}" type="slidenum">
              <a:rPr lang="pl-PL" altLang="pl-PL" sz="1200" smtClean="0">
                <a:solidFill>
                  <a:srgbClr val="595959"/>
                </a:solidFill>
                <a:latin typeface="Century Gothic" pitchFamily="34" charset="0"/>
              </a:rPr>
              <a:pPr eaLnBrk="1" hangingPunct="1"/>
              <a:t>43</a:t>
            </a:fld>
            <a:endParaRPr lang="pl-PL" altLang="pl-PL" sz="1200" smtClean="0">
              <a:solidFill>
                <a:srgbClr val="595959"/>
              </a:solidFill>
              <a:latin typeface="Century Gothic" pitchFamily="34" charset="0"/>
            </a:endParaRPr>
          </a:p>
        </p:txBody>
      </p:sp>
      <p:pic>
        <p:nvPicPr>
          <p:cNvPr id="450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5"/>
          <p:cNvSpPr txBox="1">
            <a:spLocks noChangeArrowheads="1"/>
          </p:cNvSpPr>
          <p:nvPr/>
        </p:nvSpPr>
        <p:spPr bwMode="auto">
          <a:xfrm>
            <a:off x="0" y="239713"/>
            <a:ext cx="91440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defRPr/>
            </a:pPr>
            <a:r>
              <a:rPr lang="pl-PL" altLang="pl-PL" sz="2400" b="1" dirty="0" smtClean="0">
                <a:solidFill>
                  <a:srgbClr val="0000CC"/>
                </a:solidFill>
                <a:ea typeface="Tahoma" pitchFamily="34" charset="0"/>
                <a:cs typeface="Tahoma" pitchFamily="34" charset="0"/>
              </a:rPr>
              <a:t>Zgłaszanie uczniów nieobecnych </a:t>
            </a:r>
          </a:p>
          <a:p>
            <a:pPr algn="ctr" eaLnBrk="1" hangingPunct="1">
              <a:defRPr/>
            </a:pPr>
            <a:r>
              <a:rPr lang="pl-PL" altLang="pl-PL" sz="2400" b="1" dirty="0" smtClean="0">
                <a:solidFill>
                  <a:srgbClr val="0000CC"/>
                </a:solidFill>
                <a:ea typeface="Tahoma" pitchFamily="34" charset="0"/>
                <a:cs typeface="Tahoma" pitchFamily="34" charset="0"/>
              </a:rPr>
              <a:t>                na egzaminie ósmoklasisty</a:t>
            </a:r>
            <a:r>
              <a:rPr lang="pl-PL" altLang="pl-PL" sz="2400" b="1" dirty="0" smtClean="0">
                <a:solidFill>
                  <a:srgbClr val="0066CC"/>
                </a:solidFill>
                <a:ea typeface="Tahoma" pitchFamily="34" charset="0"/>
                <a:cs typeface="Tahoma" pitchFamily="34" charset="0"/>
              </a:rPr>
              <a:t>		                                </a:t>
            </a:r>
          </a:p>
        </p:txBody>
      </p:sp>
      <p:sp>
        <p:nvSpPr>
          <p:cNvPr id="3" name="pole tekstowe 2"/>
          <p:cNvSpPr txBox="1"/>
          <p:nvPr/>
        </p:nvSpPr>
        <p:spPr>
          <a:xfrm>
            <a:off x="730250" y="1557338"/>
            <a:ext cx="7874198" cy="4278094"/>
          </a:xfrm>
          <a:prstGeom prst="rect">
            <a:avLst/>
          </a:prstGeom>
          <a:noFill/>
        </p:spPr>
        <p:txBody>
          <a:bodyPr wrap="square">
            <a:spAutoFit/>
          </a:bodyPr>
          <a:lstStyle/>
          <a:p>
            <a:pPr algn="ctr">
              <a:lnSpc>
                <a:spcPct val="200000"/>
              </a:lnSpc>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Każdego dnia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egzaminu, a więc</a:t>
            </a:r>
          </a:p>
          <a:p>
            <a:pPr algn="ctr">
              <a:lnSpc>
                <a:spcPct val="200000"/>
              </a:lnSpc>
              <a:defRPr/>
            </a:pPr>
            <a:r>
              <a:rPr lang="pl-PL" sz="8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 </a:t>
            </a:r>
            <a:endParaRPr lang="pl-PL" sz="800" dirty="0">
              <a:solidFill>
                <a:srgbClr val="0000CC"/>
              </a:solidFill>
              <a:effectLst>
                <a:outerShdw blurRad="63500" dist="38100" dir="5400000" algn="t" rotWithShape="0">
                  <a:prstClr val="black">
                    <a:alpha val="25000"/>
                  </a:prstClr>
                </a:outerShdw>
              </a:effectLst>
              <a:ea typeface="Tahoma" pitchFamily="34" charset="0"/>
              <a:cs typeface="Tahoma" pitchFamily="34" charset="0"/>
            </a:endParaRPr>
          </a:p>
          <a:p>
            <a:pPr marL="342900" indent="-342900">
              <a:lnSpc>
                <a:spcPct val="200000"/>
              </a:lnSpc>
              <a:buFont typeface="Wingdings" pitchFamily="2" charset="2"/>
              <a:buChar char="ü"/>
              <a:defRPr/>
            </a:pPr>
            <a:r>
              <a:rPr lang="pl-PL" sz="2000" b="1"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24 maja 2022 </a:t>
            </a:r>
            <a:r>
              <a:rPr lang="pl-PL" sz="2000" b="1"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roku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 z języka polskiego</a:t>
            </a:r>
          </a:p>
          <a:p>
            <a:pPr marL="342900" indent="-342900">
              <a:lnSpc>
                <a:spcPct val="200000"/>
              </a:lnSpc>
              <a:buFont typeface="Wingdings" pitchFamily="2" charset="2"/>
              <a:buChar char="ü"/>
              <a:defRPr/>
            </a:pPr>
            <a:r>
              <a:rPr lang="pl-PL" sz="2000" b="1"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25 maja 2022 </a:t>
            </a:r>
            <a:r>
              <a:rPr lang="pl-PL" sz="2000" b="1"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roku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 z matematyki</a:t>
            </a:r>
          </a:p>
          <a:p>
            <a:pPr marL="342900" indent="-342900">
              <a:lnSpc>
                <a:spcPct val="200000"/>
              </a:lnSpc>
              <a:buFont typeface="Wingdings" pitchFamily="2" charset="2"/>
              <a:buChar char="ü"/>
              <a:defRPr/>
            </a:pPr>
            <a:r>
              <a:rPr lang="pl-PL" sz="2000" b="1"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26 maja 2022 </a:t>
            </a:r>
            <a:r>
              <a:rPr lang="pl-PL" sz="2000" b="1"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roku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 z języka obcego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nowożytnego</a:t>
            </a:r>
          </a:p>
          <a:p>
            <a:pPr>
              <a:lnSpc>
                <a:spcPct val="200000"/>
              </a:lnSpc>
              <a:defRPr/>
            </a:pPr>
            <a:endParaRPr lang="pl-PL" sz="800" dirty="0">
              <a:solidFill>
                <a:srgbClr val="0000CC"/>
              </a:solidFill>
              <a:effectLst>
                <a:outerShdw blurRad="63500" dist="38100" dir="5400000" algn="t" rotWithShape="0">
                  <a:prstClr val="black">
                    <a:alpha val="25000"/>
                  </a:prstClr>
                </a:outerShdw>
              </a:effectLst>
              <a:ea typeface="Tahoma" pitchFamily="34" charset="0"/>
              <a:cs typeface="Tahoma" pitchFamily="34" charset="0"/>
            </a:endParaRPr>
          </a:p>
          <a:p>
            <a:pPr algn="ctr">
              <a:lnSpc>
                <a:spcPct val="200000"/>
              </a:lnSpc>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 należy wskazać uczniów nieobecnych w systemie SIOEO.</a:t>
            </a:r>
            <a:endParaRPr lang="pl-PL" altLang="pl-PL" sz="2000" i="1" dirty="0">
              <a:solidFill>
                <a:srgbClr val="0000CC"/>
              </a:solidFill>
              <a:ea typeface="Tahoma" pitchFamily="34" charset="0"/>
              <a:cs typeface="Tahoma" pitchFamily="34" charset="0"/>
            </a:endParaRPr>
          </a:p>
          <a:p>
            <a:pPr algn="ctr">
              <a:lnSpc>
                <a:spcPct val="200000"/>
              </a:lnSpc>
              <a:defRPr/>
            </a:pPr>
            <a:endParaRPr lang="pl-PL" sz="2000" dirty="0">
              <a:solidFill>
                <a:srgbClr val="0000CC"/>
              </a:solidFill>
              <a:ea typeface="Tahoma" pitchFamily="34" charset="0"/>
              <a:cs typeface="Tahoma" pitchFamily="34" charset="0"/>
            </a:endParaRPr>
          </a:p>
        </p:txBody>
      </p:sp>
      <p:sp>
        <p:nvSpPr>
          <p:cNvPr id="45062"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45063"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BE4B888C-D275-4FF8-879D-82274C36BB60}" type="slidenum">
              <a:rPr lang="pl-PL" altLang="pl-PL" sz="1200" smtClean="0">
                <a:solidFill>
                  <a:srgbClr val="595959"/>
                </a:solidFill>
                <a:latin typeface="Century Gothic" pitchFamily="34" charset="0"/>
              </a:rPr>
              <a:pPr eaLnBrk="1" hangingPunct="1"/>
              <a:t>44</a:t>
            </a:fld>
            <a:endParaRPr lang="pl-PL" altLang="pl-PL" sz="1200" smtClean="0">
              <a:solidFill>
                <a:srgbClr val="595959"/>
              </a:solidFill>
              <a:latin typeface="Century Gothic" pitchFamily="34" charset="0"/>
            </a:endParaRPr>
          </a:p>
        </p:txBody>
      </p:sp>
      <p:pic>
        <p:nvPicPr>
          <p:cNvPr id="4608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ole tekstowe 9"/>
          <p:cNvSpPr txBox="1"/>
          <p:nvPr/>
        </p:nvSpPr>
        <p:spPr>
          <a:xfrm>
            <a:off x="604838" y="981075"/>
            <a:ext cx="8286750" cy="4708981"/>
          </a:xfrm>
          <a:prstGeom prst="rect">
            <a:avLst/>
          </a:prstGeom>
          <a:noFill/>
        </p:spPr>
        <p:txBody>
          <a:bodyPr wrap="square">
            <a:spAutoFit/>
          </a:bodyPr>
          <a:lstStyle/>
          <a:p>
            <a:pPr fontAlgn="auto">
              <a:spcAft>
                <a:spcPts val="0"/>
              </a:spcAft>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Przewodniczący zespołu egzaminacyjnego około pół godziny przed rozpoczęciem egzaminu ósmoklasisty z danego przedmiotu,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
            </a:r>
            <a:b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b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po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sprawdzeniu nienaruszalności przesyłki, przekazuje każdemu przewodniczącemu zespołu nadzorującego materiały:</a:t>
            </a:r>
          </a:p>
          <a:p>
            <a:pPr marL="628650" indent="-271463" fontAlgn="auto">
              <a:spcAft>
                <a:spcPts val="0"/>
              </a:spcAft>
              <a:buFont typeface="Wingdings" panose="05000000000000000000" pitchFamily="2" charset="2"/>
              <a:buChar char="ü"/>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arkusze egzaminacyjne w odpowiedniej liczbie, odpowiedniego typu </a:t>
            </a:r>
          </a:p>
          <a:p>
            <a:pPr marL="628650" indent="-271463" fontAlgn="auto">
              <a:spcAft>
                <a:spcPts val="0"/>
              </a:spcAft>
              <a:buFont typeface="Wingdings" panose="05000000000000000000" pitchFamily="2" charset="2"/>
              <a:buChar char="ü"/>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wykaz uczniów piszących w danej sali wygenerowany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z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SIOEO</a:t>
            </a:r>
          </a:p>
          <a:p>
            <a:pPr marL="628650" indent="-271463" fontAlgn="auto">
              <a:spcAft>
                <a:spcPts val="0"/>
              </a:spcAft>
              <a:buFont typeface="Wingdings" panose="05000000000000000000" pitchFamily="2" charset="2"/>
              <a:buChar char="ü"/>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załącznik 8. – protokół przebiegu egzaminu w sali (do uzupełnienia)</a:t>
            </a:r>
          </a:p>
          <a:p>
            <a:pPr marL="628650" indent="-271463" fontAlgn="auto">
              <a:spcAft>
                <a:spcPts val="0"/>
              </a:spcAft>
              <a:buFont typeface="Wingdings" panose="05000000000000000000" pitchFamily="2" charset="2"/>
              <a:buChar char="ü"/>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naklejki z kodami uczniów</a:t>
            </a:r>
          </a:p>
          <a:p>
            <a:pPr marL="628650" indent="-271463" fontAlgn="auto">
              <a:spcAft>
                <a:spcPts val="0"/>
              </a:spcAft>
              <a:buFont typeface="Wingdings" panose="05000000000000000000" pitchFamily="2" charset="2"/>
              <a:buChar char="ü"/>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bezpieczną kopertę i odpowiednią naklejkę na tę kopertę</a:t>
            </a:r>
          </a:p>
          <a:p>
            <a:pPr marL="628650" indent="-271463" fontAlgn="auto">
              <a:spcAft>
                <a:spcPts val="0"/>
              </a:spcAft>
              <a:buFont typeface="Wingdings" panose="05000000000000000000" pitchFamily="2" charset="2"/>
              <a:buChar char="ü"/>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w przypadku egzaminu z języka obcego również płytę CD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
            </a:r>
            <a:b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b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z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nagraniem z danego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języka</a:t>
            </a:r>
          </a:p>
          <a:p>
            <a:pPr marL="628650" indent="-271463" fontAlgn="auto">
              <a:spcAft>
                <a:spcPts val="0"/>
              </a:spcAft>
              <a:buFont typeface="Wingdings" panose="05000000000000000000" pitchFamily="2" charset="2"/>
              <a:buChar char="ü"/>
              <a:defRPr/>
            </a:pP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papierowa koperta na materiały niewykorzystane</a:t>
            </a:r>
            <a:r>
              <a:rPr lang="pl-PL" sz="2000" dirty="0" smtClean="0">
                <a:effectLst>
                  <a:outerShdw blurRad="63500" dist="38100" dir="5400000" algn="t" rotWithShape="0">
                    <a:prstClr val="black">
                      <a:alpha val="25000"/>
                    </a:prstClr>
                  </a:outerShdw>
                </a:effectLst>
                <a:ea typeface="Tahoma" pitchFamily="34" charset="0"/>
                <a:cs typeface="Tahoma" pitchFamily="34" charset="0"/>
              </a:rPr>
              <a:t>.</a:t>
            </a:r>
          </a:p>
          <a:p>
            <a:pPr marL="357187" fontAlgn="auto">
              <a:spcAft>
                <a:spcPts val="0"/>
              </a:spcAft>
              <a:defRPr/>
            </a:pPr>
            <a:endParaRPr lang="pl-PL" sz="2000" dirty="0">
              <a:effectLst>
                <a:outerShdw blurRad="63500" dist="38100" dir="5400000" algn="t" rotWithShape="0">
                  <a:prstClr val="black">
                    <a:alpha val="25000"/>
                  </a:prstClr>
                </a:outerShdw>
              </a:effectLst>
              <a:ea typeface="Tahoma" pitchFamily="34" charset="0"/>
              <a:cs typeface="Tahoma" pitchFamily="34" charset="0"/>
            </a:endParaRPr>
          </a:p>
        </p:txBody>
      </p:sp>
      <p:sp>
        <p:nvSpPr>
          <p:cNvPr id="2" name="pole tekstowe 1"/>
          <p:cNvSpPr txBox="1"/>
          <p:nvPr/>
        </p:nvSpPr>
        <p:spPr>
          <a:xfrm>
            <a:off x="143718" y="5589240"/>
            <a:ext cx="8783638" cy="707886"/>
          </a:xfrm>
          <a:prstGeom prst="rect">
            <a:avLst/>
          </a:prstGeom>
          <a:solidFill>
            <a:srgbClr val="0000CC"/>
          </a:solidFill>
        </p:spPr>
        <p:txBody>
          <a:bodyPr>
            <a:spAutoFit/>
          </a:bodyPr>
          <a:lstStyle/>
          <a:p>
            <a:pPr algn="ctr" fontAlgn="auto">
              <a:spcAft>
                <a:spcPts val="0"/>
              </a:spcAft>
              <a:defRPr/>
            </a:pPr>
            <a:r>
              <a:rPr lang="pl-PL" sz="2000" dirty="0">
                <a:solidFill>
                  <a:schemeClr val="bg1"/>
                </a:solidFill>
                <a:ea typeface="Tahoma" pitchFamily="34" charset="0"/>
                <a:cs typeface="Tahoma" pitchFamily="34" charset="0"/>
              </a:rPr>
              <a:t>Przewodniczący zespołu nadzorującego odbiera materiały egzaminacyjne wraz z przedstawicielem uczniów z danej sali.</a:t>
            </a:r>
          </a:p>
        </p:txBody>
      </p:sp>
      <p:sp>
        <p:nvSpPr>
          <p:cNvPr id="46087"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46088"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
          <p:cNvSpPr txBox="1">
            <a:spLocks noChangeArrowheads="1"/>
          </p:cNvSpPr>
          <p:nvPr/>
        </p:nvSpPr>
        <p:spPr bwMode="auto">
          <a:xfrm>
            <a:off x="0" y="26890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400" b="1" dirty="0">
                <a:solidFill>
                  <a:srgbClr val="0000CC"/>
                </a:solidFill>
                <a:ea typeface="Tahoma" pitchFamily="34" charset="0"/>
                <a:cs typeface="Tahoma" pitchFamily="34" charset="0"/>
              </a:rPr>
              <a:t>Przed egzaminem </a:t>
            </a:r>
            <a:r>
              <a:rPr lang="pl-PL" altLang="pl-PL" sz="2400" b="1" dirty="0" smtClean="0">
                <a:solidFill>
                  <a:srgbClr val="0000CC"/>
                </a:solidFill>
                <a:ea typeface="Tahoma" pitchFamily="34" charset="0"/>
                <a:cs typeface="Tahoma" pitchFamily="34" charset="0"/>
              </a:rPr>
              <a:t>ósmoklasisty </a:t>
            </a:r>
            <a:r>
              <a:rPr lang="pl-PL" altLang="pl-PL" sz="2400" b="1" dirty="0" smtClean="0">
                <a:solidFill>
                  <a:srgbClr val="0066CC"/>
                </a:solidFill>
                <a:ea typeface="Tahoma" pitchFamily="34" charset="0"/>
                <a:cs typeface="Tahoma" pitchFamily="34" charset="0"/>
              </a:rPr>
              <a:t>                              </a:t>
            </a:r>
            <a:endParaRPr lang="pl-PL" altLang="pl-PL" sz="2400" b="1" dirty="0">
              <a:solidFill>
                <a:srgbClr val="0066CC"/>
              </a:solidFill>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5C3A5328-D83E-4BDE-8736-CE7D38D77B79}" type="slidenum">
              <a:rPr lang="pl-PL" altLang="pl-PL" sz="1200" smtClean="0">
                <a:solidFill>
                  <a:srgbClr val="595959"/>
                </a:solidFill>
                <a:latin typeface="Century Gothic" pitchFamily="34" charset="0"/>
              </a:rPr>
              <a:pPr eaLnBrk="1" hangingPunct="1"/>
              <a:t>45</a:t>
            </a:fld>
            <a:endParaRPr lang="pl-PL" altLang="pl-PL" sz="1200" smtClean="0">
              <a:solidFill>
                <a:srgbClr val="595959"/>
              </a:solidFill>
              <a:latin typeface="Century Gothic" pitchFamily="34" charset="0"/>
            </a:endParaRPr>
          </a:p>
        </p:txBody>
      </p:sp>
      <p:pic>
        <p:nvPicPr>
          <p:cNvPr id="4710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ole tekstowe 9"/>
          <p:cNvSpPr txBox="1"/>
          <p:nvPr/>
        </p:nvSpPr>
        <p:spPr>
          <a:xfrm>
            <a:off x="394493" y="1412776"/>
            <a:ext cx="8425657" cy="2246769"/>
          </a:xfrm>
          <a:prstGeom prst="rect">
            <a:avLst/>
          </a:prstGeom>
          <a:noFill/>
        </p:spPr>
        <p:txBody>
          <a:bodyPr wrap="square">
            <a:spAutoFit/>
          </a:bodyPr>
          <a:lstStyle/>
          <a:p>
            <a:pPr fontAlgn="auto">
              <a:spcAft>
                <a:spcPts val="0"/>
              </a:spcAft>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Do sali egzaminacyjnej można wnieść przybory wymienione </a:t>
            </a:r>
            <a:b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b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w komunikacie dyrektora CKE o przyborach, tj. pióro lub długopis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
            </a:r>
            <a:b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b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z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czarnym tuszem/atramentem oraz tylko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w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przypadku egzaminu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
            </a:r>
            <a:b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b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z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matematyki – linijkę. </a:t>
            </a:r>
            <a:endPar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endParaRPr>
          </a:p>
          <a:p>
            <a:pPr fontAlgn="auto">
              <a:spcAft>
                <a:spcPts val="0"/>
              </a:spcAft>
              <a:defRPr/>
            </a:pPr>
            <a:endParaRPr lang="pl-PL" sz="2000" dirty="0">
              <a:effectLst>
                <a:outerShdw blurRad="63500" dist="38100" dir="5400000" algn="t" rotWithShape="0">
                  <a:prstClr val="black">
                    <a:alpha val="25000"/>
                  </a:prstClr>
                </a:outerShdw>
              </a:effectLst>
              <a:ea typeface="Tahoma" pitchFamily="34" charset="0"/>
              <a:cs typeface="Tahoma" pitchFamily="34" charset="0"/>
            </a:endParaRPr>
          </a:p>
          <a:p>
            <a:pPr fontAlgn="auto">
              <a:spcAft>
                <a:spcPts val="0"/>
              </a:spcAft>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Można też wnieść małą butelkę wody. Butelka ta powinna stać na podłodze przy nodze stolika.</a:t>
            </a:r>
          </a:p>
        </p:txBody>
      </p:sp>
      <p:sp>
        <p:nvSpPr>
          <p:cNvPr id="2" name="pole tekstowe 1"/>
          <p:cNvSpPr txBox="1"/>
          <p:nvPr/>
        </p:nvSpPr>
        <p:spPr>
          <a:xfrm>
            <a:off x="531018" y="4293096"/>
            <a:ext cx="7897813" cy="707886"/>
          </a:xfrm>
          <a:prstGeom prst="rect">
            <a:avLst/>
          </a:prstGeom>
          <a:solidFill>
            <a:srgbClr val="0000CC"/>
          </a:solidFill>
        </p:spPr>
        <p:txBody>
          <a:bodyPr>
            <a:spAutoFit/>
          </a:bodyPr>
          <a:lstStyle/>
          <a:p>
            <a:pPr algn="ctr" fontAlgn="auto">
              <a:spcAft>
                <a:spcPts val="0"/>
              </a:spcAft>
              <a:defRPr/>
            </a:pPr>
            <a:r>
              <a:rPr lang="pl-PL" sz="2000" dirty="0">
                <a:solidFill>
                  <a:schemeClr val="bg1"/>
                </a:solidFill>
                <a:effectLst>
                  <a:outerShdw blurRad="63500" dist="38100" dir="5400000" algn="t" rotWithShape="0">
                    <a:prstClr val="black">
                      <a:alpha val="25000"/>
                    </a:prstClr>
                  </a:outerShdw>
                </a:effectLst>
                <a:ea typeface="Tahoma" pitchFamily="34" charset="0"/>
                <a:cs typeface="Tahoma" pitchFamily="34" charset="0"/>
              </a:rPr>
              <a:t>Bezwzględnie nie można wnosić do sali egzaminacyjnej urządzeń telekomunikacyjnych.</a:t>
            </a:r>
          </a:p>
        </p:txBody>
      </p:sp>
      <p:sp>
        <p:nvSpPr>
          <p:cNvPr id="47110"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47112"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
          <p:cNvSpPr txBox="1">
            <a:spLocks noChangeArrowheads="1"/>
          </p:cNvSpPr>
          <p:nvPr/>
        </p:nvSpPr>
        <p:spPr bwMode="auto">
          <a:xfrm>
            <a:off x="0" y="26890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400" b="1" dirty="0">
                <a:solidFill>
                  <a:srgbClr val="0000CC"/>
                </a:solidFill>
                <a:ea typeface="Tahoma" pitchFamily="34" charset="0"/>
                <a:cs typeface="Tahoma" pitchFamily="34" charset="0"/>
              </a:rPr>
              <a:t>Przed egzaminem </a:t>
            </a:r>
            <a:r>
              <a:rPr lang="pl-PL" altLang="pl-PL" sz="2400" b="1" dirty="0" smtClean="0">
                <a:solidFill>
                  <a:srgbClr val="0000CC"/>
                </a:solidFill>
                <a:ea typeface="Tahoma" pitchFamily="34" charset="0"/>
                <a:cs typeface="Tahoma" pitchFamily="34" charset="0"/>
              </a:rPr>
              <a:t>ósmoklasisty                               </a:t>
            </a:r>
            <a:endParaRPr lang="pl-PL" altLang="pl-PL" sz="2400" b="1" dirty="0">
              <a:solidFill>
                <a:srgbClr val="0000CC"/>
              </a:solidFill>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3A3FC5A8-A45E-4267-9FE7-8247217EEDAC}" type="slidenum">
              <a:rPr lang="pl-PL" altLang="pl-PL" sz="1200" smtClean="0">
                <a:solidFill>
                  <a:srgbClr val="595959"/>
                </a:solidFill>
                <a:latin typeface="Century Gothic" pitchFamily="34" charset="0"/>
              </a:rPr>
              <a:pPr eaLnBrk="1" hangingPunct="1"/>
              <a:t>46</a:t>
            </a:fld>
            <a:endParaRPr lang="pl-PL" altLang="pl-PL" sz="1200" smtClean="0">
              <a:solidFill>
                <a:srgbClr val="595959"/>
              </a:solidFill>
              <a:latin typeface="Century Gothic" pitchFamily="34" charset="0"/>
            </a:endParaRPr>
          </a:p>
        </p:txBody>
      </p:sp>
      <p:pic>
        <p:nvPicPr>
          <p:cNvPr id="481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ole tekstowe 9"/>
          <p:cNvSpPr txBox="1"/>
          <p:nvPr/>
        </p:nvSpPr>
        <p:spPr>
          <a:xfrm>
            <a:off x="576262" y="1628270"/>
            <a:ext cx="7991475" cy="1015663"/>
          </a:xfrm>
          <a:prstGeom prst="rect">
            <a:avLst/>
          </a:prstGeom>
          <a:noFill/>
        </p:spPr>
        <p:txBody>
          <a:bodyPr>
            <a:spAutoFit/>
          </a:bodyPr>
          <a:lstStyle/>
          <a:p>
            <a:pPr algn="ctr" fontAlgn="auto">
              <a:spcAft>
                <a:spcPts val="0"/>
              </a:spcAft>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Przewodniczący zespołu nadzorującego lub członek zespołu nadzorującego w obecności zdającego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losuje numer stolika, </a:t>
            </a:r>
            <a:b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b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przy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którym będzie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pracował uczeń</a:t>
            </a:r>
            <a:r>
              <a:rPr lang="pl-PL" sz="2000" dirty="0" smtClean="0">
                <a:effectLst>
                  <a:outerShdw blurRad="63500" dist="38100" dir="5400000" algn="t" rotWithShape="0">
                    <a:prstClr val="black">
                      <a:alpha val="25000"/>
                    </a:prstClr>
                  </a:outerShdw>
                </a:effectLst>
                <a:ea typeface="Tahoma" pitchFamily="34" charset="0"/>
                <a:cs typeface="Tahoma" pitchFamily="34" charset="0"/>
              </a:rPr>
              <a:t>.</a:t>
            </a:r>
            <a:endParaRPr lang="pl-PL" sz="2000" dirty="0">
              <a:effectLst>
                <a:outerShdw blurRad="63500" dist="38100" dir="5400000" algn="t" rotWithShape="0">
                  <a:prstClr val="black">
                    <a:alpha val="25000"/>
                  </a:prstClr>
                </a:outerShdw>
              </a:effectLst>
              <a:ea typeface="Tahoma" pitchFamily="34" charset="0"/>
              <a:cs typeface="Tahoma" pitchFamily="34" charset="0"/>
            </a:endParaRPr>
          </a:p>
        </p:txBody>
      </p:sp>
      <p:sp>
        <p:nvSpPr>
          <p:cNvPr id="2" name="pole tekstowe 1"/>
          <p:cNvSpPr txBox="1"/>
          <p:nvPr/>
        </p:nvSpPr>
        <p:spPr>
          <a:xfrm>
            <a:off x="586580" y="3501008"/>
            <a:ext cx="7897813" cy="708025"/>
          </a:xfrm>
          <a:prstGeom prst="rect">
            <a:avLst/>
          </a:prstGeom>
          <a:solidFill>
            <a:srgbClr val="0000CC"/>
          </a:solidFill>
        </p:spPr>
        <p:txBody>
          <a:bodyPr>
            <a:spAutoFit/>
          </a:bodyPr>
          <a:lstStyle/>
          <a:p>
            <a:pPr algn="ctr" fontAlgn="auto">
              <a:spcAft>
                <a:spcPts val="0"/>
              </a:spcAft>
              <a:defRPr/>
            </a:pPr>
            <a:r>
              <a:rPr lang="pl-PL" sz="2000" dirty="0">
                <a:solidFill>
                  <a:schemeClr val="bg1"/>
                </a:solidFill>
                <a:ea typeface="Tahoma" pitchFamily="34" charset="0"/>
                <a:cs typeface="Tahoma" pitchFamily="34" charset="0"/>
              </a:rPr>
              <a:t>W przypadku uczniów, którzy mają dostosowane warunki lub formę egzaminu ósmoklasisty, można odstąpić od losowania.</a:t>
            </a:r>
            <a:endParaRPr lang="pl-PL" sz="2400" dirty="0">
              <a:solidFill>
                <a:schemeClr val="bg1"/>
              </a:solidFill>
              <a:ea typeface="Tahoma" pitchFamily="34" charset="0"/>
              <a:cs typeface="Tahoma" pitchFamily="34" charset="0"/>
            </a:endParaRPr>
          </a:p>
        </p:txBody>
      </p:sp>
      <p:sp>
        <p:nvSpPr>
          <p:cNvPr id="48134"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48135"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
          <p:cNvSpPr txBox="1">
            <a:spLocks noChangeArrowheads="1"/>
          </p:cNvSpPr>
          <p:nvPr/>
        </p:nvSpPr>
        <p:spPr bwMode="auto">
          <a:xfrm>
            <a:off x="0" y="26890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400" b="1" dirty="0">
                <a:solidFill>
                  <a:srgbClr val="0000CC"/>
                </a:solidFill>
                <a:ea typeface="Tahoma" pitchFamily="34" charset="0"/>
                <a:cs typeface="Tahoma" pitchFamily="34" charset="0"/>
              </a:rPr>
              <a:t>Przed egzaminem </a:t>
            </a:r>
            <a:r>
              <a:rPr lang="pl-PL" altLang="pl-PL" sz="2400" b="1" dirty="0" smtClean="0">
                <a:solidFill>
                  <a:srgbClr val="0000CC"/>
                </a:solidFill>
                <a:ea typeface="Tahoma" pitchFamily="34" charset="0"/>
                <a:cs typeface="Tahoma" pitchFamily="34" charset="0"/>
              </a:rPr>
              <a:t>ósmoklasisty                               </a:t>
            </a:r>
            <a:endParaRPr lang="pl-PL" altLang="pl-PL" sz="2400" b="1" dirty="0">
              <a:solidFill>
                <a:srgbClr val="0000CC"/>
              </a:solidFill>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5B3269C5-9354-41A8-8192-15AC0E1385E7}" type="slidenum">
              <a:rPr lang="pl-PL" altLang="pl-PL" sz="1200" smtClean="0">
                <a:solidFill>
                  <a:srgbClr val="595959"/>
                </a:solidFill>
                <a:latin typeface="Century Gothic" pitchFamily="34" charset="0"/>
              </a:rPr>
              <a:pPr eaLnBrk="1" hangingPunct="1"/>
              <a:t>47</a:t>
            </a:fld>
            <a:endParaRPr lang="pl-PL" altLang="pl-PL" sz="1200" smtClean="0">
              <a:solidFill>
                <a:srgbClr val="595959"/>
              </a:solidFill>
              <a:latin typeface="Century Gothic" pitchFamily="34" charset="0"/>
            </a:endParaRPr>
          </a:p>
        </p:txBody>
      </p:sp>
      <p:pic>
        <p:nvPicPr>
          <p:cNvPr id="4915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 Box 5"/>
          <p:cNvSpPr txBox="1">
            <a:spLocks noChangeArrowheads="1"/>
          </p:cNvSpPr>
          <p:nvPr/>
        </p:nvSpPr>
        <p:spPr bwMode="auto">
          <a:xfrm>
            <a:off x="0" y="24047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400" b="1" dirty="0">
                <a:solidFill>
                  <a:srgbClr val="0000CC"/>
                </a:solidFill>
                <a:ea typeface="Tahoma" pitchFamily="34" charset="0"/>
                <a:cs typeface="Tahoma" pitchFamily="34" charset="0"/>
              </a:rPr>
              <a:t>Czynności zespołu </a:t>
            </a:r>
            <a:r>
              <a:rPr lang="pl-PL" altLang="pl-PL" sz="2400" b="1" dirty="0" smtClean="0">
                <a:solidFill>
                  <a:srgbClr val="0000CC"/>
                </a:solidFill>
                <a:ea typeface="Tahoma" pitchFamily="34" charset="0"/>
                <a:cs typeface="Tahoma" pitchFamily="34" charset="0"/>
              </a:rPr>
              <a:t>nadzorującego                              </a:t>
            </a:r>
            <a:endParaRPr lang="pl-PL" altLang="pl-PL" sz="2400" b="1" dirty="0">
              <a:solidFill>
                <a:srgbClr val="0000CC"/>
              </a:solidFill>
              <a:ea typeface="Tahoma" pitchFamily="34" charset="0"/>
              <a:cs typeface="Tahoma" pitchFamily="34" charset="0"/>
            </a:endParaRPr>
          </a:p>
        </p:txBody>
      </p:sp>
      <p:sp>
        <p:nvSpPr>
          <p:cNvPr id="10" name="pole tekstowe 9"/>
          <p:cNvSpPr txBox="1"/>
          <p:nvPr/>
        </p:nvSpPr>
        <p:spPr>
          <a:xfrm>
            <a:off x="409575" y="1196975"/>
            <a:ext cx="8510588" cy="2400657"/>
          </a:xfrm>
          <a:prstGeom prst="rect">
            <a:avLst/>
          </a:prstGeom>
          <a:noFill/>
        </p:spPr>
        <p:txBody>
          <a:bodyPr>
            <a:spAutoFit/>
          </a:bodyPr>
          <a:lstStyle/>
          <a:p>
            <a:pPr fontAlgn="auto">
              <a:spcAft>
                <a:spcPts val="1200"/>
              </a:spcAft>
              <a:defRPr/>
            </a:pPr>
            <a:r>
              <a:rPr lang="pl-PL" sz="2000" dirty="0" smtClean="0">
                <a:solidFill>
                  <a:srgbClr val="0000CC"/>
                </a:solidFill>
                <a:ea typeface="Tahoma" pitchFamily="34" charset="0"/>
                <a:cs typeface="Tahoma" pitchFamily="34" charset="0"/>
              </a:rPr>
              <a:t>Przewodniczący ZN informuje uczniów o:</a:t>
            </a:r>
            <a:endParaRPr lang="pl-PL" sz="2000" dirty="0">
              <a:solidFill>
                <a:srgbClr val="0000CC"/>
              </a:solidFill>
              <a:ea typeface="Tahoma" pitchFamily="34" charset="0"/>
              <a:cs typeface="Tahoma" pitchFamily="34" charset="0"/>
            </a:endParaRPr>
          </a:p>
          <a:p>
            <a:pPr marL="342900" indent="-342900" fontAlgn="auto">
              <a:spcAft>
                <a:spcPts val="1200"/>
              </a:spcAft>
              <a:buFont typeface="Wingdings" panose="05000000000000000000" pitchFamily="2" charset="2"/>
              <a:buChar char="§"/>
              <a:defRPr/>
            </a:pPr>
            <a:r>
              <a:rPr lang="pl-PL" sz="2000" dirty="0">
                <a:solidFill>
                  <a:srgbClr val="0000CC"/>
                </a:solidFill>
                <a:ea typeface="Tahoma" pitchFamily="34" charset="0"/>
                <a:cs typeface="Tahoma" pitchFamily="34" charset="0"/>
              </a:rPr>
              <a:t>zasadach zachowania się podczas egzaminu</a:t>
            </a:r>
          </a:p>
          <a:p>
            <a:pPr marL="342900" indent="-342900" fontAlgn="auto">
              <a:spcAft>
                <a:spcPts val="1200"/>
              </a:spcAft>
              <a:buFont typeface="Wingdings" panose="05000000000000000000" pitchFamily="2" charset="2"/>
              <a:buChar char="§"/>
              <a:defRPr/>
            </a:pPr>
            <a:r>
              <a:rPr lang="pl-PL" sz="2000" dirty="0">
                <a:solidFill>
                  <a:srgbClr val="0000CC"/>
                </a:solidFill>
                <a:ea typeface="Tahoma" pitchFamily="34" charset="0"/>
                <a:cs typeface="Tahoma" pitchFamily="34" charset="0"/>
              </a:rPr>
              <a:t>dodatkowych 5 minutach przeznaczonych na sprawdzenie poprawności przeniesienia odpowiedzi do zadań zamkniętych na kartę odpowiedzi po </a:t>
            </a:r>
            <a:r>
              <a:rPr lang="pl-PL" sz="2000" dirty="0" smtClean="0">
                <a:solidFill>
                  <a:srgbClr val="0000CC"/>
                </a:solidFill>
                <a:ea typeface="Tahoma" pitchFamily="34" charset="0"/>
                <a:cs typeface="Tahoma" pitchFamily="34" charset="0"/>
              </a:rPr>
              <a:t>upływie </a:t>
            </a:r>
            <a:r>
              <a:rPr lang="pl-PL" sz="2000" dirty="0">
                <a:solidFill>
                  <a:srgbClr val="0000CC"/>
                </a:solidFill>
                <a:ea typeface="Tahoma" pitchFamily="34" charset="0"/>
                <a:cs typeface="Tahoma" pitchFamily="34" charset="0"/>
              </a:rPr>
              <a:t>czasu przeznaczonego na rozwiązanie zadań</a:t>
            </a:r>
          </a:p>
          <a:p>
            <a:pPr marL="342900" indent="-342900" fontAlgn="auto">
              <a:spcAft>
                <a:spcPts val="1200"/>
              </a:spcAft>
              <a:buFont typeface="Wingdings" panose="05000000000000000000" pitchFamily="2" charset="2"/>
              <a:buChar char="§"/>
              <a:defRPr/>
            </a:pPr>
            <a:r>
              <a:rPr lang="pl-PL" sz="2000" dirty="0">
                <a:solidFill>
                  <a:srgbClr val="0000CC"/>
                </a:solidFill>
                <a:ea typeface="Tahoma" pitchFamily="34" charset="0"/>
                <a:cs typeface="Tahoma" pitchFamily="34" charset="0"/>
              </a:rPr>
              <a:t>zasadach oddawania arkuszy egzaminacyjnych po zakończeniu pracy.</a:t>
            </a:r>
          </a:p>
        </p:txBody>
      </p:sp>
      <p:sp>
        <p:nvSpPr>
          <p:cNvPr id="20487" name="pole tekstowe 4"/>
          <p:cNvSpPr txBox="1">
            <a:spLocks noChangeArrowheads="1"/>
          </p:cNvSpPr>
          <p:nvPr/>
        </p:nvSpPr>
        <p:spPr bwMode="auto">
          <a:xfrm>
            <a:off x="758840" y="4077072"/>
            <a:ext cx="7705725" cy="1015663"/>
          </a:xfrm>
          <a:prstGeom prst="rect">
            <a:avLst/>
          </a:prstGeom>
          <a:solidFill>
            <a:srgbClr val="0000CC"/>
          </a:solidFill>
          <a:ln>
            <a:noFill/>
          </a:ln>
          <a:extLst/>
        </p:spPr>
        <p:txBody>
          <a:bodyPr>
            <a:spAutoFit/>
          </a:bodyPr>
          <a:lstStyle>
            <a:lvl1pPr algn="l" eaLnBrk="0" hangingPunct="0">
              <a:spcBef>
                <a:spcPct val="20000"/>
              </a:spcBef>
              <a:buFont typeface="Arial" charset="0"/>
              <a:buChar char="•"/>
              <a:defRPr sz="2400">
                <a:solidFill>
                  <a:srgbClr val="7F7F7F"/>
                </a:solidFill>
                <a:latin typeface="Century Gothic" pitchFamily="34" charset="0"/>
              </a:defRPr>
            </a:lvl1pPr>
            <a:lvl2pPr marL="742950" indent="-285750" algn="l"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algn="l" eaLnBrk="0" hangingPunct="0">
              <a:spcBef>
                <a:spcPct val="20000"/>
              </a:spcBef>
              <a:buFont typeface="Arial" charset="0"/>
              <a:buChar char="•"/>
              <a:defRPr sz="1600">
                <a:solidFill>
                  <a:srgbClr val="7F7F7F"/>
                </a:solidFill>
                <a:latin typeface="Century Gothic" pitchFamily="34" charset="0"/>
              </a:defRPr>
            </a:lvl3pPr>
            <a:lvl4pPr marL="1600200" indent="-228600" algn="l"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algn="l"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pl-PL" altLang="pl-PL" sz="2000" dirty="0" smtClean="0">
                <a:solidFill>
                  <a:schemeClr val="bg1"/>
                </a:solidFill>
                <a:effectLst>
                  <a:outerShdw blurRad="63500" dist="38100" dir="5400000" algn="t" rotWithShape="0">
                    <a:prstClr val="black">
                      <a:alpha val="25000"/>
                    </a:prstClr>
                  </a:outerShdw>
                </a:effectLst>
                <a:latin typeface="Tahoma" pitchFamily="34" charset="0"/>
                <a:ea typeface="Tahoma" pitchFamily="34" charset="0"/>
                <a:cs typeface="Tahoma" pitchFamily="34" charset="0"/>
              </a:rPr>
              <a:t>Arkusze egzaminacyjne zespół nadzorujący rozdaje uczniom </a:t>
            </a:r>
            <a:br>
              <a:rPr lang="pl-PL" altLang="pl-PL" sz="2000" dirty="0" smtClean="0">
                <a:solidFill>
                  <a:schemeClr val="bg1"/>
                </a:solidFill>
                <a:effectLst>
                  <a:outerShdw blurRad="63500" dist="38100" dir="5400000" algn="t" rotWithShape="0">
                    <a:prstClr val="black">
                      <a:alpha val="25000"/>
                    </a:prstClr>
                  </a:outerShdw>
                </a:effectLst>
                <a:latin typeface="Tahoma" pitchFamily="34" charset="0"/>
                <a:ea typeface="Tahoma" pitchFamily="34" charset="0"/>
                <a:cs typeface="Tahoma" pitchFamily="34" charset="0"/>
              </a:rPr>
            </a:br>
            <a:r>
              <a:rPr lang="pl-PL" altLang="pl-PL" sz="2000" dirty="0" smtClean="0">
                <a:solidFill>
                  <a:schemeClr val="bg1"/>
                </a:solidFill>
                <a:effectLst>
                  <a:outerShdw blurRad="63500" dist="38100" dir="5400000" algn="t" rotWithShape="0">
                    <a:prstClr val="black">
                      <a:alpha val="25000"/>
                    </a:prstClr>
                  </a:outerShdw>
                </a:effectLst>
                <a:latin typeface="Tahoma" pitchFamily="34" charset="0"/>
                <a:ea typeface="Tahoma" pitchFamily="34" charset="0"/>
                <a:cs typeface="Tahoma" pitchFamily="34" charset="0"/>
              </a:rPr>
              <a:t>nie wcześniej niż o godzinie wskazanej w harmonogramie, </a:t>
            </a:r>
            <a:br>
              <a:rPr lang="pl-PL" altLang="pl-PL" sz="2000" dirty="0" smtClean="0">
                <a:solidFill>
                  <a:schemeClr val="bg1"/>
                </a:solidFill>
                <a:effectLst>
                  <a:outerShdw blurRad="63500" dist="38100" dir="5400000" algn="t" rotWithShape="0">
                    <a:prstClr val="black">
                      <a:alpha val="25000"/>
                    </a:prstClr>
                  </a:outerShdw>
                </a:effectLst>
                <a:latin typeface="Tahoma" pitchFamily="34" charset="0"/>
                <a:ea typeface="Tahoma" pitchFamily="34" charset="0"/>
                <a:cs typeface="Tahoma" pitchFamily="34" charset="0"/>
              </a:rPr>
            </a:br>
            <a:r>
              <a:rPr lang="pl-PL" altLang="pl-PL" sz="2000" dirty="0" smtClean="0">
                <a:solidFill>
                  <a:schemeClr val="bg1"/>
                </a:solidFill>
                <a:effectLst>
                  <a:outerShdw blurRad="63500" dist="38100" dir="5400000" algn="t" rotWithShape="0">
                    <a:prstClr val="black">
                      <a:alpha val="25000"/>
                    </a:prstClr>
                  </a:outerShdw>
                </a:effectLst>
                <a:latin typeface="Tahoma" pitchFamily="34" charset="0"/>
                <a:ea typeface="Tahoma" pitchFamily="34" charset="0"/>
                <a:cs typeface="Tahoma" pitchFamily="34" charset="0"/>
              </a:rPr>
              <a:t>tj. nie wcześniej niż o godzinie 9:00.</a:t>
            </a:r>
          </a:p>
        </p:txBody>
      </p:sp>
      <p:sp>
        <p:nvSpPr>
          <p:cNvPr id="49159"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49160"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24C84A2C-9440-46D3-8E59-F50112D3DEE5}" type="slidenum">
              <a:rPr lang="pl-PL" altLang="pl-PL" sz="1200" smtClean="0">
                <a:solidFill>
                  <a:srgbClr val="595959"/>
                </a:solidFill>
                <a:latin typeface="Century Gothic" pitchFamily="34" charset="0"/>
              </a:rPr>
              <a:pPr eaLnBrk="1" hangingPunct="1"/>
              <a:t>48</a:t>
            </a:fld>
            <a:endParaRPr lang="pl-PL" altLang="pl-PL" sz="1200" smtClean="0">
              <a:solidFill>
                <a:srgbClr val="595959"/>
              </a:solidFill>
              <a:latin typeface="Century Gothic" pitchFamily="34" charset="0"/>
            </a:endParaRPr>
          </a:p>
        </p:txBody>
      </p:sp>
      <p:pic>
        <p:nvPicPr>
          <p:cNvPr id="1229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5"/>
          <p:cNvSpPr txBox="1">
            <a:spLocks noChangeArrowheads="1"/>
          </p:cNvSpPr>
          <p:nvPr/>
        </p:nvSpPr>
        <p:spPr bwMode="auto">
          <a:xfrm>
            <a:off x="0" y="209698"/>
            <a:ext cx="9118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400" b="1" dirty="0">
                <a:solidFill>
                  <a:srgbClr val="0000CC"/>
                </a:solidFill>
                <a:ea typeface="Tahoma" pitchFamily="34" charset="0"/>
                <a:cs typeface="Tahoma" pitchFamily="34" charset="0"/>
              </a:rPr>
              <a:t>Czas trwania egzaminu </a:t>
            </a:r>
            <a:r>
              <a:rPr lang="pl-PL" altLang="pl-PL" sz="2400" b="1" dirty="0" smtClean="0">
                <a:solidFill>
                  <a:srgbClr val="0000CC"/>
                </a:solidFill>
                <a:ea typeface="Tahoma" pitchFamily="34" charset="0"/>
                <a:cs typeface="Tahoma" pitchFamily="34" charset="0"/>
              </a:rPr>
              <a:t>ósmoklasisty </a:t>
            </a:r>
            <a:r>
              <a:rPr lang="pl-PL" altLang="pl-PL" sz="2400" b="1" dirty="0" smtClean="0">
                <a:solidFill>
                  <a:srgbClr val="0066CC"/>
                </a:solidFill>
                <a:ea typeface="Tahoma" pitchFamily="34" charset="0"/>
                <a:cs typeface="Tahoma" pitchFamily="34" charset="0"/>
              </a:rPr>
              <a:t>                             </a:t>
            </a:r>
            <a:endParaRPr lang="pl-PL" altLang="pl-PL" sz="2400" b="1" dirty="0">
              <a:solidFill>
                <a:srgbClr val="0066CC"/>
              </a:solidFill>
              <a:ea typeface="Tahoma" pitchFamily="34" charset="0"/>
              <a:cs typeface="Tahoma" pitchFamily="34" charset="0"/>
            </a:endParaRPr>
          </a:p>
        </p:txBody>
      </p:sp>
      <p:sp>
        <p:nvSpPr>
          <p:cNvPr id="12293" name="pole tekstowe 2"/>
          <p:cNvSpPr txBox="1">
            <a:spLocks noChangeArrowheads="1"/>
          </p:cNvSpPr>
          <p:nvPr/>
        </p:nvSpPr>
        <p:spPr bwMode="auto">
          <a:xfrm>
            <a:off x="407169" y="4540200"/>
            <a:ext cx="8404225" cy="708025"/>
          </a:xfrm>
          <a:prstGeom prst="rect">
            <a:avLst/>
          </a:prstGeom>
          <a:solidFill>
            <a:srgbClr val="0000CC"/>
          </a:solidFill>
          <a:ln>
            <a:noFill/>
          </a:ln>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000" dirty="0">
                <a:solidFill>
                  <a:schemeClr val="bg1"/>
                </a:solidFill>
              </a:rPr>
              <a:t>Do arkusza </a:t>
            </a:r>
            <a:r>
              <a:rPr lang="pl-PL" altLang="pl-PL" sz="2000" dirty="0" smtClean="0">
                <a:solidFill>
                  <a:schemeClr val="bg1"/>
                </a:solidFill>
              </a:rPr>
              <a:t>O-700 </a:t>
            </a:r>
            <a:r>
              <a:rPr lang="pl-PL" altLang="pl-PL" sz="2000" dirty="0">
                <a:solidFill>
                  <a:schemeClr val="bg1"/>
                </a:solidFill>
              </a:rPr>
              <a:t>przeznaczonego dla uczniów słabosłyszących                   i niesłyszących na egzamin z języka obcego nie jest dołączana </a:t>
            </a:r>
            <a:r>
              <a:rPr lang="pl-PL" altLang="pl-PL" sz="2000" dirty="0" smtClean="0">
                <a:solidFill>
                  <a:schemeClr val="bg1"/>
                </a:solidFill>
              </a:rPr>
              <a:t>płyta </a:t>
            </a:r>
            <a:r>
              <a:rPr lang="pl-PL" altLang="pl-PL" sz="2000" dirty="0">
                <a:solidFill>
                  <a:schemeClr val="bg1"/>
                </a:solidFill>
              </a:rPr>
              <a:t>CD.</a:t>
            </a:r>
          </a:p>
        </p:txBody>
      </p:sp>
      <p:sp>
        <p:nvSpPr>
          <p:cNvPr id="12294" name="Text Box 4"/>
          <p:cNvSpPr txBox="1">
            <a:spLocks noChangeArrowheads="1"/>
          </p:cNvSpPr>
          <p:nvPr/>
        </p:nvSpPr>
        <p:spPr bwMode="auto">
          <a:xfrm>
            <a:off x="-2540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12295"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9" y="1124744"/>
            <a:ext cx="7920880" cy="29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ela 2"/>
          <p:cNvGraphicFramePr>
            <a:graphicFrameLocks noGrp="1"/>
          </p:cNvGraphicFramePr>
          <p:nvPr>
            <p:extLst>
              <p:ext uri="{D42A27DB-BD31-4B8C-83A1-F6EECF244321}">
                <p14:modId xmlns:p14="http://schemas.microsoft.com/office/powerpoint/2010/main" val="1126410602"/>
              </p:ext>
            </p:extLst>
          </p:nvPr>
        </p:nvGraphicFramePr>
        <p:xfrm>
          <a:off x="8244409" y="1961724"/>
          <a:ext cx="870620" cy="2077720"/>
        </p:xfrm>
        <a:graphic>
          <a:graphicData uri="http://schemas.openxmlformats.org/drawingml/2006/table">
            <a:tbl>
              <a:tblPr firstRow="1" bandRow="1">
                <a:tableStyleId>{5C22544A-7EE6-4342-B048-85BDC9FD1C3A}</a:tableStyleId>
              </a:tblPr>
              <a:tblGrid>
                <a:gridCol w="870620"/>
              </a:tblGrid>
              <a:tr h="399454">
                <a:tc>
                  <a:txBody>
                    <a:bodyPr/>
                    <a:lstStyle/>
                    <a:p>
                      <a:r>
                        <a:rPr lang="pl-PL" sz="1100" i="1" dirty="0" smtClean="0">
                          <a:solidFill>
                            <a:schemeClr val="tx1"/>
                          </a:solidFill>
                        </a:rPr>
                        <a:t>arkusz dla obywateli Ukrainy</a:t>
                      </a:r>
                      <a:endParaRPr lang="pl-PL" sz="11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pl-PL" sz="1200" dirty="0" smtClean="0"/>
                        <a:t>O*-U-C00</a:t>
                      </a:r>
                      <a:endParaRPr lang="pl-PL"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pl-PL" sz="1200" dirty="0" smtClean="0"/>
                        <a:t>do 210</a:t>
                      </a:r>
                      <a:endParaRPr lang="pl-PL"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pl-PL" sz="1200" dirty="0" smtClean="0"/>
                        <a:t>100</a:t>
                      </a:r>
                      <a:endParaRPr lang="pl-PL"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pl-PL" sz="1200" dirty="0" smtClean="0"/>
                        <a:t>90</a:t>
                      </a:r>
                      <a:endParaRPr lang="pl-PL"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ymbol zastępczy numeru slajdu 4"/>
          <p:cNvSpPr>
            <a:spLocks noGrp="1"/>
          </p:cNvSpPr>
          <p:nvPr>
            <p:ph type="sldNum" sz="quarter" idx="12"/>
          </p:nvPr>
        </p:nvSpPr>
        <p:spPr bwMode="auto">
          <a:xfrm>
            <a:off x="8539161" y="6423024"/>
            <a:ext cx="561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5981A0B5-F083-4CB4-8F60-EDEC3176B7ED}" type="slidenum">
              <a:rPr lang="pl-PL" altLang="pl-PL" sz="1200" smtClean="0">
                <a:solidFill>
                  <a:srgbClr val="595959"/>
                </a:solidFill>
                <a:latin typeface="Century Gothic" pitchFamily="34" charset="0"/>
              </a:rPr>
              <a:pPr eaLnBrk="1" hangingPunct="1"/>
              <a:t>49</a:t>
            </a:fld>
            <a:endParaRPr lang="pl-PL" altLang="pl-PL" sz="1200" smtClean="0">
              <a:solidFill>
                <a:srgbClr val="595959"/>
              </a:solidFill>
              <a:latin typeface="Century Gothic" pitchFamily="34" charset="0"/>
            </a:endParaRPr>
          </a:p>
        </p:txBody>
      </p:sp>
      <p:pic>
        <p:nvPicPr>
          <p:cNvPr id="5017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 Box 5"/>
          <p:cNvSpPr txBox="1">
            <a:spLocks noChangeArrowheads="1"/>
          </p:cNvSpPr>
          <p:nvPr/>
        </p:nvSpPr>
        <p:spPr bwMode="auto">
          <a:xfrm>
            <a:off x="827088" y="382588"/>
            <a:ext cx="80645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000">
                <a:solidFill>
                  <a:srgbClr val="0066CC"/>
                </a:solidFill>
                <a:latin typeface="Palatino Linotype" pitchFamily="18" charset="0"/>
              </a:rPr>
              <a:t/>
            </a:r>
            <a:br>
              <a:rPr lang="pl-PL" altLang="pl-PL" sz="2000">
                <a:solidFill>
                  <a:srgbClr val="0066CC"/>
                </a:solidFill>
                <a:latin typeface="Palatino Linotype" pitchFamily="18" charset="0"/>
              </a:rPr>
            </a:br>
            <a:r>
              <a:rPr lang="pl-PL" altLang="pl-PL" sz="2000">
                <a:solidFill>
                  <a:srgbClr val="0066CC"/>
                </a:solidFill>
                <a:latin typeface="Palatino Linotype" pitchFamily="18" charset="0"/>
              </a:rPr>
              <a:t>			                                </a:t>
            </a:r>
          </a:p>
        </p:txBody>
      </p:sp>
      <p:sp>
        <p:nvSpPr>
          <p:cNvPr id="10" name="pole tekstowe 9"/>
          <p:cNvSpPr txBox="1"/>
          <p:nvPr/>
        </p:nvSpPr>
        <p:spPr>
          <a:xfrm>
            <a:off x="409575" y="1484313"/>
            <a:ext cx="8510588" cy="461962"/>
          </a:xfrm>
          <a:prstGeom prst="rect">
            <a:avLst/>
          </a:prstGeom>
          <a:noFill/>
        </p:spPr>
        <p:txBody>
          <a:bodyPr>
            <a:spAutoFit/>
          </a:bodyPr>
          <a:lstStyle/>
          <a:p>
            <a:pPr algn="ctr" fontAlgn="auto">
              <a:spcAft>
                <a:spcPts val="0"/>
              </a:spcAft>
              <a:defRPr/>
            </a:pPr>
            <a:endParaRPr lang="pl-PL" sz="2400" dirty="0">
              <a:solidFill>
                <a:srgbClr val="000000"/>
              </a:solidFill>
              <a:effectLst>
                <a:outerShdw blurRad="63500" dist="38100" dir="5400000" algn="t" rotWithShape="0">
                  <a:prstClr val="black">
                    <a:alpha val="25000"/>
                  </a:prstClr>
                </a:outerShdw>
              </a:effectLst>
              <a:latin typeface="Palatino Linotype"/>
              <a:ea typeface="+mj-ea"/>
              <a:cs typeface="+mj-cs"/>
            </a:endParaRPr>
          </a:p>
        </p:txBody>
      </p:sp>
      <p:sp>
        <p:nvSpPr>
          <p:cNvPr id="50182" name="Text Box 4"/>
          <p:cNvSpPr txBox="1">
            <a:spLocks noChangeArrowheads="1"/>
          </p:cNvSpPr>
          <p:nvPr/>
        </p:nvSpPr>
        <p:spPr bwMode="auto">
          <a:xfrm>
            <a:off x="-21382" y="6596062"/>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50183"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2"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Tabela 11"/>
          <p:cNvGraphicFramePr>
            <a:graphicFrameLocks noGrp="1"/>
          </p:cNvGraphicFramePr>
          <p:nvPr>
            <p:extLst>
              <p:ext uri="{D42A27DB-BD31-4B8C-83A1-F6EECF244321}">
                <p14:modId xmlns:p14="http://schemas.microsoft.com/office/powerpoint/2010/main" val="4197188376"/>
              </p:ext>
            </p:extLst>
          </p:nvPr>
        </p:nvGraphicFramePr>
        <p:xfrm>
          <a:off x="293687" y="836712"/>
          <a:ext cx="8556625" cy="4722730"/>
        </p:xfrm>
        <a:graphic>
          <a:graphicData uri="http://schemas.openxmlformats.org/drawingml/2006/table">
            <a:tbl>
              <a:tblPr firstRow="1" bandRow="1">
                <a:tableStyleId>{5C22544A-7EE6-4342-B048-85BDC9FD1C3A}</a:tableStyleId>
              </a:tblPr>
              <a:tblGrid>
                <a:gridCol w="1692508"/>
                <a:gridCol w="1440390"/>
                <a:gridCol w="5423727"/>
              </a:tblGrid>
              <a:tr h="730180">
                <a:tc>
                  <a:txBody>
                    <a:bodyPr/>
                    <a:lstStyle/>
                    <a:p>
                      <a:r>
                        <a:rPr lang="pl-PL" sz="1800" dirty="0" smtClean="0">
                          <a:latin typeface="Tahoma" pitchFamily="34" charset="0"/>
                          <a:ea typeface="Tahoma" pitchFamily="34" charset="0"/>
                          <a:cs typeface="Tahoma" pitchFamily="34" charset="0"/>
                        </a:rPr>
                        <a:t>Symbol arkusza</a:t>
                      </a:r>
                      <a:endParaRPr lang="pl-PL" sz="1800" dirty="0">
                        <a:latin typeface="Tahoma" pitchFamily="34" charset="0"/>
                        <a:ea typeface="Tahoma" pitchFamily="34" charset="0"/>
                        <a:cs typeface="Tahoma" pitchFamily="34" charset="0"/>
                      </a:endParaRPr>
                    </a:p>
                  </a:txBody>
                  <a:tcPr marL="91455" marR="91455" marT="45705" marB="45705"/>
                </a:tc>
                <a:tc>
                  <a:txBody>
                    <a:bodyPr/>
                    <a:lstStyle/>
                    <a:p>
                      <a:endParaRPr lang="pl-PL" sz="1800" dirty="0">
                        <a:latin typeface="Tahoma" pitchFamily="34" charset="0"/>
                        <a:ea typeface="Tahoma" pitchFamily="34" charset="0"/>
                        <a:cs typeface="Tahoma" pitchFamily="34" charset="0"/>
                      </a:endParaRPr>
                    </a:p>
                  </a:txBody>
                  <a:tcPr marL="91455" marR="91455" marT="45705" marB="45705"/>
                </a:tc>
                <a:tc>
                  <a:txBody>
                    <a:bodyPr/>
                    <a:lstStyle/>
                    <a:p>
                      <a:r>
                        <a:rPr lang="pl-PL" sz="1800" dirty="0" smtClean="0">
                          <a:latin typeface="Tahoma" pitchFamily="34" charset="0"/>
                          <a:ea typeface="Tahoma" pitchFamily="34" charset="0"/>
                          <a:cs typeface="Tahoma" pitchFamily="34" charset="0"/>
                        </a:rPr>
                        <a:t>Dotyczy ucznia </a:t>
                      </a:r>
                      <a:endParaRPr lang="pl-PL" sz="1800" dirty="0">
                        <a:latin typeface="Tahoma" pitchFamily="34" charset="0"/>
                        <a:ea typeface="Tahoma" pitchFamily="34" charset="0"/>
                        <a:cs typeface="Tahoma" pitchFamily="34" charset="0"/>
                      </a:endParaRPr>
                    </a:p>
                  </a:txBody>
                  <a:tcPr marL="91455" marR="91455" marT="45705" marB="45705"/>
                </a:tc>
              </a:tr>
              <a:tr h="277931">
                <a:tc>
                  <a:txBody>
                    <a:bodyPr/>
                    <a:lstStyle/>
                    <a:p>
                      <a:r>
                        <a:rPr lang="pl-PL" sz="1400" dirty="0" smtClean="0">
                          <a:solidFill>
                            <a:srgbClr val="0000CC"/>
                          </a:solidFill>
                          <a:latin typeface="Tahoma" pitchFamily="34" charset="0"/>
                          <a:ea typeface="Tahoma" pitchFamily="34" charset="0"/>
                          <a:cs typeface="Tahoma" pitchFamily="34" charset="0"/>
                        </a:rPr>
                        <a:t>OPO-100-…</a:t>
                      </a:r>
                      <a:endParaRPr lang="pl-PL" sz="1400" dirty="0">
                        <a:solidFill>
                          <a:srgbClr val="0000CC"/>
                        </a:solidFill>
                        <a:latin typeface="Tahoma" pitchFamily="34" charset="0"/>
                        <a:ea typeface="Tahoma" pitchFamily="34" charset="0"/>
                        <a:cs typeface="Tahoma" pitchFamily="34" charset="0"/>
                      </a:endParaRPr>
                    </a:p>
                  </a:txBody>
                  <a:tcPr marL="91455" marR="91455" marT="45705" marB="45705"/>
                </a:tc>
                <a:tc>
                  <a:txBody>
                    <a:bodyPr/>
                    <a:lstStyle/>
                    <a:p>
                      <a:r>
                        <a:rPr lang="pl-PL" sz="1400" dirty="0" smtClean="0">
                          <a:solidFill>
                            <a:srgbClr val="0000CC"/>
                          </a:solidFill>
                          <a:latin typeface="Tahoma" pitchFamily="34" charset="0"/>
                          <a:ea typeface="Tahoma" pitchFamily="34" charset="0"/>
                          <a:cs typeface="Tahoma" pitchFamily="34" charset="0"/>
                        </a:rPr>
                        <a:t>standardowy</a:t>
                      </a:r>
                      <a:endParaRPr lang="pl-PL" sz="1400" dirty="0">
                        <a:solidFill>
                          <a:srgbClr val="0000CC"/>
                        </a:solidFill>
                        <a:latin typeface="Tahoma" pitchFamily="34" charset="0"/>
                        <a:ea typeface="Tahoma" pitchFamily="34" charset="0"/>
                        <a:cs typeface="Tahoma" pitchFamily="34" charset="0"/>
                      </a:endParaRPr>
                    </a:p>
                  </a:txBody>
                  <a:tcPr marL="91455" marR="91455" marT="45705" marB="45705"/>
                </a:tc>
                <a:tc>
                  <a:txBody>
                    <a:bodyPr/>
                    <a:lstStyle/>
                    <a:p>
                      <a:r>
                        <a:rPr lang="pl-PL" sz="1400" baseline="0" dirty="0" smtClean="0">
                          <a:solidFill>
                            <a:srgbClr val="0000CC"/>
                          </a:solidFill>
                          <a:latin typeface="Tahoma" pitchFamily="34" charset="0"/>
                          <a:ea typeface="Tahoma" pitchFamily="34" charset="0"/>
                          <a:cs typeface="Tahoma" pitchFamily="34" charset="0"/>
                        </a:rPr>
                        <a:t>bez dysfunkcji oraz z dysleksją rozwojową</a:t>
                      </a:r>
                      <a:endParaRPr lang="pl-PL" sz="1400" dirty="0">
                        <a:solidFill>
                          <a:srgbClr val="0000CC"/>
                        </a:solidFill>
                        <a:latin typeface="Tahoma" pitchFamily="34" charset="0"/>
                        <a:ea typeface="Tahoma" pitchFamily="34" charset="0"/>
                        <a:cs typeface="Tahoma" pitchFamily="34" charset="0"/>
                      </a:endParaRPr>
                    </a:p>
                  </a:txBody>
                  <a:tcPr marL="91455" marR="91455" marT="45705" marB="45705"/>
                </a:tc>
              </a:tr>
              <a:tr h="261193">
                <a:tc>
                  <a:txBody>
                    <a:bodyPr/>
                    <a:lstStyle/>
                    <a:p>
                      <a:r>
                        <a:rPr lang="pl-PL" sz="1400" dirty="0" smtClean="0">
                          <a:solidFill>
                            <a:srgbClr val="0000CC"/>
                          </a:solidFill>
                          <a:latin typeface="Tahoma" pitchFamily="34" charset="0"/>
                          <a:ea typeface="Tahoma" pitchFamily="34" charset="0"/>
                          <a:cs typeface="Tahoma" pitchFamily="34" charset="0"/>
                        </a:rPr>
                        <a:t>OPO-200-…</a:t>
                      </a:r>
                    </a:p>
                  </a:txBody>
                  <a:tcPr marL="91455" marR="91455" marT="45705" marB="45705"/>
                </a:tc>
                <a:tc>
                  <a:txBody>
                    <a:bodyPr/>
                    <a:lstStyle/>
                    <a:p>
                      <a:r>
                        <a:rPr lang="pl-PL" sz="1400" dirty="0" smtClean="0">
                          <a:solidFill>
                            <a:srgbClr val="0000CC"/>
                          </a:solidFill>
                          <a:latin typeface="Tahoma" pitchFamily="34" charset="0"/>
                          <a:ea typeface="Tahoma" pitchFamily="34" charset="0"/>
                          <a:cs typeface="Tahoma" pitchFamily="34" charset="0"/>
                        </a:rPr>
                        <a:t>dostosowany</a:t>
                      </a:r>
                      <a:endParaRPr lang="pl-PL" sz="1400" dirty="0">
                        <a:solidFill>
                          <a:srgbClr val="0000CC"/>
                        </a:solidFill>
                        <a:latin typeface="Tahoma" pitchFamily="34" charset="0"/>
                        <a:ea typeface="Tahoma" pitchFamily="34" charset="0"/>
                        <a:cs typeface="Tahoma" pitchFamily="34" charset="0"/>
                      </a:endParaRPr>
                    </a:p>
                  </a:txBody>
                  <a:tcPr marL="91455" marR="91455" marT="45705" marB="45705"/>
                </a:tc>
                <a:tc>
                  <a:txBody>
                    <a:bodyPr/>
                    <a:lstStyle/>
                    <a:p>
                      <a:r>
                        <a:rPr lang="pl-PL" sz="1400" dirty="0" smtClean="0">
                          <a:solidFill>
                            <a:srgbClr val="0000CC"/>
                          </a:solidFill>
                          <a:latin typeface="Tahoma" pitchFamily="34" charset="0"/>
                          <a:ea typeface="Tahoma" pitchFamily="34" charset="0"/>
                          <a:cs typeface="Tahoma" pitchFamily="34" charset="0"/>
                        </a:rPr>
                        <a:t>z autyzmem, w tym z zespołem </a:t>
                      </a:r>
                      <a:r>
                        <a:rPr lang="pl-PL" sz="1400" dirty="0" err="1" smtClean="0">
                          <a:solidFill>
                            <a:srgbClr val="0000CC"/>
                          </a:solidFill>
                          <a:latin typeface="Tahoma" pitchFamily="34" charset="0"/>
                          <a:ea typeface="Tahoma" pitchFamily="34" charset="0"/>
                          <a:cs typeface="Tahoma" pitchFamily="34" charset="0"/>
                        </a:rPr>
                        <a:t>Aspergera</a:t>
                      </a:r>
                      <a:endParaRPr lang="pl-PL" sz="1400" dirty="0">
                        <a:solidFill>
                          <a:srgbClr val="0000CC"/>
                        </a:solidFill>
                        <a:latin typeface="Tahoma" pitchFamily="34" charset="0"/>
                        <a:ea typeface="Tahoma" pitchFamily="34" charset="0"/>
                        <a:cs typeface="Tahoma" pitchFamily="34" charset="0"/>
                      </a:endParaRPr>
                    </a:p>
                  </a:txBody>
                  <a:tcPr marL="91455" marR="91455" marT="45705" marB="45705"/>
                </a:tc>
              </a:tr>
              <a:tr h="244455">
                <a:tc>
                  <a:txBody>
                    <a:bodyPr/>
                    <a:lstStyle/>
                    <a:p>
                      <a:r>
                        <a:rPr lang="pl-PL" sz="1400" dirty="0" smtClean="0">
                          <a:solidFill>
                            <a:srgbClr val="0000CC"/>
                          </a:solidFill>
                          <a:latin typeface="Tahoma" pitchFamily="34" charset="0"/>
                          <a:ea typeface="Tahoma" pitchFamily="34" charset="0"/>
                          <a:cs typeface="Tahoma" pitchFamily="34" charset="0"/>
                        </a:rPr>
                        <a:t>OPO-400-…</a:t>
                      </a:r>
                    </a:p>
                  </a:txBody>
                  <a:tcPr marL="91455" marR="91455"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400" dirty="0" smtClean="0">
                          <a:solidFill>
                            <a:srgbClr val="0000CC"/>
                          </a:solidFill>
                          <a:latin typeface="Tahoma" pitchFamily="34" charset="0"/>
                          <a:ea typeface="Tahoma" pitchFamily="34" charset="0"/>
                          <a:cs typeface="Tahoma" pitchFamily="34" charset="0"/>
                        </a:rPr>
                        <a:t>dostosowany</a:t>
                      </a:r>
                    </a:p>
                  </a:txBody>
                  <a:tcPr marL="91455" marR="91455" marT="45705" marB="45705"/>
                </a:tc>
                <a:tc>
                  <a:txBody>
                    <a:bodyPr/>
                    <a:lstStyle/>
                    <a:p>
                      <a:r>
                        <a:rPr lang="pl-PL" sz="1400" dirty="0" smtClean="0">
                          <a:solidFill>
                            <a:srgbClr val="0000CC"/>
                          </a:solidFill>
                          <a:latin typeface="Tahoma" pitchFamily="34" charset="0"/>
                          <a:ea typeface="Tahoma" pitchFamily="34" charset="0"/>
                          <a:cs typeface="Tahoma" pitchFamily="34" charset="0"/>
                        </a:rPr>
                        <a:t>słabowidzącego</a:t>
                      </a:r>
                      <a:endParaRPr lang="pl-PL" sz="1400" dirty="0">
                        <a:solidFill>
                          <a:srgbClr val="0000CC"/>
                        </a:solidFill>
                        <a:latin typeface="Tahoma" pitchFamily="34" charset="0"/>
                        <a:ea typeface="Tahoma" pitchFamily="34" charset="0"/>
                        <a:cs typeface="Tahoma" pitchFamily="34" charset="0"/>
                      </a:endParaRPr>
                    </a:p>
                  </a:txBody>
                  <a:tcPr marL="91455" marR="91455" marT="45705" marB="45705"/>
                </a:tc>
              </a:tr>
              <a:tr h="299725">
                <a:tc>
                  <a:txBody>
                    <a:bodyPr/>
                    <a:lstStyle/>
                    <a:p>
                      <a:r>
                        <a:rPr lang="pl-PL" sz="1400" dirty="0" smtClean="0">
                          <a:solidFill>
                            <a:srgbClr val="0000CC"/>
                          </a:solidFill>
                          <a:latin typeface="Tahoma" pitchFamily="34" charset="0"/>
                          <a:ea typeface="Tahoma" pitchFamily="34" charset="0"/>
                          <a:cs typeface="Tahoma" pitchFamily="34" charset="0"/>
                        </a:rPr>
                        <a:t>OPO-500-…</a:t>
                      </a:r>
                    </a:p>
                  </a:txBody>
                  <a:tcPr marL="91455" marR="91455" marT="45705" marB="45705"/>
                </a:tc>
                <a:tc>
                  <a:txBody>
                    <a:bodyPr/>
                    <a:lstStyle/>
                    <a:p>
                      <a:r>
                        <a:rPr lang="pl-PL" sz="1400" dirty="0" smtClean="0">
                          <a:solidFill>
                            <a:srgbClr val="0000CC"/>
                          </a:solidFill>
                          <a:latin typeface="Tahoma" pitchFamily="34" charset="0"/>
                          <a:ea typeface="Tahoma" pitchFamily="34" charset="0"/>
                          <a:cs typeface="Tahoma" pitchFamily="34" charset="0"/>
                        </a:rPr>
                        <a:t>dostosowany</a:t>
                      </a:r>
                    </a:p>
                  </a:txBody>
                  <a:tcPr marL="91455" marR="91455" marT="45705" marB="45705"/>
                </a:tc>
                <a:tc>
                  <a:txBody>
                    <a:bodyPr/>
                    <a:lstStyle/>
                    <a:p>
                      <a:r>
                        <a:rPr lang="pl-PL" sz="1400" dirty="0" smtClean="0">
                          <a:solidFill>
                            <a:srgbClr val="0000CC"/>
                          </a:solidFill>
                          <a:latin typeface="Tahoma" pitchFamily="34" charset="0"/>
                          <a:ea typeface="Tahoma" pitchFamily="34" charset="0"/>
                          <a:cs typeface="Tahoma" pitchFamily="34" charset="0"/>
                        </a:rPr>
                        <a:t>słabowidzącego</a:t>
                      </a:r>
                    </a:p>
                  </a:txBody>
                  <a:tcPr marL="91455" marR="91455" marT="45705" marB="45705"/>
                </a:tc>
              </a:tr>
              <a:tr h="282987">
                <a:tc>
                  <a:txBody>
                    <a:bodyPr/>
                    <a:lstStyle/>
                    <a:p>
                      <a:r>
                        <a:rPr lang="pl-PL" sz="1400" dirty="0" smtClean="0">
                          <a:solidFill>
                            <a:srgbClr val="0000CC"/>
                          </a:solidFill>
                          <a:latin typeface="Tahoma" pitchFamily="34" charset="0"/>
                          <a:ea typeface="Tahoma" pitchFamily="34" charset="0"/>
                          <a:cs typeface="Tahoma" pitchFamily="34" charset="0"/>
                        </a:rPr>
                        <a:t>OPO-600-…</a:t>
                      </a:r>
                    </a:p>
                  </a:txBody>
                  <a:tcPr marL="91455" marR="91455" marT="45705" marB="45705"/>
                </a:tc>
                <a:tc>
                  <a:txBody>
                    <a:bodyPr/>
                    <a:lstStyle/>
                    <a:p>
                      <a:r>
                        <a:rPr lang="pl-PL" sz="1400" dirty="0" smtClean="0">
                          <a:solidFill>
                            <a:srgbClr val="0000CC"/>
                          </a:solidFill>
                          <a:latin typeface="Tahoma" pitchFamily="34" charset="0"/>
                          <a:ea typeface="Tahoma" pitchFamily="34" charset="0"/>
                          <a:cs typeface="Tahoma" pitchFamily="34" charset="0"/>
                        </a:rPr>
                        <a:t>dostosowany</a:t>
                      </a:r>
                    </a:p>
                  </a:txBody>
                  <a:tcPr marL="91455" marR="91455" marT="45705" marB="45705"/>
                </a:tc>
                <a:tc>
                  <a:txBody>
                    <a:bodyPr/>
                    <a:lstStyle/>
                    <a:p>
                      <a:r>
                        <a:rPr lang="pl-PL" sz="1400" dirty="0" smtClean="0">
                          <a:solidFill>
                            <a:srgbClr val="0000CC"/>
                          </a:solidFill>
                          <a:latin typeface="Tahoma" pitchFamily="34" charset="0"/>
                          <a:ea typeface="Tahoma" pitchFamily="34" charset="0"/>
                          <a:cs typeface="Tahoma" pitchFamily="34" charset="0"/>
                        </a:rPr>
                        <a:t>niewidomego</a:t>
                      </a:r>
                      <a:endParaRPr lang="pl-PL" sz="1400" dirty="0">
                        <a:solidFill>
                          <a:srgbClr val="0000CC"/>
                        </a:solidFill>
                        <a:latin typeface="Tahoma" pitchFamily="34" charset="0"/>
                        <a:ea typeface="Tahoma" pitchFamily="34" charset="0"/>
                        <a:cs typeface="Tahoma" pitchFamily="34" charset="0"/>
                      </a:endParaRPr>
                    </a:p>
                  </a:txBody>
                  <a:tcPr marL="91455" marR="91455" marT="45705" marB="45705"/>
                </a:tc>
              </a:tr>
              <a:tr h="266249">
                <a:tc>
                  <a:txBody>
                    <a:bodyPr/>
                    <a:lstStyle/>
                    <a:p>
                      <a:r>
                        <a:rPr lang="pl-PL" sz="1400" dirty="0" smtClean="0">
                          <a:solidFill>
                            <a:srgbClr val="0000CC"/>
                          </a:solidFill>
                          <a:latin typeface="Tahoma" pitchFamily="34" charset="0"/>
                          <a:ea typeface="Tahoma" pitchFamily="34" charset="0"/>
                          <a:cs typeface="Tahoma" pitchFamily="34" charset="0"/>
                        </a:rPr>
                        <a:t>OPO-700-…</a:t>
                      </a:r>
                    </a:p>
                  </a:txBody>
                  <a:tcPr marL="91455" marR="91455" marT="45705" marB="45705"/>
                </a:tc>
                <a:tc>
                  <a:txBody>
                    <a:bodyPr/>
                    <a:lstStyle/>
                    <a:p>
                      <a:r>
                        <a:rPr lang="pl-PL" sz="1400" dirty="0" smtClean="0">
                          <a:solidFill>
                            <a:srgbClr val="0000CC"/>
                          </a:solidFill>
                          <a:latin typeface="Tahoma" pitchFamily="34" charset="0"/>
                          <a:ea typeface="Tahoma" pitchFamily="34" charset="0"/>
                          <a:cs typeface="Tahoma" pitchFamily="34" charset="0"/>
                        </a:rPr>
                        <a:t>dostosowany</a:t>
                      </a:r>
                    </a:p>
                  </a:txBody>
                  <a:tcPr marL="91455" marR="91455" marT="45705" marB="45705"/>
                </a:tc>
                <a:tc>
                  <a:txBody>
                    <a:bodyPr/>
                    <a:lstStyle/>
                    <a:p>
                      <a:r>
                        <a:rPr lang="pl-PL" sz="1400" dirty="0" smtClean="0">
                          <a:solidFill>
                            <a:srgbClr val="0000CC"/>
                          </a:solidFill>
                          <a:latin typeface="Tahoma" pitchFamily="34" charset="0"/>
                          <a:ea typeface="Tahoma" pitchFamily="34" charset="0"/>
                          <a:cs typeface="Tahoma" pitchFamily="34" charset="0"/>
                        </a:rPr>
                        <a:t>słabosłyszącego lub niesłyszącego</a:t>
                      </a:r>
                      <a:endParaRPr lang="pl-PL" sz="1400" dirty="0">
                        <a:solidFill>
                          <a:srgbClr val="0000CC"/>
                        </a:solidFill>
                        <a:latin typeface="Tahoma" pitchFamily="34" charset="0"/>
                        <a:ea typeface="Tahoma" pitchFamily="34" charset="0"/>
                        <a:cs typeface="Tahoma" pitchFamily="34" charset="0"/>
                      </a:endParaRPr>
                    </a:p>
                  </a:txBody>
                  <a:tcPr marL="91455" marR="91455" marT="45705" marB="45705"/>
                </a:tc>
              </a:tr>
              <a:tr h="249511">
                <a:tc>
                  <a:txBody>
                    <a:bodyPr/>
                    <a:lstStyle/>
                    <a:p>
                      <a:r>
                        <a:rPr lang="pl-PL" sz="1400" dirty="0" smtClean="0">
                          <a:solidFill>
                            <a:srgbClr val="0000CC"/>
                          </a:solidFill>
                          <a:latin typeface="Tahoma" pitchFamily="34" charset="0"/>
                          <a:ea typeface="Tahoma" pitchFamily="34" charset="0"/>
                          <a:cs typeface="Tahoma" pitchFamily="34" charset="0"/>
                        </a:rPr>
                        <a:t>OPO-800-…</a:t>
                      </a:r>
                    </a:p>
                  </a:txBody>
                  <a:tcPr marL="91455" marR="91455" marT="45705" marB="45705"/>
                </a:tc>
                <a:tc>
                  <a:txBody>
                    <a:bodyPr/>
                    <a:lstStyle/>
                    <a:p>
                      <a:r>
                        <a:rPr lang="pl-PL" sz="1400" dirty="0" smtClean="0">
                          <a:solidFill>
                            <a:srgbClr val="0000CC"/>
                          </a:solidFill>
                          <a:latin typeface="Tahoma" pitchFamily="34" charset="0"/>
                          <a:ea typeface="Tahoma" pitchFamily="34" charset="0"/>
                          <a:cs typeface="Tahoma" pitchFamily="34" charset="0"/>
                        </a:rPr>
                        <a:t>dostosowany</a:t>
                      </a:r>
                    </a:p>
                  </a:txBody>
                  <a:tcPr marL="91455" marR="91455" marT="45705" marB="45705"/>
                </a:tc>
                <a:tc>
                  <a:txBody>
                    <a:bodyPr/>
                    <a:lstStyle/>
                    <a:p>
                      <a:r>
                        <a:rPr lang="pl-PL" sz="1400" dirty="0" smtClean="0">
                          <a:solidFill>
                            <a:srgbClr val="0000CC"/>
                          </a:solidFill>
                          <a:latin typeface="Tahoma" pitchFamily="34" charset="0"/>
                          <a:ea typeface="Tahoma" pitchFamily="34" charset="0"/>
                          <a:cs typeface="Tahoma" pitchFamily="34" charset="0"/>
                        </a:rPr>
                        <a:t>z niepełnosprawnością intelektualną w stopniu lekkim</a:t>
                      </a:r>
                      <a:endParaRPr lang="pl-PL" sz="1400" dirty="0">
                        <a:solidFill>
                          <a:srgbClr val="0000CC"/>
                        </a:solidFill>
                        <a:latin typeface="Tahoma" pitchFamily="34" charset="0"/>
                        <a:ea typeface="Tahoma" pitchFamily="34" charset="0"/>
                        <a:cs typeface="Tahoma" pitchFamily="34" charset="0"/>
                      </a:endParaRPr>
                    </a:p>
                  </a:txBody>
                  <a:tcPr marL="91455" marR="91455" marT="45705" marB="45705"/>
                </a:tc>
              </a:tr>
              <a:tr h="238840">
                <a:tc>
                  <a:txBody>
                    <a:bodyPr/>
                    <a:lstStyle/>
                    <a:p>
                      <a:r>
                        <a:rPr lang="pl-PL" sz="1400" dirty="0" smtClean="0">
                          <a:solidFill>
                            <a:srgbClr val="0000CC"/>
                          </a:solidFill>
                          <a:latin typeface="Tahoma" pitchFamily="34" charset="0"/>
                          <a:ea typeface="Tahoma" pitchFamily="34" charset="0"/>
                          <a:cs typeface="Tahoma" pitchFamily="34" charset="0"/>
                        </a:rPr>
                        <a:t>OPO-900-…</a:t>
                      </a:r>
                    </a:p>
                  </a:txBody>
                  <a:tcPr marL="91455" marR="91455" marT="45705" marB="45705"/>
                </a:tc>
                <a:tc>
                  <a:txBody>
                    <a:bodyPr/>
                    <a:lstStyle/>
                    <a:p>
                      <a:r>
                        <a:rPr lang="pl-PL" sz="1400" dirty="0" smtClean="0">
                          <a:solidFill>
                            <a:srgbClr val="0000CC"/>
                          </a:solidFill>
                          <a:latin typeface="Tahoma" pitchFamily="34" charset="0"/>
                          <a:ea typeface="Tahoma" pitchFamily="34" charset="0"/>
                          <a:cs typeface="Tahoma" pitchFamily="34" charset="0"/>
                        </a:rPr>
                        <a:t>dostosowany</a:t>
                      </a:r>
                      <a:endParaRPr lang="pl-PL" sz="1400" dirty="0">
                        <a:solidFill>
                          <a:srgbClr val="0000CC"/>
                        </a:solidFill>
                        <a:latin typeface="Tahoma" pitchFamily="34" charset="0"/>
                        <a:ea typeface="Tahoma" pitchFamily="34" charset="0"/>
                        <a:cs typeface="Tahoma" pitchFamily="34" charset="0"/>
                      </a:endParaRPr>
                    </a:p>
                  </a:txBody>
                  <a:tcPr marL="91455" marR="91455" marT="45705" marB="45705"/>
                </a:tc>
                <a:tc>
                  <a:txBody>
                    <a:bodyPr/>
                    <a:lstStyle/>
                    <a:p>
                      <a:r>
                        <a:rPr lang="pl-PL" sz="1400" dirty="0" smtClean="0">
                          <a:solidFill>
                            <a:srgbClr val="0000CC"/>
                          </a:solidFill>
                          <a:latin typeface="Tahoma" pitchFamily="34" charset="0"/>
                          <a:ea typeface="Tahoma" pitchFamily="34" charset="0"/>
                          <a:cs typeface="Tahoma" pitchFamily="34" charset="0"/>
                        </a:rPr>
                        <a:t>z afazją</a:t>
                      </a:r>
                      <a:endParaRPr lang="pl-PL" sz="1400" dirty="0">
                        <a:solidFill>
                          <a:srgbClr val="0000CC"/>
                        </a:solidFill>
                        <a:latin typeface="Tahoma" pitchFamily="34" charset="0"/>
                        <a:ea typeface="Tahoma" pitchFamily="34" charset="0"/>
                        <a:cs typeface="Tahoma" pitchFamily="34" charset="0"/>
                      </a:endParaRPr>
                    </a:p>
                  </a:txBody>
                  <a:tcPr marL="91455" marR="91455" marT="45705" marB="45705"/>
                </a:tc>
              </a:tr>
              <a:tr h="518130">
                <a:tc>
                  <a:txBody>
                    <a:bodyPr/>
                    <a:lstStyle/>
                    <a:p>
                      <a:endParaRPr lang="pl-PL" sz="1400" dirty="0" smtClean="0">
                        <a:solidFill>
                          <a:srgbClr val="0000CC"/>
                        </a:solidFill>
                        <a:latin typeface="Tahoma" pitchFamily="34" charset="0"/>
                        <a:ea typeface="Tahoma" pitchFamily="34" charset="0"/>
                        <a:cs typeface="Tahoma" pitchFamily="34" charset="0"/>
                      </a:endParaRPr>
                    </a:p>
                    <a:p>
                      <a:r>
                        <a:rPr lang="pl-PL" sz="1400" dirty="0" smtClean="0">
                          <a:solidFill>
                            <a:srgbClr val="0000CC"/>
                          </a:solidFill>
                          <a:latin typeface="Tahoma" pitchFamily="34" charset="0"/>
                          <a:ea typeface="Tahoma" pitchFamily="34" charset="0"/>
                          <a:cs typeface="Tahoma" pitchFamily="34" charset="0"/>
                        </a:rPr>
                        <a:t>OPO-Q00-…</a:t>
                      </a:r>
                    </a:p>
                  </a:txBody>
                  <a:tcPr marL="91455" marR="91455" marT="45705" marB="45705"/>
                </a:tc>
                <a:tc>
                  <a:txBody>
                    <a:bodyPr/>
                    <a:lstStyle/>
                    <a:p>
                      <a:r>
                        <a:rPr lang="pl-PL" sz="1400" dirty="0" smtClean="0">
                          <a:solidFill>
                            <a:srgbClr val="0000CC"/>
                          </a:solidFill>
                          <a:latin typeface="Tahoma" pitchFamily="34" charset="0"/>
                          <a:ea typeface="Tahoma" pitchFamily="34" charset="0"/>
                          <a:cs typeface="Tahoma" pitchFamily="34" charset="0"/>
                        </a:rPr>
                        <a:t>dostosowany</a:t>
                      </a:r>
                    </a:p>
                    <a:p>
                      <a:endParaRPr lang="pl-PL" sz="1400" dirty="0">
                        <a:solidFill>
                          <a:srgbClr val="0000CC"/>
                        </a:solidFill>
                        <a:latin typeface="Tahoma" pitchFamily="34" charset="0"/>
                        <a:ea typeface="Tahoma" pitchFamily="34" charset="0"/>
                        <a:cs typeface="Tahoma" pitchFamily="34" charset="0"/>
                      </a:endParaRPr>
                    </a:p>
                  </a:txBody>
                  <a:tcPr marL="91455" marR="91455" marT="45705" marB="45705"/>
                </a:tc>
                <a:tc>
                  <a:txBody>
                    <a:bodyPr/>
                    <a:lstStyle/>
                    <a:p>
                      <a:r>
                        <a:rPr lang="pl-PL" sz="1400" dirty="0" smtClean="0">
                          <a:solidFill>
                            <a:srgbClr val="0000CC"/>
                          </a:solidFill>
                          <a:latin typeface="Tahoma" pitchFamily="34" charset="0"/>
                          <a:ea typeface="Tahoma" pitchFamily="34" charset="0"/>
                          <a:cs typeface="Tahoma" pitchFamily="34" charset="0"/>
                        </a:rPr>
                        <a:t>z niepełnosprawnością ruchową spowodowaną mózgowym porażeniem dziecięcym</a:t>
                      </a:r>
                      <a:endParaRPr lang="pl-PL" sz="1400" dirty="0">
                        <a:solidFill>
                          <a:srgbClr val="0000CC"/>
                        </a:solidFill>
                        <a:latin typeface="Tahoma" pitchFamily="34" charset="0"/>
                        <a:ea typeface="Tahoma" pitchFamily="34" charset="0"/>
                        <a:cs typeface="Tahoma" pitchFamily="34" charset="0"/>
                      </a:endParaRPr>
                    </a:p>
                  </a:txBody>
                  <a:tcPr marL="91455" marR="91455" marT="45705" marB="45705"/>
                </a:tc>
              </a:tr>
              <a:tr h="504056">
                <a:tc>
                  <a:txBody>
                    <a:bodyPr/>
                    <a:lstStyle/>
                    <a:p>
                      <a:r>
                        <a:rPr lang="pl-PL" sz="1400" dirty="0" smtClean="0">
                          <a:solidFill>
                            <a:srgbClr val="0000CC"/>
                          </a:solidFill>
                          <a:latin typeface="Tahoma" pitchFamily="34" charset="0"/>
                          <a:ea typeface="Tahoma" pitchFamily="34" charset="0"/>
                          <a:cs typeface="Tahoma" pitchFamily="34" charset="0"/>
                        </a:rPr>
                        <a:t>OPO-C00-…</a:t>
                      </a:r>
                      <a:endParaRPr lang="pl-PL" sz="1400" dirty="0">
                        <a:solidFill>
                          <a:srgbClr val="0000CC"/>
                        </a:solidFill>
                        <a:latin typeface="Tahoma" pitchFamily="34" charset="0"/>
                        <a:ea typeface="Tahoma" pitchFamily="34" charset="0"/>
                        <a:cs typeface="Tahoma" pitchFamily="34" charset="0"/>
                      </a:endParaRPr>
                    </a:p>
                  </a:txBody>
                  <a:tcPr marL="91455" marR="91455" marT="45705" marB="45705"/>
                </a:tc>
                <a:tc>
                  <a:txBody>
                    <a:bodyPr/>
                    <a:lstStyle/>
                    <a:p>
                      <a:r>
                        <a:rPr lang="pl-PL" sz="1400" dirty="0" smtClean="0">
                          <a:solidFill>
                            <a:srgbClr val="0000CC"/>
                          </a:solidFill>
                          <a:latin typeface="Tahoma" pitchFamily="34" charset="0"/>
                          <a:ea typeface="Tahoma" pitchFamily="34" charset="0"/>
                          <a:cs typeface="Tahoma" pitchFamily="34" charset="0"/>
                        </a:rPr>
                        <a:t>dostosowany</a:t>
                      </a:r>
                    </a:p>
                    <a:p>
                      <a:endParaRPr lang="pl-PL" sz="1400" dirty="0">
                        <a:solidFill>
                          <a:srgbClr val="0000CC"/>
                        </a:solidFill>
                        <a:latin typeface="Tahoma" pitchFamily="34" charset="0"/>
                        <a:ea typeface="Tahoma" pitchFamily="34" charset="0"/>
                        <a:cs typeface="Tahoma" pitchFamily="34" charset="0"/>
                      </a:endParaRPr>
                    </a:p>
                  </a:txBody>
                  <a:tcPr marL="91455" marR="91455" marT="45705" marB="45705"/>
                </a:tc>
                <a:tc>
                  <a:txBody>
                    <a:bodyPr/>
                    <a:lstStyle/>
                    <a:p>
                      <a:r>
                        <a:rPr lang="pl-PL" sz="1400" dirty="0" smtClean="0">
                          <a:solidFill>
                            <a:srgbClr val="0000CC"/>
                          </a:solidFill>
                          <a:latin typeface="Tahoma" pitchFamily="34" charset="0"/>
                          <a:ea typeface="Tahoma" pitchFamily="34" charset="0"/>
                          <a:cs typeface="Tahoma" pitchFamily="34" charset="0"/>
                        </a:rPr>
                        <a:t>cudzoziemca, któremu</a:t>
                      </a:r>
                      <a:r>
                        <a:rPr lang="pl-PL" sz="1400" baseline="0" dirty="0" smtClean="0">
                          <a:solidFill>
                            <a:srgbClr val="0000CC"/>
                          </a:solidFill>
                          <a:latin typeface="Tahoma" pitchFamily="34" charset="0"/>
                          <a:ea typeface="Tahoma" pitchFamily="34" charset="0"/>
                          <a:cs typeface="Tahoma" pitchFamily="34" charset="0"/>
                        </a:rPr>
                        <a:t> ograniczona znajomość języka polskiego utrudnia zrozumienie czytanego tekstu </a:t>
                      </a:r>
                      <a:endParaRPr lang="pl-PL" sz="1400" dirty="0">
                        <a:solidFill>
                          <a:srgbClr val="0000CC"/>
                        </a:solidFill>
                        <a:latin typeface="Tahoma" pitchFamily="34" charset="0"/>
                        <a:ea typeface="Tahoma" pitchFamily="34" charset="0"/>
                        <a:cs typeface="Tahoma" pitchFamily="34" charset="0"/>
                      </a:endParaRPr>
                    </a:p>
                  </a:txBody>
                  <a:tcPr marL="91455" marR="91455" marT="45705" marB="45705"/>
                </a:tc>
              </a:tr>
              <a:tr h="504056">
                <a:tc>
                  <a:txBody>
                    <a:bodyPr/>
                    <a:lstStyle/>
                    <a:p>
                      <a:r>
                        <a:rPr lang="pl-PL" sz="1400" dirty="0" smtClean="0">
                          <a:solidFill>
                            <a:srgbClr val="0000CC"/>
                          </a:solidFill>
                          <a:latin typeface="Tahoma" pitchFamily="34" charset="0"/>
                          <a:ea typeface="Tahoma" pitchFamily="34" charset="0"/>
                          <a:cs typeface="Tahoma" pitchFamily="34" charset="0"/>
                        </a:rPr>
                        <a:t>OPO-U-C00</a:t>
                      </a:r>
                    </a:p>
                    <a:p>
                      <a:endParaRPr lang="pl-PL" sz="1400" dirty="0">
                        <a:solidFill>
                          <a:srgbClr val="0000CC"/>
                        </a:solidFill>
                        <a:latin typeface="Tahoma" pitchFamily="34" charset="0"/>
                        <a:ea typeface="Tahoma" pitchFamily="34" charset="0"/>
                        <a:cs typeface="Tahoma" pitchFamily="34" charset="0"/>
                      </a:endParaRPr>
                    </a:p>
                  </a:txBody>
                  <a:tcPr marL="91455" marR="91455" marT="45705" marB="45705"/>
                </a:tc>
                <a:tc>
                  <a:txBody>
                    <a:bodyPr/>
                    <a:lstStyle/>
                    <a:p>
                      <a:r>
                        <a:rPr lang="pl-PL" sz="1400" dirty="0" smtClean="0">
                          <a:solidFill>
                            <a:srgbClr val="0000CC"/>
                          </a:solidFill>
                          <a:latin typeface="Tahoma" pitchFamily="34" charset="0"/>
                          <a:ea typeface="Tahoma" pitchFamily="34" charset="0"/>
                          <a:cs typeface="Tahoma" pitchFamily="34" charset="0"/>
                        </a:rPr>
                        <a:t>dostosowany</a:t>
                      </a:r>
                    </a:p>
                    <a:p>
                      <a:endParaRPr lang="pl-PL" sz="1400" dirty="0">
                        <a:solidFill>
                          <a:srgbClr val="0000CC"/>
                        </a:solidFill>
                        <a:latin typeface="Tahoma" pitchFamily="34" charset="0"/>
                        <a:ea typeface="Tahoma" pitchFamily="34" charset="0"/>
                        <a:cs typeface="Tahoma" pitchFamily="34" charset="0"/>
                      </a:endParaRPr>
                    </a:p>
                  </a:txBody>
                  <a:tcPr marL="91455" marR="91455" marT="45705" marB="45705"/>
                </a:tc>
                <a:tc>
                  <a:txBody>
                    <a:bodyPr/>
                    <a:lstStyle/>
                    <a:p>
                      <a:r>
                        <a:rPr lang="pl-PL" sz="1400" dirty="0" smtClean="0">
                          <a:solidFill>
                            <a:srgbClr val="0000CC"/>
                          </a:solidFill>
                          <a:latin typeface="Tahoma" pitchFamily="34" charset="0"/>
                          <a:ea typeface="Tahoma" pitchFamily="34" charset="0"/>
                          <a:cs typeface="Tahoma" pitchFamily="34" charset="0"/>
                        </a:rPr>
                        <a:t>z Ukrainy</a:t>
                      </a:r>
                      <a:r>
                        <a:rPr lang="pl-PL" sz="1400" baseline="0" dirty="0" smtClean="0">
                          <a:solidFill>
                            <a:srgbClr val="0000CC"/>
                          </a:solidFill>
                          <a:latin typeface="Tahoma" pitchFamily="34" charset="0"/>
                          <a:ea typeface="Tahoma" pitchFamily="34" charset="0"/>
                          <a:cs typeface="Tahoma" pitchFamily="34" charset="0"/>
                        </a:rPr>
                        <a:t> przyjętego do szkoły po 24 lutego 2022 r.</a:t>
                      </a:r>
                      <a:endParaRPr lang="pl-PL" sz="1400" dirty="0">
                        <a:solidFill>
                          <a:srgbClr val="0000CC"/>
                        </a:solidFill>
                        <a:latin typeface="Tahoma" pitchFamily="34" charset="0"/>
                        <a:ea typeface="Tahoma" pitchFamily="34" charset="0"/>
                        <a:cs typeface="Tahoma" pitchFamily="34" charset="0"/>
                      </a:endParaRPr>
                    </a:p>
                  </a:txBody>
                  <a:tcPr marL="91455" marR="91455" marT="45705" marB="45705"/>
                </a:tc>
              </a:tr>
            </a:tbl>
          </a:graphicData>
        </a:graphic>
      </p:graphicFrame>
      <p:sp>
        <p:nvSpPr>
          <p:cNvPr id="13" name="Text Box 5"/>
          <p:cNvSpPr txBox="1">
            <a:spLocks noChangeArrowheads="1"/>
          </p:cNvSpPr>
          <p:nvPr/>
        </p:nvSpPr>
        <p:spPr bwMode="auto">
          <a:xfrm>
            <a:off x="1" y="314355"/>
            <a:ext cx="88915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Font typeface="Arial" charset="0"/>
              <a:buChar char="•"/>
              <a:defRPr sz="2400">
                <a:solidFill>
                  <a:srgbClr val="7F7F7F"/>
                </a:solidFill>
                <a:latin typeface="Century Gothic" pitchFamily="34" charset="0"/>
              </a:defRPr>
            </a:lvl1pPr>
            <a:lvl2pPr marL="742950" indent="-285750" algn="l"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algn="l" eaLnBrk="0" hangingPunct="0">
              <a:spcBef>
                <a:spcPct val="20000"/>
              </a:spcBef>
              <a:buFont typeface="Arial" charset="0"/>
              <a:buChar char="•"/>
              <a:defRPr sz="1600">
                <a:solidFill>
                  <a:srgbClr val="7F7F7F"/>
                </a:solidFill>
                <a:latin typeface="Century Gothic" pitchFamily="34" charset="0"/>
              </a:defRPr>
            </a:lvl3pPr>
            <a:lvl4pPr marL="1600200" indent="-228600" algn="l"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algn="l"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pl-PL" altLang="pl-PL" sz="2000" b="1" dirty="0">
                <a:solidFill>
                  <a:srgbClr val="0000CC"/>
                </a:solidFill>
                <a:latin typeface="Tahoma" pitchFamily="34" charset="0"/>
                <a:ea typeface="Tahoma" pitchFamily="34" charset="0"/>
                <a:cs typeface="Tahoma" pitchFamily="34" charset="0"/>
              </a:rPr>
              <a:t>Oznaczenia arkuszy </a:t>
            </a:r>
            <a:r>
              <a:rPr lang="pl-PL" altLang="pl-PL" sz="2000" b="1" dirty="0" smtClean="0">
                <a:solidFill>
                  <a:srgbClr val="0000CC"/>
                </a:solidFill>
                <a:latin typeface="Tahoma" pitchFamily="34" charset="0"/>
                <a:ea typeface="Tahoma" pitchFamily="34" charset="0"/>
                <a:cs typeface="Tahoma" pitchFamily="34" charset="0"/>
              </a:rPr>
              <a:t>egzaminacyjnych z </a:t>
            </a:r>
            <a:r>
              <a:rPr lang="pl-PL" altLang="pl-PL" sz="2000" b="1" dirty="0">
                <a:solidFill>
                  <a:srgbClr val="0000CC"/>
                </a:solidFill>
                <a:latin typeface="Tahoma" pitchFamily="34" charset="0"/>
                <a:ea typeface="Tahoma" pitchFamily="34" charset="0"/>
                <a:cs typeface="Tahoma" pitchFamily="34" charset="0"/>
              </a:rPr>
              <a:t>języka </a:t>
            </a:r>
            <a:r>
              <a:rPr lang="pl-PL" altLang="pl-PL" sz="2000" b="1" dirty="0" smtClean="0">
                <a:solidFill>
                  <a:srgbClr val="0000CC"/>
                </a:solidFill>
                <a:latin typeface="Tahoma" pitchFamily="34" charset="0"/>
                <a:ea typeface="Tahoma" pitchFamily="34" charset="0"/>
                <a:cs typeface="Tahoma" pitchFamily="34" charset="0"/>
              </a:rPr>
              <a:t>polskiego</a:t>
            </a:r>
          </a:p>
        </p:txBody>
      </p:sp>
      <p:sp>
        <p:nvSpPr>
          <p:cNvPr id="50231" name="pole tekstowe 2"/>
          <p:cNvSpPr txBox="1">
            <a:spLocks noChangeArrowheads="1"/>
          </p:cNvSpPr>
          <p:nvPr/>
        </p:nvSpPr>
        <p:spPr bwMode="auto">
          <a:xfrm>
            <a:off x="230510" y="5503663"/>
            <a:ext cx="8668644" cy="1077218"/>
          </a:xfrm>
          <a:prstGeom prst="rect">
            <a:avLst/>
          </a:prstGeom>
          <a:solidFill>
            <a:srgbClr val="0000CC"/>
          </a:solidFill>
          <a:ln>
            <a:noFill/>
          </a:ln>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1600" dirty="0">
                <a:solidFill>
                  <a:schemeClr val="bg1"/>
                </a:solidFill>
                <a:ea typeface="Tahoma" pitchFamily="34" charset="0"/>
                <a:cs typeface="Tahoma" pitchFamily="34" charset="0"/>
              </a:rPr>
              <a:t>Oznaczenia literowe </a:t>
            </a:r>
            <a:r>
              <a:rPr lang="pl-PL" altLang="pl-PL" sz="1600" dirty="0" smtClean="0">
                <a:solidFill>
                  <a:schemeClr val="bg1"/>
                </a:solidFill>
                <a:ea typeface="Tahoma" pitchFamily="34" charset="0"/>
                <a:cs typeface="Tahoma" pitchFamily="34" charset="0"/>
              </a:rPr>
              <a:t>arkuszy na egzaminie </a:t>
            </a:r>
            <a:r>
              <a:rPr lang="pl-PL" altLang="pl-PL" sz="1600" dirty="0">
                <a:solidFill>
                  <a:schemeClr val="bg1"/>
                </a:solidFill>
                <a:ea typeface="Tahoma" pitchFamily="34" charset="0"/>
                <a:cs typeface="Tahoma" pitchFamily="34" charset="0"/>
              </a:rPr>
              <a:t>ósmoklasisty z pozostałych przedmiotów: matematyka (OMA), język angielski (OJA), język niemiecki (OJN), </a:t>
            </a:r>
            <a:r>
              <a:rPr lang="pl-PL" altLang="pl-PL" sz="1600" dirty="0" smtClean="0">
                <a:solidFill>
                  <a:schemeClr val="bg1"/>
                </a:solidFill>
                <a:ea typeface="Tahoma" pitchFamily="34" charset="0"/>
                <a:cs typeface="Tahoma" pitchFamily="34" charset="0"/>
              </a:rPr>
              <a:t/>
            </a:r>
            <a:br>
              <a:rPr lang="pl-PL" altLang="pl-PL" sz="1600" dirty="0" smtClean="0">
                <a:solidFill>
                  <a:schemeClr val="bg1"/>
                </a:solidFill>
                <a:ea typeface="Tahoma" pitchFamily="34" charset="0"/>
                <a:cs typeface="Tahoma" pitchFamily="34" charset="0"/>
              </a:rPr>
            </a:br>
            <a:r>
              <a:rPr lang="pl-PL" altLang="pl-PL" sz="1600" dirty="0" smtClean="0">
                <a:solidFill>
                  <a:schemeClr val="bg1"/>
                </a:solidFill>
                <a:ea typeface="Tahoma" pitchFamily="34" charset="0"/>
                <a:cs typeface="Tahoma" pitchFamily="34" charset="0"/>
              </a:rPr>
              <a:t>język </a:t>
            </a:r>
            <a:r>
              <a:rPr lang="pl-PL" altLang="pl-PL" sz="1600" dirty="0">
                <a:solidFill>
                  <a:schemeClr val="bg1"/>
                </a:solidFill>
                <a:ea typeface="Tahoma" pitchFamily="34" charset="0"/>
                <a:cs typeface="Tahoma" pitchFamily="34" charset="0"/>
              </a:rPr>
              <a:t>hiszpański (OJH), język francuski (OJF), język rosyjski (OJR), </a:t>
            </a:r>
            <a:r>
              <a:rPr lang="pl-PL" altLang="pl-PL" sz="1600" dirty="0" smtClean="0">
                <a:solidFill>
                  <a:schemeClr val="bg1"/>
                </a:solidFill>
                <a:ea typeface="Tahoma" pitchFamily="34" charset="0"/>
                <a:cs typeface="Tahoma" pitchFamily="34" charset="0"/>
              </a:rPr>
              <a:t/>
            </a:r>
            <a:br>
              <a:rPr lang="pl-PL" altLang="pl-PL" sz="1600" dirty="0" smtClean="0">
                <a:solidFill>
                  <a:schemeClr val="bg1"/>
                </a:solidFill>
                <a:ea typeface="Tahoma" pitchFamily="34" charset="0"/>
                <a:cs typeface="Tahoma" pitchFamily="34" charset="0"/>
              </a:rPr>
            </a:br>
            <a:r>
              <a:rPr lang="pl-PL" altLang="pl-PL" sz="1600" dirty="0" smtClean="0">
                <a:solidFill>
                  <a:schemeClr val="bg1"/>
                </a:solidFill>
                <a:ea typeface="Tahoma" pitchFamily="34" charset="0"/>
                <a:cs typeface="Tahoma" pitchFamily="34" charset="0"/>
              </a:rPr>
              <a:t>język </a:t>
            </a:r>
            <a:r>
              <a:rPr lang="pl-PL" altLang="pl-PL" sz="1600" dirty="0">
                <a:solidFill>
                  <a:schemeClr val="bg1"/>
                </a:solidFill>
                <a:ea typeface="Tahoma" pitchFamily="34" charset="0"/>
                <a:cs typeface="Tahoma" pitchFamily="34" charset="0"/>
              </a:rPr>
              <a:t>włoski (OJW) , język ukraiński (OJU).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pPr>
              <a:defRPr/>
            </a:pPr>
            <a:fld id="{668F0A75-A682-4204-986A-203C63727530}" type="slidenum">
              <a:rPr lang="pl-PL"/>
              <a:pPr>
                <a:defRPr/>
              </a:pPr>
              <a:t>5</a:t>
            </a:fld>
            <a:endParaRPr lang="pl-PL"/>
          </a:p>
        </p:txBody>
      </p:sp>
      <p:pic>
        <p:nvPicPr>
          <p:cNvPr id="71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7174"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5" name="pole tekstowe 1"/>
          <p:cNvSpPr txBox="1">
            <a:spLocks noChangeArrowheads="1"/>
          </p:cNvSpPr>
          <p:nvPr/>
        </p:nvSpPr>
        <p:spPr bwMode="auto">
          <a:xfrm>
            <a:off x="0" y="210343"/>
            <a:ext cx="914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sz="2400" b="1" dirty="0">
                <a:solidFill>
                  <a:srgbClr val="0000CC"/>
                </a:solidFill>
                <a:ea typeface="Tahoma" pitchFamily="34" charset="0"/>
                <a:cs typeface="Tahoma" pitchFamily="34" charset="0"/>
              </a:rPr>
              <a:t>Uchodźcy z Ukrainy</a:t>
            </a:r>
          </a:p>
        </p:txBody>
      </p:sp>
      <p:sp>
        <p:nvSpPr>
          <p:cNvPr id="4" name="pole tekstowe 3"/>
          <p:cNvSpPr txBox="1"/>
          <p:nvPr/>
        </p:nvSpPr>
        <p:spPr>
          <a:xfrm>
            <a:off x="323528" y="1052736"/>
            <a:ext cx="8496622" cy="5324535"/>
          </a:xfrm>
          <a:prstGeom prst="rect">
            <a:avLst/>
          </a:prstGeom>
          <a:noFill/>
        </p:spPr>
        <p:txBody>
          <a:bodyPr wrap="square" rtlCol="0">
            <a:spAutoFit/>
          </a:bodyPr>
          <a:lstStyle/>
          <a:p>
            <a:pPr algn="ctr"/>
            <a:r>
              <a:rPr lang="pl-PL" sz="2000" dirty="0" smtClean="0">
                <a:solidFill>
                  <a:srgbClr val="0000CC"/>
                </a:solidFill>
              </a:rPr>
              <a:t>Zgodnie </a:t>
            </a:r>
            <a:r>
              <a:rPr lang="pl-PL" sz="2000" dirty="0">
                <a:solidFill>
                  <a:srgbClr val="0000CC"/>
                </a:solidFill>
              </a:rPr>
              <a:t>z przepisami § 2 ust. 3 rozporządzenia Ministra Edukacji i </a:t>
            </a:r>
            <a:r>
              <a:rPr lang="pl-PL" sz="2000" dirty="0" smtClean="0">
                <a:solidFill>
                  <a:srgbClr val="0000CC"/>
                </a:solidFill>
              </a:rPr>
              <a:t>Nauki   </a:t>
            </a:r>
            <a:r>
              <a:rPr lang="pl-PL" sz="2000" dirty="0">
                <a:solidFill>
                  <a:srgbClr val="0000CC"/>
                </a:solidFill>
              </a:rPr>
              <a:t>z dnia 21 marca 2022 r. </a:t>
            </a:r>
            <a:r>
              <a:rPr lang="pl-PL" sz="2000" dirty="0" smtClean="0">
                <a:solidFill>
                  <a:srgbClr val="0000CC"/>
                </a:solidFill>
              </a:rPr>
              <a:t>w </a:t>
            </a:r>
            <a:r>
              <a:rPr lang="pl-PL" sz="2000" dirty="0">
                <a:solidFill>
                  <a:srgbClr val="0000CC"/>
                </a:solidFill>
              </a:rPr>
              <a:t>sprawie organizacji kształcenia, wychowania i opieki dzieci i młodzieży będących obywatelami Ukrainy (Dz. U. poz. 645) – wydanego na podstawie ustawy z dnia 12 marca 2022 r. o pomocy obywatelom Ukrainy w związku z konfliktem zbrojnym na terytorium tego państwa (Dz. U. poz. 583</a:t>
            </a:r>
            <a:r>
              <a:rPr lang="pl-PL" sz="2000" dirty="0" smtClean="0">
                <a:solidFill>
                  <a:srgbClr val="0000CC"/>
                </a:solidFill>
              </a:rPr>
              <a:t>, z </a:t>
            </a:r>
            <a:r>
              <a:rPr lang="pl-PL" sz="2000" dirty="0" err="1">
                <a:solidFill>
                  <a:srgbClr val="0000CC"/>
                </a:solidFill>
              </a:rPr>
              <a:t>późn</a:t>
            </a:r>
            <a:r>
              <a:rPr lang="pl-PL" sz="2000" dirty="0">
                <a:solidFill>
                  <a:srgbClr val="0000CC"/>
                </a:solidFill>
              </a:rPr>
              <a:t>. zm.) – uczeń będący obywatelem Ukrainy przystępuje do egzaminu ósmoklasisty z </a:t>
            </a:r>
            <a:r>
              <a:rPr lang="pl-PL" sz="2000" dirty="0" smtClean="0">
                <a:solidFill>
                  <a:srgbClr val="0000CC"/>
                </a:solidFill>
              </a:rPr>
              <a:t>jednego z </a:t>
            </a:r>
            <a:r>
              <a:rPr lang="pl-PL" sz="2000" dirty="0">
                <a:solidFill>
                  <a:srgbClr val="0000CC"/>
                </a:solidFill>
              </a:rPr>
              <a:t>następujących języków obcych nowożytnych: angielskiego, francuskiego, hiszpańskiego, niemieckiego, rosyjskiego i włoskiego. </a:t>
            </a:r>
            <a:r>
              <a:rPr lang="pl-PL" sz="2000" b="1" dirty="0">
                <a:solidFill>
                  <a:srgbClr val="0000CC"/>
                </a:solidFill>
              </a:rPr>
              <a:t>Przepisy rozporządzenia określają katalog języków obcych, spośród których uczniowie będący obywatelami Ukrainy dokonują wyboru, ale nie wskazują żadnych dodatkowych ograniczeń w tym zakresie.</a:t>
            </a:r>
            <a:r>
              <a:rPr lang="pl-PL" sz="2000" dirty="0">
                <a:solidFill>
                  <a:srgbClr val="0000CC"/>
                </a:solidFill>
              </a:rPr>
              <a:t> W </a:t>
            </a:r>
            <a:r>
              <a:rPr lang="pl-PL" sz="2000" dirty="0" smtClean="0">
                <a:solidFill>
                  <a:srgbClr val="0000CC"/>
                </a:solidFill>
              </a:rPr>
              <a:t>związku       </a:t>
            </a:r>
            <a:r>
              <a:rPr lang="pl-PL" sz="2000" dirty="0">
                <a:solidFill>
                  <a:srgbClr val="0000CC"/>
                </a:solidFill>
              </a:rPr>
              <a:t>z powyższym ósmoklasista będący obywatelem Ukrainy przystępuje do egzaminu z języka obcego nowożytnego, wybranego z katalogu określonego w § 2 ust. 3 ww. rozporządzenia i wskazanego w deklaracji złożonej do 11 kwietnia br., przez rodziców lub opiekunów ucznia zgodnie z § 2 ust. 1 ww. rozporządzenia.</a:t>
            </a:r>
          </a:p>
        </p:txBody>
      </p:sp>
    </p:spTree>
    <p:extLst>
      <p:ext uri="{BB962C8B-B14F-4D97-AF65-F5344CB8AC3E}">
        <p14:creationId xmlns:p14="http://schemas.microsoft.com/office/powerpoint/2010/main" val="38384218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0799F13D-F9F5-4A0B-B334-29DDA1545ABB}" type="slidenum">
              <a:rPr lang="pl-PL" altLang="pl-PL" sz="1200" smtClean="0">
                <a:solidFill>
                  <a:srgbClr val="595959"/>
                </a:solidFill>
                <a:latin typeface="Century Gothic" pitchFamily="34" charset="0"/>
              </a:rPr>
              <a:pPr eaLnBrk="1" hangingPunct="1"/>
              <a:t>50</a:t>
            </a:fld>
            <a:endParaRPr lang="pl-PL" altLang="pl-PL" sz="1200" smtClean="0">
              <a:solidFill>
                <a:srgbClr val="595959"/>
              </a:solidFill>
              <a:latin typeface="Century Gothic" pitchFamily="34" charset="0"/>
            </a:endParaRPr>
          </a:p>
        </p:txBody>
      </p:sp>
      <p:pic>
        <p:nvPicPr>
          <p:cNvPr id="5222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ole tekstowe 9"/>
          <p:cNvSpPr txBox="1"/>
          <p:nvPr/>
        </p:nvSpPr>
        <p:spPr>
          <a:xfrm>
            <a:off x="284163" y="1112838"/>
            <a:ext cx="8680450" cy="2554545"/>
          </a:xfrm>
          <a:prstGeom prst="rect">
            <a:avLst/>
          </a:prstGeom>
          <a:noFill/>
        </p:spPr>
        <p:txBody>
          <a:bodyPr>
            <a:spAutoFit/>
          </a:bodyPr>
          <a:lstStyle/>
          <a:p>
            <a:pPr fontAlgn="auto">
              <a:spcAft>
                <a:spcPts val="0"/>
              </a:spcAft>
              <a:defRPr/>
            </a:pPr>
            <a:r>
              <a:rPr lang="pl-PL" sz="2000" dirty="0" smtClean="0">
                <a:solidFill>
                  <a:srgbClr val="0000CC"/>
                </a:solidFill>
                <a:ea typeface="Tahoma" pitchFamily="34" charset="0"/>
                <a:cs typeface="Tahoma" pitchFamily="34" charset="0"/>
              </a:rPr>
              <a:t>Po rozdaniu arkuszy uczniom PZN informuje uczniów </a:t>
            </a:r>
            <a:r>
              <a:rPr lang="pl-PL" sz="2000" dirty="0">
                <a:solidFill>
                  <a:srgbClr val="0000CC"/>
                </a:solidFill>
                <a:ea typeface="Tahoma" pitchFamily="34" charset="0"/>
                <a:cs typeface="Tahoma" pitchFamily="34" charset="0"/>
              </a:rPr>
              <a:t>o:</a:t>
            </a:r>
          </a:p>
          <a:p>
            <a:pPr marL="342900" indent="-342900" fontAlgn="auto">
              <a:spcAft>
                <a:spcPts val="0"/>
              </a:spcAft>
              <a:buFont typeface="Wingdings" panose="05000000000000000000" pitchFamily="2" charset="2"/>
              <a:buChar char="§"/>
              <a:defRPr/>
            </a:pPr>
            <a:r>
              <a:rPr lang="pl-PL" sz="2000" dirty="0">
                <a:solidFill>
                  <a:srgbClr val="0000CC"/>
                </a:solidFill>
                <a:ea typeface="Tahoma" pitchFamily="34" charset="0"/>
                <a:cs typeface="Tahoma" pitchFamily="34" charset="0"/>
              </a:rPr>
              <a:t>obowiązku zapoznania się z instrukcją zamieszczoną na pierwszej oraz drugiej stronie arkusza</a:t>
            </a:r>
          </a:p>
          <a:p>
            <a:pPr marL="342900" indent="-342900" fontAlgn="auto">
              <a:spcAft>
                <a:spcPts val="0"/>
              </a:spcAft>
              <a:buFont typeface="Wingdings" panose="05000000000000000000" pitchFamily="2" charset="2"/>
              <a:buChar char="§"/>
              <a:defRPr/>
            </a:pPr>
            <a:r>
              <a:rPr lang="pl-PL" sz="2000" dirty="0">
                <a:solidFill>
                  <a:srgbClr val="0000CC"/>
                </a:solidFill>
                <a:ea typeface="Tahoma" pitchFamily="34" charset="0"/>
                <a:cs typeface="Tahoma" pitchFamily="34" charset="0"/>
              </a:rPr>
              <a:t>sprawdzeniu kompletności arkusza (zeszyt zadań egzaminacyjnych </a:t>
            </a:r>
            <a:r>
              <a:rPr lang="pl-PL" sz="2000" dirty="0" smtClean="0">
                <a:solidFill>
                  <a:srgbClr val="0000CC"/>
                </a:solidFill>
                <a:ea typeface="Tahoma" pitchFamily="34" charset="0"/>
                <a:cs typeface="Tahoma" pitchFamily="34" charset="0"/>
              </a:rPr>
              <a:t/>
            </a:r>
            <a:br>
              <a:rPr lang="pl-PL" sz="2000" dirty="0" smtClean="0">
                <a:solidFill>
                  <a:srgbClr val="0000CC"/>
                </a:solidFill>
                <a:ea typeface="Tahoma" pitchFamily="34" charset="0"/>
                <a:cs typeface="Tahoma" pitchFamily="34" charset="0"/>
              </a:rPr>
            </a:br>
            <a:r>
              <a:rPr lang="pl-PL" sz="2000" dirty="0" smtClean="0">
                <a:solidFill>
                  <a:srgbClr val="0000CC"/>
                </a:solidFill>
                <a:ea typeface="Tahoma" pitchFamily="34" charset="0"/>
                <a:cs typeface="Tahoma" pitchFamily="34" charset="0"/>
              </a:rPr>
              <a:t>i </a:t>
            </a:r>
            <a:r>
              <a:rPr lang="pl-PL" sz="2000" dirty="0">
                <a:solidFill>
                  <a:srgbClr val="0000CC"/>
                </a:solidFill>
                <a:ea typeface="Tahoma" pitchFamily="34" charset="0"/>
                <a:cs typeface="Tahoma" pitchFamily="34" charset="0"/>
              </a:rPr>
              <a:t>karta </a:t>
            </a:r>
            <a:r>
              <a:rPr lang="pl-PL" sz="2000" dirty="0" smtClean="0">
                <a:solidFill>
                  <a:srgbClr val="0000CC"/>
                </a:solidFill>
                <a:ea typeface="Tahoma" pitchFamily="34" charset="0"/>
                <a:cs typeface="Tahoma" pitchFamily="34" charset="0"/>
              </a:rPr>
              <a:t>odpowiedzi) </a:t>
            </a:r>
            <a:r>
              <a:rPr lang="pl-PL" sz="2000" dirty="0">
                <a:solidFill>
                  <a:srgbClr val="0000CC"/>
                </a:solidFill>
                <a:ea typeface="Tahoma" pitchFamily="34" charset="0"/>
                <a:cs typeface="Tahoma" pitchFamily="34" charset="0"/>
              </a:rPr>
              <a:t>oraz czy wszystkie zadania są czytelnie wydrukowane</a:t>
            </a:r>
          </a:p>
          <a:p>
            <a:pPr marL="342900" indent="-342900" fontAlgn="auto">
              <a:spcAft>
                <a:spcPts val="0"/>
              </a:spcAft>
              <a:buFont typeface="Wingdings" panose="05000000000000000000" pitchFamily="2" charset="2"/>
              <a:buChar char="§"/>
              <a:defRPr/>
            </a:pPr>
            <a:r>
              <a:rPr lang="pl-PL" sz="2000" dirty="0">
                <a:solidFill>
                  <a:srgbClr val="0000CC"/>
                </a:solidFill>
                <a:ea typeface="Tahoma" pitchFamily="34" charset="0"/>
                <a:cs typeface="Tahoma" pitchFamily="34" charset="0"/>
              </a:rPr>
              <a:t>sprawdzeniu poprawności numeru PESEL na naklejkach</a:t>
            </a:r>
          </a:p>
          <a:p>
            <a:pPr marL="342900" indent="-342900" fontAlgn="auto">
              <a:spcAft>
                <a:spcPts val="0"/>
              </a:spcAft>
              <a:buFont typeface="Wingdings" panose="05000000000000000000" pitchFamily="2" charset="2"/>
              <a:buChar char="§"/>
              <a:defRPr/>
            </a:pPr>
            <a:r>
              <a:rPr lang="pl-PL" sz="2000" dirty="0">
                <a:solidFill>
                  <a:srgbClr val="0000CC"/>
                </a:solidFill>
                <a:ea typeface="Tahoma" pitchFamily="34" charset="0"/>
                <a:cs typeface="Tahoma" pitchFamily="34" charset="0"/>
              </a:rPr>
              <a:t>zasadach kodowania arkusza.</a:t>
            </a:r>
          </a:p>
        </p:txBody>
      </p:sp>
      <p:sp>
        <p:nvSpPr>
          <p:cNvPr id="21511" name="pole tekstowe 1"/>
          <p:cNvSpPr txBox="1">
            <a:spLocks noChangeArrowheads="1"/>
          </p:cNvSpPr>
          <p:nvPr/>
        </p:nvSpPr>
        <p:spPr bwMode="auto">
          <a:xfrm>
            <a:off x="1" y="4286250"/>
            <a:ext cx="8964612" cy="707886"/>
          </a:xfrm>
          <a:prstGeom prst="rect">
            <a:avLst/>
          </a:prstGeom>
          <a:solidFill>
            <a:srgbClr val="0000CC"/>
          </a:solidFill>
          <a:ln>
            <a:noFill/>
          </a:ln>
          <a:extLst/>
        </p:spPr>
        <p:txBody>
          <a:bodyPr wrap="square">
            <a:spAutoFit/>
          </a:bodyPr>
          <a:lstStyle>
            <a:lvl1pPr algn="l" eaLnBrk="0" hangingPunct="0">
              <a:spcBef>
                <a:spcPct val="20000"/>
              </a:spcBef>
              <a:buFont typeface="Arial" charset="0"/>
              <a:buChar char="•"/>
              <a:defRPr sz="2400">
                <a:solidFill>
                  <a:srgbClr val="7F7F7F"/>
                </a:solidFill>
                <a:latin typeface="Century Gothic" pitchFamily="34" charset="0"/>
              </a:defRPr>
            </a:lvl1pPr>
            <a:lvl2pPr marL="742950" indent="-285750" algn="l"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algn="l" eaLnBrk="0" hangingPunct="0">
              <a:spcBef>
                <a:spcPct val="20000"/>
              </a:spcBef>
              <a:buFont typeface="Arial" charset="0"/>
              <a:buChar char="•"/>
              <a:defRPr sz="1600">
                <a:solidFill>
                  <a:srgbClr val="7F7F7F"/>
                </a:solidFill>
                <a:latin typeface="Century Gothic" pitchFamily="34" charset="0"/>
              </a:defRPr>
            </a:lvl3pPr>
            <a:lvl4pPr marL="1600200" indent="-228600" algn="l"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algn="l"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pl-PL" altLang="pl-PL" sz="2000" dirty="0" smtClean="0">
                <a:solidFill>
                  <a:schemeClr val="bg1"/>
                </a:solidFill>
                <a:latin typeface="Tahoma" pitchFamily="34" charset="0"/>
                <a:ea typeface="Tahoma" pitchFamily="34" charset="0"/>
                <a:cs typeface="Tahoma" pitchFamily="34" charset="0"/>
              </a:rPr>
              <a:t>Uczeń nie podpisuje arkusza ani karty odpowiedzi imieniem i nazwiskiem.</a:t>
            </a:r>
          </a:p>
          <a:p>
            <a:pPr algn="ctr" eaLnBrk="1" hangingPunct="1">
              <a:spcBef>
                <a:spcPct val="0"/>
              </a:spcBef>
              <a:buFontTx/>
              <a:buNone/>
              <a:defRPr/>
            </a:pPr>
            <a:r>
              <a:rPr lang="pl-PL" altLang="pl-PL" sz="2000" dirty="0" smtClean="0">
                <a:solidFill>
                  <a:schemeClr val="bg1"/>
                </a:solidFill>
                <a:latin typeface="Tahoma" pitchFamily="34" charset="0"/>
                <a:ea typeface="Tahoma" pitchFamily="34" charset="0"/>
                <a:cs typeface="Tahoma" pitchFamily="34" charset="0"/>
              </a:rPr>
              <a:t>Naklejki z imieniem i nazwiskiem nie wykorzystuje się do oznaczenia arkusza.</a:t>
            </a:r>
          </a:p>
        </p:txBody>
      </p:sp>
      <p:sp>
        <p:nvSpPr>
          <p:cNvPr id="21512" name="pole tekstowe 2"/>
          <p:cNvSpPr txBox="1">
            <a:spLocks noChangeArrowheads="1"/>
          </p:cNvSpPr>
          <p:nvPr/>
        </p:nvSpPr>
        <p:spPr bwMode="auto">
          <a:xfrm>
            <a:off x="267629" y="5301208"/>
            <a:ext cx="83518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charset="0"/>
              <a:buChar char="•"/>
              <a:defRPr sz="2400">
                <a:solidFill>
                  <a:srgbClr val="7F7F7F"/>
                </a:solidFill>
                <a:latin typeface="Century Gothic" pitchFamily="34" charset="0"/>
              </a:defRPr>
            </a:lvl1pPr>
            <a:lvl2pPr marL="742950" indent="-285750" algn="l"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algn="l" eaLnBrk="0" hangingPunct="0">
              <a:spcBef>
                <a:spcPct val="20000"/>
              </a:spcBef>
              <a:buFont typeface="Arial" charset="0"/>
              <a:buChar char="•"/>
              <a:defRPr sz="1600">
                <a:solidFill>
                  <a:srgbClr val="7F7F7F"/>
                </a:solidFill>
                <a:latin typeface="Century Gothic" pitchFamily="34" charset="0"/>
              </a:defRPr>
            </a:lvl3pPr>
            <a:lvl4pPr marL="1600200" indent="-228600" algn="l"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algn="l"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pl-PL" altLang="pl-PL" sz="2000" b="1" dirty="0" smtClean="0">
                <a:solidFill>
                  <a:srgbClr val="0000CC"/>
                </a:solidFill>
                <a:effectLst>
                  <a:outerShdw blurRad="63500" dist="38100" dir="5400000" algn="t" rotWithShape="0">
                    <a:prstClr val="black">
                      <a:alpha val="25000"/>
                    </a:prstClr>
                  </a:outerShdw>
                </a:effectLst>
                <a:latin typeface="Tahoma" pitchFamily="34" charset="0"/>
                <a:ea typeface="Tahoma" pitchFamily="34" charset="0"/>
                <a:cs typeface="Tahoma" pitchFamily="34" charset="0"/>
              </a:rPr>
              <a:t>UWAGA</a:t>
            </a:r>
            <a:r>
              <a:rPr lang="pl-PL" altLang="pl-PL" sz="2000" dirty="0" smtClean="0">
                <a:solidFill>
                  <a:srgbClr val="0000CC"/>
                </a:solidFill>
                <a:effectLst>
                  <a:outerShdw blurRad="63500" dist="38100" dir="5400000" algn="t" rotWithShape="0">
                    <a:prstClr val="black">
                      <a:alpha val="25000"/>
                    </a:prstClr>
                  </a:outerShdw>
                </a:effectLst>
                <a:latin typeface="Tahoma" pitchFamily="34" charset="0"/>
                <a:ea typeface="Tahoma" pitchFamily="34" charset="0"/>
                <a:cs typeface="Tahoma" pitchFamily="34" charset="0"/>
              </a:rPr>
              <a:t>: Nie</a:t>
            </a:r>
            <a:r>
              <a:rPr lang="pl-PL" altLang="pl-PL" sz="2000" dirty="0" smtClean="0">
                <a:solidFill>
                  <a:srgbClr val="0000CC"/>
                </a:solidFill>
                <a:latin typeface="Tahoma" pitchFamily="34" charset="0"/>
                <a:ea typeface="Tahoma" pitchFamily="34" charset="0"/>
                <a:cs typeface="Tahoma" pitchFamily="34" charset="0"/>
              </a:rPr>
              <a:t> </a:t>
            </a:r>
            <a:r>
              <a:rPr lang="pl-PL" altLang="pl-PL" sz="2000" dirty="0" smtClean="0">
                <a:solidFill>
                  <a:srgbClr val="0000CC"/>
                </a:solidFill>
                <a:effectLst>
                  <a:outerShdw blurRad="63500" dist="38100" dir="5400000" algn="t" rotWithShape="0">
                    <a:prstClr val="black">
                      <a:alpha val="25000"/>
                    </a:prstClr>
                  </a:outerShdw>
                </a:effectLst>
                <a:latin typeface="Tahoma" pitchFamily="34" charset="0"/>
                <a:ea typeface="Tahoma" pitchFamily="34" charset="0"/>
                <a:cs typeface="Tahoma" pitchFamily="34" charset="0"/>
              </a:rPr>
              <a:t>używa</a:t>
            </a:r>
            <a:r>
              <a:rPr lang="pl-PL" altLang="pl-PL" sz="2000" dirty="0" smtClean="0">
                <a:solidFill>
                  <a:srgbClr val="0000CC"/>
                </a:solidFill>
                <a:latin typeface="Tahoma" pitchFamily="34" charset="0"/>
                <a:ea typeface="Tahoma" pitchFamily="34" charset="0"/>
                <a:cs typeface="Tahoma" pitchFamily="34" charset="0"/>
              </a:rPr>
              <a:t> </a:t>
            </a:r>
            <a:r>
              <a:rPr lang="pl-PL" altLang="pl-PL" sz="2000" dirty="0" smtClean="0">
                <a:solidFill>
                  <a:srgbClr val="0000CC"/>
                </a:solidFill>
                <a:effectLst>
                  <a:outerShdw blurRad="63500" dist="38100" dir="5400000" algn="t" rotWithShape="0">
                    <a:prstClr val="black">
                      <a:alpha val="25000"/>
                    </a:prstClr>
                  </a:outerShdw>
                </a:effectLst>
                <a:latin typeface="Tahoma" pitchFamily="34" charset="0"/>
                <a:ea typeface="Tahoma" pitchFamily="34" charset="0"/>
                <a:cs typeface="Tahoma" pitchFamily="34" charset="0"/>
              </a:rPr>
              <a:t>się naklejki z błędnym numerem PESEL. W takiej sytuacji ZN wpisuje ręcznie poprawny numer PESEL i kod szkoły.</a:t>
            </a:r>
          </a:p>
        </p:txBody>
      </p:sp>
      <p:sp>
        <p:nvSpPr>
          <p:cNvPr id="52232"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52233"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5"/>
          <p:cNvSpPr txBox="1">
            <a:spLocks noChangeArrowheads="1"/>
          </p:cNvSpPr>
          <p:nvPr/>
        </p:nvSpPr>
        <p:spPr bwMode="auto">
          <a:xfrm>
            <a:off x="0" y="24047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400" b="1" dirty="0">
                <a:solidFill>
                  <a:srgbClr val="0000CC"/>
                </a:solidFill>
                <a:ea typeface="Tahoma" pitchFamily="34" charset="0"/>
                <a:cs typeface="Tahoma" pitchFamily="34" charset="0"/>
              </a:rPr>
              <a:t>Czynności zespołu </a:t>
            </a:r>
            <a:r>
              <a:rPr lang="pl-PL" altLang="pl-PL" sz="2400" b="1" dirty="0" smtClean="0">
                <a:solidFill>
                  <a:srgbClr val="0000CC"/>
                </a:solidFill>
                <a:ea typeface="Tahoma" pitchFamily="34" charset="0"/>
                <a:cs typeface="Tahoma" pitchFamily="34" charset="0"/>
              </a:rPr>
              <a:t>nadzorującego                              </a:t>
            </a:r>
            <a:endParaRPr lang="pl-PL" altLang="pl-PL" sz="2400" b="1" dirty="0">
              <a:solidFill>
                <a:srgbClr val="0000CC"/>
              </a:solidFill>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F2547CFE-0964-4D8E-A549-970101F35940}" type="slidenum">
              <a:rPr lang="pl-PL" altLang="pl-PL" sz="1200" smtClean="0">
                <a:solidFill>
                  <a:srgbClr val="595959"/>
                </a:solidFill>
                <a:latin typeface="Century Gothic" pitchFamily="34" charset="0"/>
              </a:rPr>
              <a:pPr eaLnBrk="1" hangingPunct="1"/>
              <a:t>51</a:t>
            </a:fld>
            <a:endParaRPr lang="pl-PL" altLang="pl-PL" sz="1200" smtClean="0">
              <a:solidFill>
                <a:srgbClr val="595959"/>
              </a:solidFill>
              <a:latin typeface="Century Gothic" pitchFamily="34" charset="0"/>
            </a:endParaRPr>
          </a:p>
        </p:txBody>
      </p:sp>
      <p:pic>
        <p:nvPicPr>
          <p:cNvPr id="532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ole tekstowe 9"/>
          <p:cNvSpPr txBox="1"/>
          <p:nvPr/>
        </p:nvSpPr>
        <p:spPr>
          <a:xfrm>
            <a:off x="409575" y="1484313"/>
            <a:ext cx="8410575" cy="1631216"/>
          </a:xfrm>
          <a:prstGeom prst="rect">
            <a:avLst/>
          </a:prstGeom>
          <a:noFill/>
        </p:spPr>
        <p:txBody>
          <a:bodyPr wrap="square">
            <a:spAutoFit/>
          </a:bodyPr>
          <a:lstStyle/>
          <a:p>
            <a:pPr fontAlgn="auto">
              <a:spcAft>
                <a:spcPts val="0"/>
              </a:spcAft>
              <a:defRPr/>
            </a:pPr>
            <a:r>
              <a:rPr lang="pl-PL" sz="2000" dirty="0">
                <a:solidFill>
                  <a:srgbClr val="0000CC"/>
                </a:solidFill>
                <a:ea typeface="Tahoma" pitchFamily="34" charset="0"/>
                <a:cs typeface="Tahoma" pitchFamily="34" charset="0"/>
              </a:rPr>
              <a:t>W uzasadnionych przypadkach przewodniczący zespołu nadzorującego może wpuścić do sali ucznia spóźnionego, jeżeli nie zakończyły się jeszcze czynności organizacyjne. Uczeń kończy pracę z arkuszem </a:t>
            </a:r>
            <a:r>
              <a:rPr lang="pl-PL" sz="2000" dirty="0" smtClean="0">
                <a:solidFill>
                  <a:srgbClr val="0000CC"/>
                </a:solidFill>
                <a:ea typeface="Tahoma" pitchFamily="34" charset="0"/>
                <a:cs typeface="Tahoma" pitchFamily="34" charset="0"/>
              </a:rPr>
              <a:t>równocześnie </a:t>
            </a:r>
            <a:r>
              <a:rPr lang="pl-PL" sz="2000" dirty="0">
                <a:solidFill>
                  <a:srgbClr val="0000CC"/>
                </a:solidFill>
                <a:ea typeface="Tahoma" pitchFamily="34" charset="0"/>
                <a:cs typeface="Tahoma" pitchFamily="34" charset="0"/>
              </a:rPr>
              <a:t>ze wszystkimi. Taką sytuację odnotowuje się w protokole przebiegu egzaminu </a:t>
            </a:r>
            <a:r>
              <a:rPr lang="pl-PL" sz="2000" dirty="0" smtClean="0">
                <a:solidFill>
                  <a:srgbClr val="0000CC"/>
                </a:solidFill>
                <a:ea typeface="Tahoma" pitchFamily="34" charset="0"/>
                <a:cs typeface="Tahoma" pitchFamily="34" charset="0"/>
              </a:rPr>
              <a:t>w </a:t>
            </a:r>
            <a:r>
              <a:rPr lang="pl-PL" sz="2000" dirty="0">
                <a:solidFill>
                  <a:srgbClr val="0000CC"/>
                </a:solidFill>
                <a:ea typeface="Tahoma" pitchFamily="34" charset="0"/>
                <a:cs typeface="Tahoma" pitchFamily="34" charset="0"/>
              </a:rPr>
              <a:t>danej sali.</a:t>
            </a:r>
          </a:p>
        </p:txBody>
      </p:sp>
      <p:sp>
        <p:nvSpPr>
          <p:cNvPr id="2" name="pole tekstowe 1"/>
          <p:cNvSpPr txBox="1"/>
          <p:nvPr/>
        </p:nvSpPr>
        <p:spPr>
          <a:xfrm>
            <a:off x="699378" y="3645024"/>
            <a:ext cx="7921625" cy="1015663"/>
          </a:xfrm>
          <a:prstGeom prst="rect">
            <a:avLst/>
          </a:prstGeom>
          <a:solidFill>
            <a:srgbClr val="0000CC"/>
          </a:solidFill>
        </p:spPr>
        <p:txBody>
          <a:bodyPr>
            <a:spAutoFit/>
          </a:bodyPr>
          <a:lstStyle/>
          <a:p>
            <a:pPr>
              <a:defRPr/>
            </a:pPr>
            <a:r>
              <a:rPr lang="pl-PL" sz="2000" dirty="0" smtClean="0">
                <a:solidFill>
                  <a:schemeClr val="bg1"/>
                </a:solidFill>
                <a:ea typeface="Tahoma" pitchFamily="34" charset="0"/>
                <a:cs typeface="Tahoma" pitchFamily="34" charset="0"/>
              </a:rPr>
              <a:t>Po rozdaniu uczniom arkuszy i sprawdzeniu ich kompletności należy zapakować arkusze </a:t>
            </a:r>
            <a:r>
              <a:rPr lang="pl-PL" sz="2000" dirty="0">
                <a:solidFill>
                  <a:schemeClr val="bg1"/>
                </a:solidFill>
                <a:ea typeface="Tahoma" pitchFamily="34" charset="0"/>
                <a:cs typeface="Tahoma" pitchFamily="34" charset="0"/>
              </a:rPr>
              <a:t>niewykorzystane/wadliwe </a:t>
            </a:r>
            <a:r>
              <a:rPr lang="pl-PL" sz="2000" dirty="0" smtClean="0">
                <a:solidFill>
                  <a:schemeClr val="bg1"/>
                </a:solidFill>
                <a:ea typeface="Tahoma" pitchFamily="34" charset="0"/>
                <a:cs typeface="Tahoma" pitchFamily="34" charset="0"/>
              </a:rPr>
              <a:t>do </a:t>
            </a:r>
            <a:r>
              <a:rPr lang="pl-PL" sz="2000" dirty="0">
                <a:solidFill>
                  <a:schemeClr val="bg1"/>
                </a:solidFill>
                <a:ea typeface="Tahoma" pitchFamily="34" charset="0"/>
                <a:cs typeface="Tahoma" pitchFamily="34" charset="0"/>
              </a:rPr>
              <a:t>odpowiednio opisanej </a:t>
            </a:r>
            <a:r>
              <a:rPr lang="pl-PL" sz="2000" dirty="0" smtClean="0">
                <a:solidFill>
                  <a:schemeClr val="bg1"/>
                </a:solidFill>
                <a:ea typeface="Tahoma" pitchFamily="34" charset="0"/>
                <a:cs typeface="Tahoma" pitchFamily="34" charset="0"/>
              </a:rPr>
              <a:t>koperty papierowej.</a:t>
            </a:r>
            <a:endParaRPr lang="pl-PL" sz="2000" dirty="0">
              <a:solidFill>
                <a:schemeClr val="bg1"/>
              </a:solidFill>
              <a:ea typeface="Tahoma" pitchFamily="34" charset="0"/>
              <a:cs typeface="Tahoma" pitchFamily="34" charset="0"/>
            </a:endParaRPr>
          </a:p>
        </p:txBody>
      </p:sp>
      <p:sp>
        <p:nvSpPr>
          <p:cNvPr id="53255"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53256"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
          <p:cNvSpPr txBox="1">
            <a:spLocks noChangeArrowheads="1"/>
          </p:cNvSpPr>
          <p:nvPr/>
        </p:nvSpPr>
        <p:spPr bwMode="auto">
          <a:xfrm>
            <a:off x="0" y="24047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400" b="1" dirty="0">
                <a:solidFill>
                  <a:srgbClr val="0000CC"/>
                </a:solidFill>
                <a:ea typeface="Tahoma" pitchFamily="34" charset="0"/>
                <a:cs typeface="Tahoma" pitchFamily="34" charset="0"/>
              </a:rPr>
              <a:t>Czynności zespołu </a:t>
            </a:r>
            <a:r>
              <a:rPr lang="pl-PL" altLang="pl-PL" sz="2400" b="1" dirty="0" smtClean="0">
                <a:solidFill>
                  <a:srgbClr val="0000CC"/>
                </a:solidFill>
                <a:ea typeface="Tahoma" pitchFamily="34" charset="0"/>
                <a:cs typeface="Tahoma" pitchFamily="34" charset="0"/>
              </a:rPr>
              <a:t>nadzorującego                              </a:t>
            </a:r>
            <a:endParaRPr lang="pl-PL" altLang="pl-PL" sz="2400" b="1" dirty="0">
              <a:solidFill>
                <a:srgbClr val="0000CC"/>
              </a:solidFill>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B58699AA-74FD-470D-88A7-B3FC0CE748F7}" type="slidenum">
              <a:rPr lang="pl-PL" altLang="pl-PL" sz="1200" smtClean="0">
                <a:solidFill>
                  <a:srgbClr val="595959"/>
                </a:solidFill>
                <a:latin typeface="Century Gothic" pitchFamily="34" charset="0"/>
              </a:rPr>
              <a:pPr eaLnBrk="1" hangingPunct="1"/>
              <a:t>52</a:t>
            </a:fld>
            <a:endParaRPr lang="pl-PL" altLang="pl-PL" sz="1200" smtClean="0">
              <a:solidFill>
                <a:srgbClr val="595959"/>
              </a:solidFill>
              <a:latin typeface="Century Gothic" pitchFamily="34" charset="0"/>
            </a:endParaRPr>
          </a:p>
        </p:txBody>
      </p:sp>
      <p:pic>
        <p:nvPicPr>
          <p:cNvPr id="5427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ole tekstowe 9"/>
          <p:cNvSpPr txBox="1"/>
          <p:nvPr/>
        </p:nvSpPr>
        <p:spPr>
          <a:xfrm>
            <a:off x="592534" y="1071626"/>
            <a:ext cx="8060531" cy="1631216"/>
          </a:xfrm>
          <a:prstGeom prst="rect">
            <a:avLst/>
          </a:prstGeom>
          <a:noFill/>
        </p:spPr>
        <p:txBody>
          <a:bodyPr wrap="square">
            <a:spAutoFit/>
          </a:bodyPr>
          <a:lstStyle/>
          <a:p>
            <a:pPr fontAlgn="auto">
              <a:spcAft>
                <a:spcPts val="0"/>
              </a:spcAft>
              <a:defRPr/>
            </a:pPr>
            <a:r>
              <a:rPr lang="pl-PL" sz="2000" dirty="0">
                <a:solidFill>
                  <a:srgbClr val="0000CC"/>
                </a:solidFill>
                <a:ea typeface="Tahoma" pitchFamily="34" charset="0"/>
                <a:cs typeface="Tahoma" pitchFamily="34" charset="0"/>
              </a:rPr>
              <a:t>Zespół nadzorujący koduje zeszyt zadań </a:t>
            </a:r>
            <a:r>
              <a:rPr lang="pl-PL" sz="2000" dirty="0" smtClean="0">
                <a:solidFill>
                  <a:srgbClr val="0000CC"/>
                </a:solidFill>
                <a:ea typeface="Tahoma" pitchFamily="34" charset="0"/>
                <a:cs typeface="Tahoma" pitchFamily="34" charset="0"/>
              </a:rPr>
              <a:t>i </a:t>
            </a:r>
            <a:r>
              <a:rPr lang="pl-PL" sz="2000" dirty="0">
                <a:solidFill>
                  <a:srgbClr val="0000CC"/>
                </a:solidFill>
                <a:ea typeface="Tahoma" pitchFamily="34" charset="0"/>
                <a:cs typeface="Tahoma" pitchFamily="34" charset="0"/>
              </a:rPr>
              <a:t>kartę odpowiedzi uczniów pracujących z arkuszem dostosowanym oraz uczniów </a:t>
            </a:r>
            <a:r>
              <a:rPr lang="pl-PL" sz="2000" dirty="0" smtClean="0">
                <a:solidFill>
                  <a:srgbClr val="0000CC"/>
                </a:solidFill>
                <a:ea typeface="Tahoma" pitchFamily="34" charset="0"/>
                <a:cs typeface="Tahoma" pitchFamily="34" charset="0"/>
              </a:rPr>
              <a:t/>
            </a:r>
            <a:br>
              <a:rPr lang="pl-PL" sz="2000" dirty="0" smtClean="0">
                <a:solidFill>
                  <a:srgbClr val="0000CC"/>
                </a:solidFill>
                <a:ea typeface="Tahoma" pitchFamily="34" charset="0"/>
                <a:cs typeface="Tahoma" pitchFamily="34" charset="0"/>
              </a:rPr>
            </a:br>
            <a:r>
              <a:rPr lang="pl-PL" sz="2000" dirty="0" smtClean="0">
                <a:solidFill>
                  <a:srgbClr val="0000CC"/>
                </a:solidFill>
                <a:ea typeface="Tahoma" pitchFamily="34" charset="0"/>
                <a:cs typeface="Tahoma" pitchFamily="34" charset="0"/>
              </a:rPr>
              <a:t>z </a:t>
            </a:r>
            <a:r>
              <a:rPr lang="pl-PL" sz="2000" dirty="0">
                <a:solidFill>
                  <a:srgbClr val="0000CC"/>
                </a:solidFill>
                <a:ea typeface="Tahoma" pitchFamily="34" charset="0"/>
                <a:cs typeface="Tahoma" pitchFamily="34" charset="0"/>
              </a:rPr>
              <a:t>niepełnosprawnością ruchową, czasową niepełnosprawnością rąk, uczniów </a:t>
            </a:r>
            <a:r>
              <a:rPr lang="pl-PL" sz="2000" dirty="0" smtClean="0">
                <a:solidFill>
                  <a:srgbClr val="0000CC"/>
                </a:solidFill>
                <a:ea typeface="Tahoma" pitchFamily="34" charset="0"/>
                <a:cs typeface="Tahoma" pitchFamily="34" charset="0"/>
              </a:rPr>
              <a:t>z </a:t>
            </a:r>
            <a:r>
              <a:rPr lang="pl-PL" sz="2000" dirty="0">
                <a:solidFill>
                  <a:srgbClr val="0000CC"/>
                </a:solidFill>
                <a:ea typeface="Tahoma" pitchFamily="34" charset="0"/>
                <a:cs typeface="Tahoma" pitchFamily="34" charset="0"/>
              </a:rPr>
              <a:t>afazją oraz uczniów ze specyficznymi trudnościami </a:t>
            </a:r>
            <a:r>
              <a:rPr lang="pl-PL" sz="2000" dirty="0" smtClean="0">
                <a:solidFill>
                  <a:srgbClr val="0000CC"/>
                </a:solidFill>
                <a:ea typeface="Tahoma" pitchFamily="34" charset="0"/>
                <a:cs typeface="Tahoma" pitchFamily="34" charset="0"/>
              </a:rPr>
              <a:t/>
            </a:r>
            <a:br>
              <a:rPr lang="pl-PL" sz="2000" dirty="0" smtClean="0">
                <a:solidFill>
                  <a:srgbClr val="0000CC"/>
                </a:solidFill>
                <a:ea typeface="Tahoma" pitchFamily="34" charset="0"/>
                <a:cs typeface="Tahoma" pitchFamily="34" charset="0"/>
              </a:rPr>
            </a:br>
            <a:r>
              <a:rPr lang="pl-PL" sz="2000" dirty="0" smtClean="0">
                <a:solidFill>
                  <a:srgbClr val="0000CC"/>
                </a:solidFill>
                <a:ea typeface="Tahoma" pitchFamily="34" charset="0"/>
                <a:cs typeface="Tahoma" pitchFamily="34" charset="0"/>
              </a:rPr>
              <a:t>w </a:t>
            </a:r>
            <a:r>
              <a:rPr lang="pl-PL" sz="2000" dirty="0">
                <a:solidFill>
                  <a:srgbClr val="0000CC"/>
                </a:solidFill>
                <a:ea typeface="Tahoma" pitchFamily="34" charset="0"/>
                <a:cs typeface="Tahoma" pitchFamily="34" charset="0"/>
              </a:rPr>
              <a:t>uczeniu się.</a:t>
            </a:r>
          </a:p>
        </p:txBody>
      </p:sp>
      <p:sp>
        <p:nvSpPr>
          <p:cNvPr id="2" name="pole tekstowe 1"/>
          <p:cNvSpPr txBox="1"/>
          <p:nvPr/>
        </p:nvSpPr>
        <p:spPr>
          <a:xfrm>
            <a:off x="661988" y="3390900"/>
            <a:ext cx="7921625" cy="1015663"/>
          </a:xfrm>
          <a:prstGeom prst="rect">
            <a:avLst/>
          </a:prstGeom>
          <a:solidFill>
            <a:srgbClr val="0000CC"/>
          </a:solidFill>
        </p:spPr>
        <p:txBody>
          <a:bodyPr>
            <a:spAutoFit/>
          </a:bodyPr>
          <a:lstStyle/>
          <a:p>
            <a:pPr algn="ctr">
              <a:defRPr/>
            </a:pPr>
            <a:r>
              <a:rPr lang="pl-PL" sz="2000" dirty="0">
                <a:solidFill>
                  <a:schemeClr val="bg1"/>
                </a:solidFill>
                <a:ea typeface="Tahoma" pitchFamily="34" charset="0"/>
                <a:cs typeface="Tahoma" pitchFamily="34" charset="0"/>
              </a:rPr>
              <a:t>Przed rozpoczęciem </a:t>
            </a:r>
            <a:r>
              <a:rPr lang="pl-PL" sz="2000" dirty="0" smtClean="0">
                <a:solidFill>
                  <a:schemeClr val="bg1"/>
                </a:solidFill>
                <a:ea typeface="Tahoma" pitchFamily="34" charset="0"/>
                <a:cs typeface="Tahoma" pitchFamily="34" charset="0"/>
              </a:rPr>
              <a:t>egzaminu </a:t>
            </a:r>
            <a:r>
              <a:rPr lang="pl-PL" sz="2000" dirty="0">
                <a:solidFill>
                  <a:schemeClr val="bg1"/>
                </a:solidFill>
                <a:ea typeface="Tahoma" pitchFamily="34" charset="0"/>
                <a:cs typeface="Tahoma" pitchFamily="34" charset="0"/>
              </a:rPr>
              <a:t>zespół nadzorujący sprawdza </a:t>
            </a:r>
            <a:r>
              <a:rPr lang="pl-PL" sz="2000" dirty="0" smtClean="0">
                <a:solidFill>
                  <a:schemeClr val="bg1"/>
                </a:solidFill>
                <a:ea typeface="Tahoma" pitchFamily="34" charset="0"/>
                <a:cs typeface="Tahoma" pitchFamily="34" charset="0"/>
              </a:rPr>
              <a:t/>
            </a:r>
            <a:br>
              <a:rPr lang="pl-PL" sz="2000" dirty="0" smtClean="0">
                <a:solidFill>
                  <a:schemeClr val="bg1"/>
                </a:solidFill>
                <a:ea typeface="Tahoma" pitchFamily="34" charset="0"/>
                <a:cs typeface="Tahoma" pitchFamily="34" charset="0"/>
              </a:rPr>
            </a:br>
            <a:r>
              <a:rPr lang="pl-PL" sz="2000" dirty="0" smtClean="0">
                <a:solidFill>
                  <a:schemeClr val="bg1"/>
                </a:solidFill>
                <a:ea typeface="Tahoma" pitchFamily="34" charset="0"/>
                <a:cs typeface="Tahoma" pitchFamily="34" charset="0"/>
              </a:rPr>
              <a:t>w </a:t>
            </a:r>
            <a:r>
              <a:rPr lang="pl-PL" sz="2000" dirty="0">
                <a:solidFill>
                  <a:schemeClr val="bg1"/>
                </a:solidFill>
                <a:ea typeface="Tahoma" pitchFamily="34" charset="0"/>
                <a:cs typeface="Tahoma" pitchFamily="34" charset="0"/>
              </a:rPr>
              <a:t>obecności ucznia poprawność danych na arkuszu (kod ucznia </a:t>
            </a:r>
            <a:r>
              <a:rPr lang="pl-PL" sz="2000" dirty="0" smtClean="0">
                <a:solidFill>
                  <a:schemeClr val="bg1"/>
                </a:solidFill>
                <a:ea typeface="Tahoma" pitchFamily="34" charset="0"/>
                <a:cs typeface="Tahoma" pitchFamily="34" charset="0"/>
              </a:rPr>
              <a:t/>
            </a:r>
            <a:br>
              <a:rPr lang="pl-PL" sz="2000" dirty="0" smtClean="0">
                <a:solidFill>
                  <a:schemeClr val="bg1"/>
                </a:solidFill>
                <a:ea typeface="Tahoma" pitchFamily="34" charset="0"/>
                <a:cs typeface="Tahoma" pitchFamily="34" charset="0"/>
              </a:rPr>
            </a:br>
            <a:r>
              <a:rPr lang="pl-PL" sz="2000" dirty="0" smtClean="0">
                <a:solidFill>
                  <a:schemeClr val="bg1"/>
                </a:solidFill>
                <a:ea typeface="Tahoma" pitchFamily="34" charset="0"/>
                <a:cs typeface="Tahoma" pitchFamily="34" charset="0"/>
              </a:rPr>
              <a:t>i </a:t>
            </a:r>
            <a:r>
              <a:rPr lang="pl-PL" sz="2000" dirty="0">
                <a:solidFill>
                  <a:schemeClr val="bg1"/>
                </a:solidFill>
                <a:ea typeface="Tahoma" pitchFamily="34" charset="0"/>
                <a:cs typeface="Tahoma" pitchFamily="34" charset="0"/>
              </a:rPr>
              <a:t>numer PESEL) oraz poprawność zakodowania.</a:t>
            </a:r>
          </a:p>
        </p:txBody>
      </p:sp>
      <p:sp>
        <p:nvSpPr>
          <p:cNvPr id="54279"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54280"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
          <p:cNvSpPr txBox="1">
            <a:spLocks noChangeArrowheads="1"/>
          </p:cNvSpPr>
          <p:nvPr/>
        </p:nvSpPr>
        <p:spPr bwMode="auto">
          <a:xfrm>
            <a:off x="0" y="24047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400" b="1" dirty="0">
                <a:solidFill>
                  <a:srgbClr val="0000CC"/>
                </a:solidFill>
                <a:ea typeface="Tahoma" pitchFamily="34" charset="0"/>
                <a:cs typeface="Tahoma" pitchFamily="34" charset="0"/>
              </a:rPr>
              <a:t>Czynności zespołu </a:t>
            </a:r>
            <a:r>
              <a:rPr lang="pl-PL" altLang="pl-PL" sz="2400" b="1" dirty="0" smtClean="0">
                <a:solidFill>
                  <a:srgbClr val="0000CC"/>
                </a:solidFill>
                <a:ea typeface="Tahoma" pitchFamily="34" charset="0"/>
                <a:cs typeface="Tahoma" pitchFamily="34" charset="0"/>
              </a:rPr>
              <a:t>nadzorującego                              </a:t>
            </a:r>
            <a:endParaRPr lang="pl-PL" altLang="pl-PL" sz="2400" b="1" dirty="0">
              <a:solidFill>
                <a:srgbClr val="0000CC"/>
              </a:solidFill>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80483DDB-4381-47AA-B106-91D7F2310D1E}" type="slidenum">
              <a:rPr lang="pl-PL" altLang="pl-PL" sz="1200" smtClean="0">
                <a:solidFill>
                  <a:srgbClr val="595959"/>
                </a:solidFill>
                <a:latin typeface="Century Gothic" pitchFamily="34" charset="0"/>
              </a:rPr>
              <a:pPr eaLnBrk="1" hangingPunct="1"/>
              <a:t>53</a:t>
            </a:fld>
            <a:endParaRPr lang="pl-PL" altLang="pl-PL" sz="1200" smtClean="0">
              <a:solidFill>
                <a:srgbClr val="595959"/>
              </a:solidFill>
              <a:latin typeface="Century Gothic" pitchFamily="34" charset="0"/>
            </a:endParaRPr>
          </a:p>
        </p:txBody>
      </p:sp>
      <p:pic>
        <p:nvPicPr>
          <p:cNvPr id="552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ole tekstowe 9"/>
          <p:cNvSpPr txBox="1"/>
          <p:nvPr/>
        </p:nvSpPr>
        <p:spPr>
          <a:xfrm>
            <a:off x="339441" y="4509120"/>
            <a:ext cx="8337015" cy="1323439"/>
          </a:xfrm>
          <a:prstGeom prst="rect">
            <a:avLst/>
          </a:prstGeom>
          <a:solidFill>
            <a:srgbClr val="0000CC"/>
          </a:solidFill>
        </p:spPr>
        <p:txBody>
          <a:bodyPr wrap="square">
            <a:spAutoFit/>
          </a:bodyPr>
          <a:lstStyle/>
          <a:p>
            <a:pPr fontAlgn="auto">
              <a:spcAft>
                <a:spcPts val="0"/>
              </a:spcAft>
              <a:defRPr/>
            </a:pPr>
            <a:r>
              <a:rPr lang="pl-PL" sz="2000" dirty="0">
                <a:solidFill>
                  <a:schemeClr val="bg1"/>
                </a:solidFill>
                <a:ea typeface="Tahoma" pitchFamily="34" charset="0"/>
                <a:cs typeface="Tahoma" pitchFamily="34" charset="0"/>
              </a:rPr>
              <a:t>Członek zespołu nadzorującego, odbierając pracę, sprawdza:</a:t>
            </a:r>
          </a:p>
          <a:p>
            <a:pPr marL="342900" indent="-342900" fontAlgn="auto">
              <a:spcAft>
                <a:spcPts val="0"/>
              </a:spcAft>
              <a:buFont typeface="Wingdings" panose="05000000000000000000" pitchFamily="2" charset="2"/>
              <a:buChar char="§"/>
              <a:defRPr/>
            </a:pPr>
            <a:r>
              <a:rPr lang="pl-PL" sz="2000" dirty="0">
                <a:solidFill>
                  <a:schemeClr val="bg1"/>
                </a:solidFill>
                <a:ea typeface="Tahoma" pitchFamily="34" charset="0"/>
                <a:cs typeface="Tahoma" pitchFamily="34" charset="0"/>
              </a:rPr>
              <a:t>kompletność materiałów</a:t>
            </a:r>
          </a:p>
          <a:p>
            <a:pPr marL="342900" indent="-342900" fontAlgn="auto">
              <a:spcAft>
                <a:spcPts val="0"/>
              </a:spcAft>
              <a:buFont typeface="Wingdings" panose="05000000000000000000" pitchFamily="2" charset="2"/>
              <a:buChar char="§"/>
              <a:defRPr/>
            </a:pPr>
            <a:r>
              <a:rPr lang="pl-PL" sz="2000" dirty="0">
                <a:solidFill>
                  <a:schemeClr val="bg1"/>
                </a:solidFill>
                <a:ea typeface="Tahoma" pitchFamily="34" charset="0"/>
                <a:cs typeface="Tahoma" pitchFamily="34" charset="0"/>
              </a:rPr>
              <a:t>przeniesienie odpowiedzi do zadań zamkniętych na kartę odpowiedzi (karta odpowiedzi </a:t>
            </a:r>
            <a:r>
              <a:rPr lang="pl-PL" sz="2000" dirty="0" smtClean="0">
                <a:solidFill>
                  <a:schemeClr val="bg1"/>
                </a:solidFill>
                <a:ea typeface="Tahoma" pitchFamily="34" charset="0"/>
                <a:cs typeface="Tahoma" pitchFamily="34" charset="0"/>
              </a:rPr>
              <a:t>musi </a:t>
            </a:r>
            <a:r>
              <a:rPr lang="pl-PL" sz="2000" dirty="0">
                <a:solidFill>
                  <a:schemeClr val="bg1"/>
                </a:solidFill>
                <a:ea typeface="Tahoma" pitchFamily="34" charset="0"/>
                <a:cs typeface="Tahoma" pitchFamily="34" charset="0"/>
              </a:rPr>
              <a:t>pozostać nieoderwana od arkusza).</a:t>
            </a:r>
          </a:p>
        </p:txBody>
      </p:sp>
      <p:sp>
        <p:nvSpPr>
          <p:cNvPr id="2" name="pole tekstowe 1"/>
          <p:cNvSpPr txBox="1"/>
          <p:nvPr/>
        </p:nvSpPr>
        <p:spPr>
          <a:xfrm>
            <a:off x="268003" y="1412776"/>
            <a:ext cx="8552147" cy="1015663"/>
          </a:xfrm>
          <a:prstGeom prst="rect">
            <a:avLst/>
          </a:prstGeom>
          <a:noFill/>
        </p:spPr>
        <p:txBody>
          <a:bodyPr wrap="square">
            <a:spAutoFit/>
          </a:bodyPr>
          <a:lstStyle/>
          <a:p>
            <a:pPr>
              <a:defRPr/>
            </a:pP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W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celu monitorowania prawidłowego przebiegu egzaminu członkowie zespołu nadzorującego oraz obserwatorzy powinni regularnie obserwować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zdających. </a:t>
            </a:r>
            <a:endPar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endParaRPr>
          </a:p>
        </p:txBody>
      </p:sp>
      <p:sp>
        <p:nvSpPr>
          <p:cNvPr id="8" name="pole tekstowe 7"/>
          <p:cNvSpPr txBox="1"/>
          <p:nvPr/>
        </p:nvSpPr>
        <p:spPr>
          <a:xfrm>
            <a:off x="268003" y="2780928"/>
            <a:ext cx="8510588" cy="1077218"/>
          </a:xfrm>
          <a:prstGeom prst="rect">
            <a:avLst/>
          </a:prstGeom>
          <a:noFill/>
        </p:spPr>
        <p:txBody>
          <a:bodyPr>
            <a:spAutoFit/>
          </a:bodyPr>
          <a:lstStyle/>
          <a:p>
            <a:pPr algn="ctr" fontAlgn="auto">
              <a:spcAft>
                <a:spcPts val="0"/>
              </a:spcAft>
              <a:defRPr/>
            </a:pPr>
            <a:endParaRPr lang="pl-PL" sz="2400" dirty="0" smtClean="0">
              <a:effectLst>
                <a:outerShdw blurRad="63500" dist="38100" dir="5400000" algn="t" rotWithShape="0">
                  <a:prstClr val="black">
                    <a:alpha val="25000"/>
                  </a:prstClr>
                </a:outerShdw>
              </a:effectLst>
              <a:latin typeface="Times New Roman" panose="02020603050405020304" pitchFamily="18" charset="0"/>
              <a:ea typeface="+mj-ea"/>
              <a:cs typeface="Times New Roman" panose="02020603050405020304" pitchFamily="18" charset="0"/>
            </a:endParaRPr>
          </a:p>
          <a:p>
            <a:pPr fontAlgn="auto">
              <a:spcAft>
                <a:spcPts val="0"/>
              </a:spcAft>
              <a:defRPr/>
            </a:pP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Jeżeli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uczeń wcześniej zakończy pracę z arkuszem,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podnosi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rękę, zamyka arkusz i odkłada go na brzeg ławki.</a:t>
            </a:r>
          </a:p>
        </p:txBody>
      </p:sp>
      <p:pic>
        <p:nvPicPr>
          <p:cNvPr id="55305"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
          <p:cNvSpPr txBox="1">
            <a:spLocks noChangeArrowheads="1"/>
          </p:cNvSpPr>
          <p:nvPr/>
        </p:nvSpPr>
        <p:spPr bwMode="auto">
          <a:xfrm>
            <a:off x="0" y="24047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400" b="1" dirty="0">
                <a:solidFill>
                  <a:srgbClr val="0000CC"/>
                </a:solidFill>
                <a:ea typeface="Tahoma" pitchFamily="34" charset="0"/>
                <a:cs typeface="Tahoma" pitchFamily="34" charset="0"/>
              </a:rPr>
              <a:t>Czynności zespołu </a:t>
            </a:r>
            <a:r>
              <a:rPr lang="pl-PL" altLang="pl-PL" sz="2400" b="1" dirty="0" smtClean="0">
                <a:solidFill>
                  <a:srgbClr val="0000CC"/>
                </a:solidFill>
                <a:ea typeface="Tahoma" pitchFamily="34" charset="0"/>
                <a:cs typeface="Tahoma" pitchFamily="34" charset="0"/>
              </a:rPr>
              <a:t>nadzorującego </a:t>
            </a:r>
            <a:r>
              <a:rPr lang="pl-PL" altLang="pl-PL" sz="2400" b="1" dirty="0" smtClean="0">
                <a:solidFill>
                  <a:srgbClr val="0066CC"/>
                </a:solidFill>
                <a:ea typeface="Tahoma" pitchFamily="34" charset="0"/>
                <a:cs typeface="Tahoma" pitchFamily="34" charset="0"/>
              </a:rPr>
              <a:t>                             </a:t>
            </a:r>
            <a:endParaRPr lang="pl-PL" altLang="pl-PL" sz="2400" b="1" dirty="0">
              <a:solidFill>
                <a:srgbClr val="0066CC"/>
              </a:solidFill>
              <a:ea typeface="Tahoma" pitchFamily="34" charset="0"/>
              <a:cs typeface="Tahoma" pitchFamily="34" charset="0"/>
            </a:endParaRPr>
          </a:p>
        </p:txBody>
      </p:sp>
      <p:sp>
        <p:nvSpPr>
          <p:cNvPr id="11"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0625B80F-8FE0-402B-8DB1-C9841C716243}" type="slidenum">
              <a:rPr lang="pl-PL" altLang="pl-PL" sz="1200" smtClean="0">
                <a:solidFill>
                  <a:srgbClr val="595959"/>
                </a:solidFill>
                <a:latin typeface="Century Gothic" pitchFamily="34" charset="0"/>
              </a:rPr>
              <a:pPr eaLnBrk="1" hangingPunct="1"/>
              <a:t>54</a:t>
            </a:fld>
            <a:endParaRPr lang="pl-PL" altLang="pl-PL" sz="1200" smtClean="0">
              <a:solidFill>
                <a:srgbClr val="595959"/>
              </a:solidFill>
              <a:latin typeface="Century Gothic" pitchFamily="34" charset="0"/>
            </a:endParaRPr>
          </a:p>
        </p:txBody>
      </p:sp>
      <p:pic>
        <p:nvPicPr>
          <p:cNvPr id="563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 Box 5"/>
          <p:cNvSpPr txBox="1">
            <a:spLocks noChangeArrowheads="1"/>
          </p:cNvSpPr>
          <p:nvPr/>
        </p:nvSpPr>
        <p:spPr bwMode="auto">
          <a:xfrm>
            <a:off x="0" y="209698"/>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400" b="1" dirty="0">
                <a:solidFill>
                  <a:srgbClr val="0000CC"/>
                </a:solidFill>
                <a:ea typeface="Tahoma" pitchFamily="34" charset="0"/>
                <a:cs typeface="Tahoma" pitchFamily="34" charset="0"/>
              </a:rPr>
              <a:t>Przewodniczący zespołu </a:t>
            </a:r>
            <a:r>
              <a:rPr lang="pl-PL" altLang="pl-PL" sz="2400" b="1" dirty="0" smtClean="0">
                <a:solidFill>
                  <a:srgbClr val="0000CC"/>
                </a:solidFill>
                <a:ea typeface="Tahoma" pitchFamily="34" charset="0"/>
                <a:cs typeface="Tahoma" pitchFamily="34" charset="0"/>
              </a:rPr>
              <a:t>nadzorującego </a:t>
            </a:r>
            <a:r>
              <a:rPr lang="pl-PL" altLang="pl-PL" sz="2400" b="1" dirty="0" smtClean="0">
                <a:solidFill>
                  <a:srgbClr val="0066CC"/>
                </a:solidFill>
                <a:ea typeface="Tahoma" pitchFamily="34" charset="0"/>
                <a:cs typeface="Tahoma" pitchFamily="34" charset="0"/>
              </a:rPr>
              <a:t>                            </a:t>
            </a:r>
            <a:endParaRPr lang="pl-PL" altLang="pl-PL" sz="2400" b="1" dirty="0">
              <a:solidFill>
                <a:srgbClr val="0066CC"/>
              </a:solidFill>
              <a:ea typeface="Tahoma" pitchFamily="34" charset="0"/>
              <a:cs typeface="Tahoma" pitchFamily="34" charset="0"/>
            </a:endParaRPr>
          </a:p>
        </p:txBody>
      </p:sp>
      <p:sp>
        <p:nvSpPr>
          <p:cNvPr id="10" name="pole tekstowe 9"/>
          <p:cNvSpPr txBox="1"/>
          <p:nvPr/>
        </p:nvSpPr>
        <p:spPr>
          <a:xfrm>
            <a:off x="419101" y="2141817"/>
            <a:ext cx="8257356" cy="2708434"/>
          </a:xfrm>
          <a:prstGeom prst="rect">
            <a:avLst/>
          </a:prstGeom>
          <a:noFill/>
        </p:spPr>
        <p:txBody>
          <a:bodyPr wrap="square">
            <a:spAutoFit/>
          </a:bodyPr>
          <a:lstStyle/>
          <a:p>
            <a:pPr fontAlgn="auto">
              <a:spcAft>
                <a:spcPts val="0"/>
              </a:spcAft>
              <a:defRPr/>
            </a:pPr>
            <a:endPar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endParaRPr>
          </a:p>
          <a:p>
            <a:pPr marL="342900" indent="-342900" fontAlgn="auto">
              <a:spcAft>
                <a:spcPts val="1200"/>
              </a:spcAft>
              <a:buFont typeface="Wingdings" panose="05000000000000000000" pitchFamily="2" charset="2"/>
              <a:buChar char="§"/>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Informuje o zakończeniu pracy z arkuszem.</a:t>
            </a:r>
          </a:p>
          <a:p>
            <a:pPr marL="342900" indent="-342900" fontAlgn="auto">
              <a:spcAft>
                <a:spcPts val="1200"/>
              </a:spcAft>
              <a:buFont typeface="Wingdings" panose="05000000000000000000" pitchFamily="2" charset="2"/>
              <a:buChar char="§"/>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Wyznacza dodatkowe 5 minut na sprawdzenie poprawności przeniesień odpowiedzi do zadań zamkniętych na kartę.</a:t>
            </a:r>
          </a:p>
          <a:p>
            <a:pPr marL="342900" indent="-342900" fontAlgn="auto">
              <a:spcAft>
                <a:spcPts val="1200"/>
              </a:spcAft>
              <a:buFont typeface="Wingdings" panose="05000000000000000000" pitchFamily="2" charset="2"/>
              <a:buChar char="§"/>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Poleca członkom zespołu nadzorującego kontrolę czynności wykonywanych przez uczniów.</a:t>
            </a:r>
          </a:p>
          <a:p>
            <a:pPr marL="342900" indent="-342900" fontAlgn="auto">
              <a:spcAft>
                <a:spcPts val="1200"/>
              </a:spcAft>
              <a:buFont typeface="Wingdings" panose="05000000000000000000" pitchFamily="2" charset="2"/>
              <a:buChar char="§"/>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Poleca zamknięcie i odłożenie arkuszy.</a:t>
            </a:r>
          </a:p>
        </p:txBody>
      </p:sp>
      <p:sp>
        <p:nvSpPr>
          <p:cNvPr id="2" name="pole tekstowe 1"/>
          <p:cNvSpPr txBox="1"/>
          <p:nvPr/>
        </p:nvSpPr>
        <p:spPr>
          <a:xfrm>
            <a:off x="419100" y="1112838"/>
            <a:ext cx="7921625" cy="1015663"/>
          </a:xfrm>
          <a:prstGeom prst="rect">
            <a:avLst/>
          </a:prstGeom>
          <a:noFill/>
        </p:spPr>
        <p:txBody>
          <a:bodyPr>
            <a:spAutoFit/>
          </a:bodyPr>
          <a:lstStyle/>
          <a:p>
            <a:pPr marL="342900" indent="-342900" fontAlgn="auto">
              <a:spcAft>
                <a:spcPts val="0"/>
              </a:spcAft>
              <a:buFont typeface="Wingdings" panose="05000000000000000000" pitchFamily="2" charset="2"/>
              <a:buChar char="§"/>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Na 10 minut przed zakończeniem egzaminu przypomina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
            </a:r>
            <a:b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b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o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przeniesieniu odpowiedzi do zadań zamkniętych na kartę odpowiedzi. </a:t>
            </a:r>
          </a:p>
        </p:txBody>
      </p:sp>
      <p:sp>
        <p:nvSpPr>
          <p:cNvPr id="56327"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56328"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72441FEE-7660-4DC1-9E9B-20602FE8BDB6}" type="slidenum">
              <a:rPr lang="pl-PL" altLang="pl-PL" sz="1200" smtClean="0">
                <a:solidFill>
                  <a:srgbClr val="595959"/>
                </a:solidFill>
                <a:latin typeface="Century Gothic" pitchFamily="34" charset="0"/>
              </a:rPr>
              <a:pPr eaLnBrk="1" hangingPunct="1"/>
              <a:t>55</a:t>
            </a:fld>
            <a:endParaRPr lang="pl-PL" altLang="pl-PL" sz="1200" smtClean="0">
              <a:solidFill>
                <a:srgbClr val="595959"/>
              </a:solidFill>
              <a:latin typeface="Century Gothic" pitchFamily="34" charset="0"/>
            </a:endParaRPr>
          </a:p>
        </p:txBody>
      </p:sp>
      <p:pic>
        <p:nvPicPr>
          <p:cNvPr id="573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 Box 5"/>
          <p:cNvSpPr txBox="1">
            <a:spLocks noChangeArrowheads="1"/>
          </p:cNvSpPr>
          <p:nvPr/>
        </p:nvSpPr>
        <p:spPr bwMode="auto">
          <a:xfrm>
            <a:off x="0" y="172721"/>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400" b="1" dirty="0">
                <a:solidFill>
                  <a:srgbClr val="0000CC"/>
                </a:solidFill>
                <a:ea typeface="Tahoma" pitchFamily="34" charset="0"/>
                <a:cs typeface="Tahoma" pitchFamily="34" charset="0"/>
              </a:rPr>
              <a:t>Przerwanie pracy z arkuszem </a:t>
            </a:r>
            <a:r>
              <a:rPr lang="pl-PL" altLang="pl-PL" sz="2400" b="1" dirty="0" smtClean="0">
                <a:solidFill>
                  <a:srgbClr val="0000CC"/>
                </a:solidFill>
                <a:ea typeface="Tahoma" pitchFamily="34" charset="0"/>
                <a:cs typeface="Tahoma" pitchFamily="34" charset="0"/>
              </a:rPr>
              <a:t/>
            </a:r>
            <a:br>
              <a:rPr lang="pl-PL" altLang="pl-PL" sz="2400" b="1" dirty="0" smtClean="0">
                <a:solidFill>
                  <a:srgbClr val="0000CC"/>
                </a:solidFill>
                <a:ea typeface="Tahoma" pitchFamily="34" charset="0"/>
                <a:cs typeface="Tahoma" pitchFamily="34" charset="0"/>
              </a:rPr>
            </a:br>
            <a:r>
              <a:rPr lang="pl-PL" altLang="pl-PL" sz="2400" b="1" dirty="0" smtClean="0">
                <a:solidFill>
                  <a:srgbClr val="0000CC"/>
                </a:solidFill>
                <a:ea typeface="Tahoma" pitchFamily="34" charset="0"/>
                <a:cs typeface="Tahoma" pitchFamily="34" charset="0"/>
              </a:rPr>
              <a:t>z </a:t>
            </a:r>
            <a:r>
              <a:rPr lang="pl-PL" altLang="pl-PL" sz="2400" b="1" dirty="0">
                <a:solidFill>
                  <a:srgbClr val="0000CC"/>
                </a:solidFill>
                <a:ea typeface="Tahoma" pitchFamily="34" charset="0"/>
                <a:cs typeface="Tahoma" pitchFamily="34" charset="0"/>
              </a:rPr>
              <a:t>przyczyn losowych </a:t>
            </a:r>
            <a:r>
              <a:rPr lang="pl-PL" altLang="pl-PL" sz="2400" b="1" dirty="0" smtClean="0">
                <a:solidFill>
                  <a:srgbClr val="0000CC"/>
                </a:solidFill>
                <a:ea typeface="Tahoma" pitchFamily="34" charset="0"/>
                <a:cs typeface="Tahoma" pitchFamily="34" charset="0"/>
              </a:rPr>
              <a:t>lub zdrowotnych                                </a:t>
            </a:r>
            <a:endParaRPr lang="pl-PL" altLang="pl-PL" sz="2400" b="1" dirty="0">
              <a:solidFill>
                <a:srgbClr val="0000CC"/>
              </a:solidFill>
              <a:ea typeface="Tahoma" pitchFamily="34" charset="0"/>
              <a:cs typeface="Tahoma" pitchFamily="34" charset="0"/>
            </a:endParaRPr>
          </a:p>
        </p:txBody>
      </p:sp>
      <p:sp>
        <p:nvSpPr>
          <p:cNvPr id="57349" name="pole tekstowe 2"/>
          <p:cNvSpPr txBox="1">
            <a:spLocks noChangeArrowheads="1"/>
          </p:cNvSpPr>
          <p:nvPr/>
        </p:nvSpPr>
        <p:spPr bwMode="auto">
          <a:xfrm>
            <a:off x="443607" y="1412776"/>
            <a:ext cx="818534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buFont typeface="Century Gothic" pitchFamily="34" charset="0"/>
              <a:buAutoNum type="arabicPeriod"/>
            </a:pPr>
            <a:r>
              <a:rPr lang="pl-PL" altLang="pl-PL" sz="2000" dirty="0">
                <a:solidFill>
                  <a:srgbClr val="0000CC"/>
                </a:solidFill>
                <a:ea typeface="Tahoma" pitchFamily="34" charset="0"/>
                <a:cs typeface="Tahoma" pitchFamily="34" charset="0"/>
              </a:rPr>
              <a:t>Jeżeli podczas egzaminu przeprowadzanego w terminie głównym uczeń z przyczyn losowych lub zdrowotnych przerywa pracę </a:t>
            </a:r>
            <a:r>
              <a:rPr lang="pl-PL" altLang="pl-PL" sz="2000" dirty="0" smtClean="0">
                <a:solidFill>
                  <a:srgbClr val="0000CC"/>
                </a:solidFill>
                <a:ea typeface="Tahoma" pitchFamily="34" charset="0"/>
                <a:cs typeface="Tahoma" pitchFamily="34" charset="0"/>
              </a:rPr>
              <a:t/>
            </a:r>
            <a:br>
              <a:rPr lang="pl-PL" altLang="pl-PL" sz="2000" dirty="0" smtClean="0">
                <a:solidFill>
                  <a:srgbClr val="0000CC"/>
                </a:solidFill>
                <a:ea typeface="Tahoma" pitchFamily="34" charset="0"/>
                <a:cs typeface="Tahoma" pitchFamily="34" charset="0"/>
              </a:rPr>
            </a:br>
            <a:r>
              <a:rPr lang="pl-PL" altLang="pl-PL" sz="2000" dirty="0" smtClean="0">
                <a:solidFill>
                  <a:srgbClr val="0000CC"/>
                </a:solidFill>
                <a:ea typeface="Tahoma" pitchFamily="34" charset="0"/>
                <a:cs typeface="Tahoma" pitchFamily="34" charset="0"/>
              </a:rPr>
              <a:t>z </a:t>
            </a:r>
            <a:r>
              <a:rPr lang="pl-PL" altLang="pl-PL" sz="2000" dirty="0">
                <a:solidFill>
                  <a:srgbClr val="0000CC"/>
                </a:solidFill>
                <a:ea typeface="Tahoma" pitchFamily="34" charset="0"/>
                <a:cs typeface="Tahoma" pitchFamily="34" charset="0"/>
              </a:rPr>
              <a:t>arkuszem, przewodniczący zespołu egzaminacyjnego dołącza jego </a:t>
            </a:r>
            <a:r>
              <a:rPr lang="pl-PL" altLang="pl-PL" sz="2000" b="1" dirty="0">
                <a:solidFill>
                  <a:srgbClr val="0000CC"/>
                </a:solidFill>
                <a:ea typeface="Tahoma" pitchFamily="34" charset="0"/>
                <a:cs typeface="Tahoma" pitchFamily="34" charset="0"/>
              </a:rPr>
              <a:t>arkusz do protokołu zbiorczego</a:t>
            </a:r>
            <a:r>
              <a:rPr lang="pl-PL" altLang="pl-PL" sz="2000" dirty="0">
                <a:solidFill>
                  <a:srgbClr val="0000CC"/>
                </a:solidFill>
                <a:ea typeface="Tahoma" pitchFamily="34" charset="0"/>
                <a:cs typeface="Tahoma" pitchFamily="34" charset="0"/>
              </a:rPr>
              <a:t> przebiegu danej części egzaminu. Arkusz nie jest przekazywany do sprawdzania, a uczeń ma prawo przystąpić do tego egzaminu w terminie dodatkowym.</a:t>
            </a:r>
          </a:p>
          <a:p>
            <a:pPr eaLnBrk="1" hangingPunct="1">
              <a:buFont typeface="Century Gothic" pitchFamily="34" charset="0"/>
              <a:buAutoNum type="arabicPeriod"/>
            </a:pPr>
            <a:r>
              <a:rPr lang="pl-PL" altLang="pl-PL" sz="2000" dirty="0">
                <a:solidFill>
                  <a:srgbClr val="0000CC"/>
                </a:solidFill>
                <a:ea typeface="Tahoma" pitchFamily="34" charset="0"/>
                <a:cs typeface="Tahoma" pitchFamily="34" charset="0"/>
              </a:rPr>
              <a:t>Dyrektor szkoły informuje o zaistniałej sytuacji </a:t>
            </a:r>
            <a:r>
              <a:rPr lang="pl-PL" altLang="pl-PL" sz="2000" b="1" dirty="0">
                <a:solidFill>
                  <a:srgbClr val="0000CC"/>
                </a:solidFill>
                <a:ea typeface="Tahoma" pitchFamily="34" charset="0"/>
                <a:cs typeface="Tahoma" pitchFamily="34" charset="0"/>
              </a:rPr>
              <a:t>rodziców </a:t>
            </a:r>
            <a:r>
              <a:rPr lang="pl-PL" altLang="pl-PL" sz="2000" dirty="0">
                <a:solidFill>
                  <a:srgbClr val="0000CC"/>
                </a:solidFill>
                <a:ea typeface="Tahoma" pitchFamily="34" charset="0"/>
                <a:cs typeface="Tahoma" pitchFamily="34" charset="0"/>
              </a:rPr>
              <a:t>zdającego, którzy mają </a:t>
            </a:r>
            <a:r>
              <a:rPr lang="pl-PL" altLang="pl-PL" sz="2000" b="1" dirty="0">
                <a:solidFill>
                  <a:srgbClr val="0000CC"/>
                </a:solidFill>
                <a:ea typeface="Tahoma" pitchFamily="34" charset="0"/>
                <a:cs typeface="Tahoma" pitchFamily="34" charset="0"/>
              </a:rPr>
              <a:t>prawo postanowić</a:t>
            </a:r>
            <a:r>
              <a:rPr lang="pl-PL" altLang="pl-PL" sz="2000" dirty="0">
                <a:solidFill>
                  <a:srgbClr val="0000CC"/>
                </a:solidFill>
                <a:ea typeface="Tahoma" pitchFamily="34" charset="0"/>
                <a:cs typeface="Tahoma" pitchFamily="34" charset="0"/>
              </a:rPr>
              <a:t>, że arkusz powinien zostać </a:t>
            </a:r>
            <a:r>
              <a:rPr lang="pl-PL" altLang="pl-PL" sz="2000" b="1" dirty="0">
                <a:solidFill>
                  <a:srgbClr val="0000CC"/>
                </a:solidFill>
                <a:ea typeface="Tahoma" pitchFamily="34" charset="0"/>
                <a:cs typeface="Tahoma" pitchFamily="34" charset="0"/>
              </a:rPr>
              <a:t>sprawdzony i oceniony</a:t>
            </a:r>
            <a:r>
              <a:rPr lang="pl-PL" altLang="pl-PL" sz="2000" dirty="0">
                <a:solidFill>
                  <a:srgbClr val="0000CC"/>
                </a:solidFill>
                <a:ea typeface="Tahoma" pitchFamily="34" charset="0"/>
                <a:cs typeface="Tahoma" pitchFamily="34" charset="0"/>
              </a:rPr>
              <a:t>. </a:t>
            </a:r>
            <a:r>
              <a:rPr lang="pl-PL" altLang="pl-PL" sz="2000" b="1" u="sng" dirty="0">
                <a:solidFill>
                  <a:srgbClr val="0000CC"/>
                </a:solidFill>
                <a:ea typeface="Tahoma" pitchFamily="34" charset="0"/>
                <a:cs typeface="Tahoma" pitchFamily="34" charset="0"/>
              </a:rPr>
              <a:t>Dyrektor szkoły przekazuje decyzję rodziców dyrektorowi OKE</a:t>
            </a:r>
            <a:r>
              <a:rPr lang="pl-PL" altLang="pl-PL" sz="2000" dirty="0">
                <a:solidFill>
                  <a:srgbClr val="0000CC"/>
                </a:solidFill>
                <a:ea typeface="Tahoma" pitchFamily="34" charset="0"/>
                <a:cs typeface="Tahoma" pitchFamily="34" charset="0"/>
              </a:rPr>
              <a:t>.</a:t>
            </a:r>
          </a:p>
        </p:txBody>
      </p:sp>
      <p:sp>
        <p:nvSpPr>
          <p:cNvPr id="57350" name="pole tekstowe 3"/>
          <p:cNvSpPr txBox="1">
            <a:spLocks noChangeArrowheads="1"/>
          </p:cNvSpPr>
          <p:nvPr/>
        </p:nvSpPr>
        <p:spPr bwMode="auto">
          <a:xfrm>
            <a:off x="143668" y="4792663"/>
            <a:ext cx="8856663" cy="1016000"/>
          </a:xfrm>
          <a:prstGeom prst="rect">
            <a:avLst/>
          </a:prstGeom>
          <a:solidFill>
            <a:srgbClr val="0000CC"/>
          </a:solidFill>
          <a:ln>
            <a:noFill/>
          </a:ln>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000" dirty="0">
                <a:solidFill>
                  <a:schemeClr val="bg1"/>
                </a:solidFill>
                <a:ea typeface="Tahoma" pitchFamily="34" charset="0"/>
                <a:cs typeface="Tahoma" pitchFamily="34" charset="0"/>
              </a:rPr>
              <a:t>Jeżeli taka sytuacja zaistnieje w terminie dodatkowym, to decyzję </a:t>
            </a:r>
            <a:br>
              <a:rPr lang="pl-PL" altLang="pl-PL" sz="2000" dirty="0">
                <a:solidFill>
                  <a:schemeClr val="bg1"/>
                </a:solidFill>
                <a:ea typeface="Tahoma" pitchFamily="34" charset="0"/>
                <a:cs typeface="Tahoma" pitchFamily="34" charset="0"/>
              </a:rPr>
            </a:br>
            <a:r>
              <a:rPr lang="pl-PL" altLang="pl-PL" sz="2000" dirty="0">
                <a:solidFill>
                  <a:schemeClr val="bg1"/>
                </a:solidFill>
                <a:ea typeface="Tahoma" pitchFamily="34" charset="0"/>
                <a:cs typeface="Tahoma" pitchFamily="34" charset="0"/>
              </a:rPr>
              <a:t>co do sposobu postępowania podejmuje dyrektor OKE </a:t>
            </a:r>
            <a:br>
              <a:rPr lang="pl-PL" altLang="pl-PL" sz="2000" dirty="0">
                <a:solidFill>
                  <a:schemeClr val="bg1"/>
                </a:solidFill>
                <a:ea typeface="Tahoma" pitchFamily="34" charset="0"/>
                <a:cs typeface="Tahoma" pitchFamily="34" charset="0"/>
              </a:rPr>
            </a:br>
            <a:r>
              <a:rPr lang="pl-PL" altLang="pl-PL" sz="2000" dirty="0">
                <a:solidFill>
                  <a:schemeClr val="bg1"/>
                </a:solidFill>
                <a:ea typeface="Tahoma" pitchFamily="34" charset="0"/>
                <a:cs typeface="Tahoma" pitchFamily="34" charset="0"/>
              </a:rPr>
              <a:t>w porozumieniu z dyrektorem CKE.</a:t>
            </a:r>
          </a:p>
        </p:txBody>
      </p:sp>
      <p:sp>
        <p:nvSpPr>
          <p:cNvPr id="57351" name="Text Box 4"/>
          <p:cNvSpPr txBox="1">
            <a:spLocks noChangeArrowheads="1"/>
          </p:cNvSpPr>
          <p:nvPr/>
        </p:nvSpPr>
        <p:spPr bwMode="auto">
          <a:xfrm>
            <a:off x="31576" y="6581773"/>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57352"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080F136D-C785-49F8-8F9E-8379AA1AA3EE}" type="slidenum">
              <a:rPr lang="pl-PL" altLang="pl-PL" sz="1200" smtClean="0">
                <a:solidFill>
                  <a:srgbClr val="595959"/>
                </a:solidFill>
                <a:latin typeface="Century Gothic" pitchFamily="34" charset="0"/>
              </a:rPr>
              <a:pPr eaLnBrk="1" hangingPunct="1"/>
              <a:t>56</a:t>
            </a:fld>
            <a:endParaRPr lang="pl-PL" altLang="pl-PL" sz="1200" smtClean="0">
              <a:solidFill>
                <a:srgbClr val="595959"/>
              </a:solidFill>
              <a:latin typeface="Century Gothic" pitchFamily="34" charset="0"/>
            </a:endParaRPr>
          </a:p>
        </p:txBody>
      </p:sp>
      <p:pic>
        <p:nvPicPr>
          <p:cNvPr id="583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 Box 5"/>
          <p:cNvSpPr txBox="1">
            <a:spLocks noChangeArrowheads="1"/>
          </p:cNvSpPr>
          <p:nvPr/>
        </p:nvSpPr>
        <p:spPr bwMode="auto">
          <a:xfrm>
            <a:off x="0" y="1143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200">
                <a:solidFill>
                  <a:srgbClr val="404040"/>
                </a:solidFill>
                <a:latin typeface="Trebuchet MS" pitchFamily="34" charset="0"/>
              </a:defRPr>
            </a:lvl1pPr>
            <a:lvl2pPr marL="742950" indent="-285750">
              <a:defRPr sz="2000">
                <a:solidFill>
                  <a:srgbClr val="404040"/>
                </a:solidFill>
                <a:latin typeface="Trebuchet MS" pitchFamily="34" charset="0"/>
              </a:defRPr>
            </a:lvl2pPr>
            <a:lvl3pPr marL="1143000" indent="-228600">
              <a:defRPr>
                <a:solidFill>
                  <a:srgbClr val="404040"/>
                </a:solidFill>
                <a:latin typeface="Trebuchet MS" pitchFamily="34" charset="0"/>
              </a:defRPr>
            </a:lvl3pPr>
            <a:lvl4pPr marL="1600200" indent="-228600">
              <a:defRPr sz="1600">
                <a:solidFill>
                  <a:srgbClr val="404040"/>
                </a:solidFill>
                <a:latin typeface="Trebuchet MS" pitchFamily="34" charset="0"/>
              </a:defRPr>
            </a:lvl4pPr>
            <a:lvl5pPr marL="2057400" indent="-228600">
              <a:defRPr sz="1400">
                <a:solidFill>
                  <a:srgbClr val="404040"/>
                </a:solidFill>
                <a:latin typeface="Trebuchet MS" pitchFamily="34" charset="0"/>
              </a:defRPr>
            </a:lvl5pPr>
            <a:lvl6pPr marL="2514600" indent="-228600" eaLnBrk="0" fontAlgn="base" hangingPunct="0">
              <a:buClr>
                <a:srgbClr val="C3260C"/>
              </a:buClr>
              <a:defRPr sz="1400">
                <a:solidFill>
                  <a:srgbClr val="404040"/>
                </a:solidFill>
                <a:latin typeface="Trebuchet MS" pitchFamily="34" charset="0"/>
              </a:defRPr>
            </a:lvl6pPr>
            <a:lvl7pPr marL="2971800" indent="-228600" eaLnBrk="0" fontAlgn="base" hangingPunct="0">
              <a:buClr>
                <a:srgbClr val="C3260C"/>
              </a:buClr>
              <a:defRPr sz="1400">
                <a:solidFill>
                  <a:srgbClr val="404040"/>
                </a:solidFill>
                <a:latin typeface="Trebuchet MS" pitchFamily="34" charset="0"/>
              </a:defRPr>
            </a:lvl7pPr>
            <a:lvl8pPr marL="3429000" indent="-228600" eaLnBrk="0" fontAlgn="base" hangingPunct="0">
              <a:buClr>
                <a:srgbClr val="C3260C"/>
              </a:buClr>
              <a:defRPr sz="1400">
                <a:solidFill>
                  <a:srgbClr val="404040"/>
                </a:solidFill>
                <a:latin typeface="Trebuchet MS" pitchFamily="34" charset="0"/>
              </a:defRPr>
            </a:lvl8pPr>
            <a:lvl9pPr marL="3886200" indent="-228600" eaLnBrk="0" fontAlgn="base" hangingPunct="0">
              <a:buClr>
                <a:srgbClr val="C3260C"/>
              </a:buClr>
              <a:defRPr sz="1400">
                <a:solidFill>
                  <a:srgbClr val="404040"/>
                </a:solidFill>
                <a:latin typeface="Trebuchet MS" pitchFamily="34" charset="0"/>
              </a:defRPr>
            </a:lvl9pPr>
          </a:lstStyle>
          <a:p>
            <a:pPr algn="ctr">
              <a:defRPr/>
            </a:pPr>
            <a:r>
              <a:rPr lang="pl-PL" altLang="pl-PL" sz="2400" b="1" dirty="0" smtClean="0">
                <a:solidFill>
                  <a:srgbClr val="0000CC"/>
                </a:solidFill>
                <a:latin typeface="Tahoma" pitchFamily="34" charset="0"/>
                <a:ea typeface="Tahoma" pitchFamily="34" charset="0"/>
                <a:cs typeface="Tahoma" pitchFamily="34" charset="0"/>
              </a:rPr>
              <a:t>Zadania zespołu nadzorującego </a:t>
            </a:r>
          </a:p>
          <a:p>
            <a:pPr algn="ctr">
              <a:defRPr/>
            </a:pPr>
            <a:r>
              <a:rPr lang="pl-PL" altLang="pl-PL" sz="2400" b="1" dirty="0" smtClean="0">
                <a:solidFill>
                  <a:srgbClr val="0000CC"/>
                </a:solidFill>
                <a:latin typeface="Tahoma" pitchFamily="34" charset="0"/>
                <a:ea typeface="Tahoma" pitchFamily="34" charset="0"/>
                <a:cs typeface="Tahoma" pitchFamily="34" charset="0"/>
              </a:rPr>
              <a:t>przy pakowaniu arkuszy egzaminacyjnych                                </a:t>
            </a:r>
          </a:p>
        </p:txBody>
      </p:sp>
      <p:sp>
        <p:nvSpPr>
          <p:cNvPr id="58373"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sp>
        <p:nvSpPr>
          <p:cNvPr id="58374" name="Prostokąt 2"/>
          <p:cNvSpPr>
            <a:spLocks noChangeArrowheads="1"/>
          </p:cNvSpPr>
          <p:nvPr/>
        </p:nvSpPr>
        <p:spPr bwMode="auto">
          <a:xfrm>
            <a:off x="315017" y="1124744"/>
            <a:ext cx="8513966"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pl-PL" sz="1800" dirty="0" smtClean="0">
                <a:solidFill>
                  <a:srgbClr val="0000CC"/>
                </a:solidFill>
                <a:ea typeface="Tahoma" pitchFamily="34" charset="0"/>
                <a:cs typeface="Tahoma" pitchFamily="34" charset="0"/>
              </a:rPr>
              <a:t>Zespół nadzorujący:</a:t>
            </a:r>
          </a:p>
          <a:p>
            <a:pPr marL="342900" indent="-342900">
              <a:spcAft>
                <a:spcPts val="600"/>
              </a:spcAft>
              <a:buFontTx/>
              <a:buAutoNum type="arabicPeriod"/>
              <a:defRPr/>
            </a:pPr>
            <a:r>
              <a:rPr lang="pl-PL" sz="1800" dirty="0" smtClean="0">
                <a:solidFill>
                  <a:srgbClr val="0000CC"/>
                </a:solidFill>
                <a:ea typeface="Tahoma" pitchFamily="34" charset="0"/>
                <a:cs typeface="Tahoma" pitchFamily="34" charset="0"/>
              </a:rPr>
              <a:t>Sprawdza </a:t>
            </a:r>
            <a:r>
              <a:rPr lang="pl-PL" sz="1800" dirty="0">
                <a:solidFill>
                  <a:srgbClr val="0000CC"/>
                </a:solidFill>
                <a:ea typeface="Tahoma" pitchFamily="34" charset="0"/>
                <a:cs typeface="Tahoma" pitchFamily="34" charset="0"/>
              </a:rPr>
              <a:t>kompletność arkusza, odbierając pracę od zdającego.</a:t>
            </a:r>
          </a:p>
          <a:p>
            <a:pPr>
              <a:spcAft>
                <a:spcPts val="600"/>
              </a:spcAft>
              <a:defRPr/>
            </a:pPr>
            <a:r>
              <a:rPr lang="pl-PL" sz="1800" dirty="0" smtClean="0">
                <a:solidFill>
                  <a:srgbClr val="0000CC"/>
                </a:solidFill>
                <a:ea typeface="Tahoma" pitchFamily="34" charset="0"/>
                <a:cs typeface="Tahoma" pitchFamily="34" charset="0"/>
              </a:rPr>
              <a:t>2</a:t>
            </a:r>
            <a:r>
              <a:rPr lang="pl-PL" sz="1800" dirty="0">
                <a:solidFill>
                  <a:srgbClr val="0000CC"/>
                </a:solidFill>
                <a:ea typeface="Tahoma" pitchFamily="34" charset="0"/>
                <a:cs typeface="Tahoma" pitchFamily="34" charset="0"/>
              </a:rPr>
              <a:t>. Sprawdza poprawność zakodowania arkusza, w tym karty odpowiedzi (poprawność wpisanego numeru PESEL i użycie właściwej naklejki </a:t>
            </a:r>
            <a:r>
              <a:rPr lang="pl-PL" sz="1800" dirty="0" smtClean="0">
                <a:solidFill>
                  <a:srgbClr val="0000CC"/>
                </a:solidFill>
                <a:ea typeface="Tahoma" pitchFamily="34" charset="0"/>
                <a:cs typeface="Tahoma" pitchFamily="34" charset="0"/>
              </a:rPr>
              <a:t/>
            </a:r>
            <a:br>
              <a:rPr lang="pl-PL" sz="1800" dirty="0" smtClean="0">
                <a:solidFill>
                  <a:srgbClr val="0000CC"/>
                </a:solidFill>
                <a:ea typeface="Tahoma" pitchFamily="34" charset="0"/>
                <a:cs typeface="Tahoma" pitchFamily="34" charset="0"/>
              </a:rPr>
            </a:br>
            <a:r>
              <a:rPr lang="pl-PL" sz="1800" dirty="0" smtClean="0">
                <a:solidFill>
                  <a:srgbClr val="0000CC"/>
                </a:solidFill>
                <a:ea typeface="Tahoma" pitchFamily="34" charset="0"/>
                <a:cs typeface="Tahoma" pitchFamily="34" charset="0"/>
              </a:rPr>
              <a:t>z </a:t>
            </a:r>
            <a:r>
              <a:rPr lang="pl-PL" sz="1800" dirty="0">
                <a:solidFill>
                  <a:srgbClr val="0000CC"/>
                </a:solidFill>
                <a:ea typeface="Tahoma" pitchFamily="34" charset="0"/>
                <a:cs typeface="Tahoma" pitchFamily="34" charset="0"/>
              </a:rPr>
              <a:t>kodem ucznia).</a:t>
            </a:r>
          </a:p>
          <a:p>
            <a:pPr>
              <a:spcAft>
                <a:spcPts val="600"/>
              </a:spcAft>
              <a:defRPr/>
            </a:pPr>
            <a:r>
              <a:rPr lang="pl-PL" sz="1800" dirty="0" smtClean="0">
                <a:solidFill>
                  <a:srgbClr val="0000CC"/>
                </a:solidFill>
                <a:ea typeface="Tahoma" pitchFamily="34" charset="0"/>
                <a:cs typeface="Tahoma" pitchFamily="34" charset="0"/>
              </a:rPr>
              <a:t>3</a:t>
            </a:r>
            <a:r>
              <a:rPr lang="pl-PL" sz="1800" dirty="0">
                <a:solidFill>
                  <a:srgbClr val="0000CC"/>
                </a:solidFill>
                <a:ea typeface="Tahoma" pitchFamily="34" charset="0"/>
                <a:cs typeface="Tahoma" pitchFamily="34" charset="0"/>
              </a:rPr>
              <a:t>. Koduje dostosowania na </a:t>
            </a:r>
            <a:r>
              <a:rPr lang="pl-PL" sz="1800" u="sng" dirty="0">
                <a:solidFill>
                  <a:srgbClr val="0000CC"/>
                </a:solidFill>
                <a:ea typeface="Tahoma" pitchFamily="34" charset="0"/>
                <a:cs typeface="Tahoma" pitchFamily="34" charset="0"/>
              </a:rPr>
              <a:t>pierwszej stronie arkusza</a:t>
            </a:r>
            <a:r>
              <a:rPr lang="pl-PL" sz="1800" dirty="0">
                <a:solidFill>
                  <a:srgbClr val="0000CC"/>
                </a:solidFill>
                <a:ea typeface="Tahoma" pitchFamily="34" charset="0"/>
                <a:cs typeface="Tahoma" pitchFamily="34" charset="0"/>
              </a:rPr>
              <a:t> i na </a:t>
            </a:r>
            <a:r>
              <a:rPr lang="pl-PL" sz="1800" u="sng" dirty="0">
                <a:solidFill>
                  <a:srgbClr val="0000CC"/>
                </a:solidFill>
                <a:ea typeface="Tahoma" pitchFamily="34" charset="0"/>
                <a:cs typeface="Tahoma" pitchFamily="34" charset="0"/>
              </a:rPr>
              <a:t>karcie odpowiedzi</a:t>
            </a:r>
            <a:endParaRPr lang="pl-PL" sz="1800" dirty="0">
              <a:solidFill>
                <a:srgbClr val="0000CC"/>
              </a:solidFill>
              <a:ea typeface="Tahoma" pitchFamily="34" charset="0"/>
              <a:cs typeface="Tahoma" pitchFamily="34" charset="0"/>
            </a:endParaRPr>
          </a:p>
          <a:p>
            <a:pPr>
              <a:defRPr/>
            </a:pPr>
            <a:r>
              <a:rPr lang="pl-PL" sz="1800" dirty="0" smtClean="0">
                <a:solidFill>
                  <a:srgbClr val="0000CC"/>
                </a:solidFill>
                <a:ea typeface="Tahoma" pitchFamily="34" charset="0"/>
                <a:cs typeface="Tahoma" pitchFamily="34" charset="0"/>
              </a:rPr>
              <a:t>   - </a:t>
            </a:r>
            <a:r>
              <a:rPr lang="pl-PL" sz="1800" dirty="0">
                <a:solidFill>
                  <a:srgbClr val="0000CC"/>
                </a:solidFill>
                <a:ea typeface="Tahoma" pitchFamily="34" charset="0"/>
                <a:cs typeface="Tahoma" pitchFamily="34" charset="0"/>
              </a:rPr>
              <a:t>zamalowuje kratkę „</a:t>
            </a:r>
            <a:r>
              <a:rPr lang="pl-PL" sz="1800" b="1" dirty="0">
                <a:solidFill>
                  <a:srgbClr val="0000CC"/>
                </a:solidFill>
                <a:ea typeface="Tahoma" pitchFamily="34" charset="0"/>
                <a:cs typeface="Tahoma" pitchFamily="34" charset="0"/>
              </a:rPr>
              <a:t>dostosowanie zasad oceniania</a:t>
            </a:r>
            <a:r>
              <a:rPr lang="pl-PL" sz="1800" dirty="0">
                <a:solidFill>
                  <a:srgbClr val="0000CC"/>
                </a:solidFill>
                <a:ea typeface="Tahoma" pitchFamily="34" charset="0"/>
                <a:cs typeface="Tahoma" pitchFamily="34" charset="0"/>
              </a:rPr>
              <a:t>”, gdy takie uprawnienie </a:t>
            </a:r>
            <a:r>
              <a:rPr lang="pl-PL" sz="1800" dirty="0" smtClean="0">
                <a:solidFill>
                  <a:srgbClr val="0000CC"/>
                </a:solidFill>
                <a:ea typeface="Tahoma" pitchFamily="34" charset="0"/>
                <a:cs typeface="Tahoma" pitchFamily="34" charset="0"/>
              </a:rPr>
              <a:t>przyznała </a:t>
            </a:r>
            <a:r>
              <a:rPr lang="pl-PL" sz="1800" dirty="0">
                <a:solidFill>
                  <a:srgbClr val="0000CC"/>
                </a:solidFill>
                <a:ea typeface="Tahoma" pitchFamily="34" charset="0"/>
                <a:cs typeface="Tahoma" pitchFamily="34" charset="0"/>
              </a:rPr>
              <a:t>rada pedagogiczna</a:t>
            </a:r>
          </a:p>
          <a:p>
            <a:pPr>
              <a:spcAft>
                <a:spcPts val="600"/>
              </a:spcAft>
              <a:defRPr/>
            </a:pPr>
            <a:r>
              <a:rPr lang="pl-PL" sz="1800" dirty="0" smtClean="0">
                <a:solidFill>
                  <a:srgbClr val="0000CC"/>
                </a:solidFill>
                <a:ea typeface="Tahoma" pitchFamily="34" charset="0"/>
                <a:cs typeface="Tahoma" pitchFamily="34" charset="0"/>
              </a:rPr>
              <a:t>   - zamalowuje </a:t>
            </a:r>
            <a:r>
              <a:rPr lang="pl-PL" sz="1800" dirty="0">
                <a:solidFill>
                  <a:srgbClr val="0000CC"/>
                </a:solidFill>
                <a:ea typeface="Tahoma" pitchFamily="34" charset="0"/>
                <a:cs typeface="Tahoma" pitchFamily="34" charset="0"/>
              </a:rPr>
              <a:t>kratkę „</a:t>
            </a:r>
            <a:r>
              <a:rPr lang="pl-PL" sz="1800" b="1" dirty="0">
                <a:solidFill>
                  <a:srgbClr val="0000CC"/>
                </a:solidFill>
                <a:ea typeface="Tahoma" pitchFamily="34" charset="0"/>
                <a:cs typeface="Tahoma" pitchFamily="34" charset="0"/>
              </a:rPr>
              <a:t>nieprzenoszenie odpowiedzi na kartę</a:t>
            </a:r>
            <a:r>
              <a:rPr lang="pl-PL" sz="1800" dirty="0">
                <a:solidFill>
                  <a:srgbClr val="0000CC"/>
                </a:solidFill>
                <a:ea typeface="Tahoma" pitchFamily="34" charset="0"/>
                <a:cs typeface="Tahoma" pitchFamily="34" charset="0"/>
              </a:rPr>
              <a:t>”, gdy takie </a:t>
            </a:r>
            <a:r>
              <a:rPr lang="pl-PL" sz="1800" dirty="0" smtClean="0">
                <a:solidFill>
                  <a:srgbClr val="0000CC"/>
                </a:solidFill>
                <a:ea typeface="Tahoma" pitchFamily="34" charset="0"/>
                <a:cs typeface="Tahoma" pitchFamily="34" charset="0"/>
              </a:rPr>
              <a:t>uprawnienie </a:t>
            </a:r>
            <a:r>
              <a:rPr lang="pl-PL" sz="1800" dirty="0">
                <a:solidFill>
                  <a:srgbClr val="0000CC"/>
                </a:solidFill>
                <a:ea typeface="Tahoma" pitchFamily="34" charset="0"/>
                <a:cs typeface="Tahoma" pitchFamily="34" charset="0"/>
              </a:rPr>
              <a:t>przyznała rada pedagogiczna.</a:t>
            </a:r>
          </a:p>
          <a:p>
            <a:pPr>
              <a:defRPr/>
            </a:pPr>
            <a:r>
              <a:rPr lang="pl-PL" sz="1800" dirty="0" smtClean="0">
                <a:solidFill>
                  <a:srgbClr val="0000CC"/>
                </a:solidFill>
                <a:ea typeface="Tahoma" pitchFamily="34" charset="0"/>
                <a:cs typeface="Tahoma" pitchFamily="34" charset="0"/>
              </a:rPr>
              <a:t>4</a:t>
            </a:r>
            <a:r>
              <a:rPr lang="pl-PL" sz="1800" dirty="0">
                <a:solidFill>
                  <a:srgbClr val="0000CC"/>
                </a:solidFill>
                <a:ea typeface="Tahoma" pitchFamily="34" charset="0"/>
                <a:cs typeface="Tahoma" pitchFamily="34" charset="0"/>
              </a:rPr>
              <a:t>. Sprawdza, czy odpowiedzi do zadań zamkniętych zostały </a:t>
            </a:r>
            <a:r>
              <a:rPr lang="pl-PL" sz="1800" dirty="0" smtClean="0">
                <a:solidFill>
                  <a:srgbClr val="0000CC"/>
                </a:solidFill>
                <a:ea typeface="Tahoma" pitchFamily="34" charset="0"/>
                <a:cs typeface="Tahoma" pitchFamily="34" charset="0"/>
              </a:rPr>
              <a:t>przeniesione            </a:t>
            </a:r>
            <a:r>
              <a:rPr lang="pl-PL" sz="1800" dirty="0">
                <a:solidFill>
                  <a:srgbClr val="0000CC"/>
                </a:solidFill>
                <a:ea typeface="Tahoma" pitchFamily="34" charset="0"/>
                <a:cs typeface="Tahoma" pitchFamily="34" charset="0"/>
              </a:rPr>
              <a:t>w przypadku, gdy uczeń miał taki obowiązek. Jeżeli uczeń, który miał obowiązek przeniesienia odpowiedzi na kartę, nie przeniósł ich lub przeniósł tylko częściowo, zespół nadzorujący sporządza odpowiednią adnotację obok danych ucznia na naklejce na kopercie</a:t>
            </a:r>
            <a:r>
              <a:rPr lang="pl-PL" sz="1800" dirty="0" smtClean="0">
                <a:solidFill>
                  <a:srgbClr val="0000CC"/>
                </a:solidFill>
                <a:ea typeface="Tahoma" pitchFamily="34" charset="0"/>
                <a:cs typeface="Tahoma" pitchFamily="34" charset="0"/>
              </a:rPr>
              <a:t>. Dyrektor szkoły może wnioskować do dyrektora OKE           o wykonanie tej czynności przez egzaminatora.</a:t>
            </a:r>
            <a:endParaRPr lang="pl-PL" sz="1800" dirty="0">
              <a:solidFill>
                <a:srgbClr val="0000CC"/>
              </a:solidFill>
              <a:ea typeface="Tahoma" pitchFamily="34" charset="0"/>
              <a:cs typeface="Tahoma" pitchFamily="34" charset="0"/>
            </a:endParaRPr>
          </a:p>
        </p:txBody>
      </p:sp>
      <p:pic>
        <p:nvPicPr>
          <p:cNvPr id="58375"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BE855CFE-01DB-4F28-9183-4F4AD57717CC}" type="slidenum">
              <a:rPr lang="pl-PL" altLang="pl-PL" sz="1200" smtClean="0">
                <a:solidFill>
                  <a:srgbClr val="595959"/>
                </a:solidFill>
                <a:latin typeface="Century Gothic" pitchFamily="34" charset="0"/>
              </a:rPr>
              <a:pPr eaLnBrk="1" hangingPunct="1"/>
              <a:t>57</a:t>
            </a:fld>
            <a:endParaRPr lang="pl-PL" altLang="pl-PL" sz="1200" smtClean="0">
              <a:solidFill>
                <a:srgbClr val="595959"/>
              </a:solidFill>
              <a:latin typeface="Century Gothic" pitchFamily="34" charset="0"/>
            </a:endParaRPr>
          </a:p>
        </p:txBody>
      </p:sp>
      <p:pic>
        <p:nvPicPr>
          <p:cNvPr id="5939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 Box 4"/>
          <p:cNvSpPr txBox="1">
            <a:spLocks noChangeArrowheads="1"/>
          </p:cNvSpPr>
          <p:nvPr/>
        </p:nvSpPr>
        <p:spPr bwMode="auto">
          <a:xfrm>
            <a:off x="1587" y="6581774"/>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sp>
        <p:nvSpPr>
          <p:cNvPr id="59398" name="Prostokąt 2"/>
          <p:cNvSpPr>
            <a:spLocks noChangeArrowheads="1"/>
          </p:cNvSpPr>
          <p:nvPr/>
        </p:nvSpPr>
        <p:spPr bwMode="auto">
          <a:xfrm>
            <a:off x="504825" y="1341438"/>
            <a:ext cx="8137525"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pl-PL" sz="2000" dirty="0">
                <a:solidFill>
                  <a:srgbClr val="0000CC"/>
                </a:solidFill>
                <a:ea typeface="Tahoma" pitchFamily="34" charset="0"/>
                <a:cs typeface="Tahoma" pitchFamily="34" charset="0"/>
              </a:rPr>
              <a:t>Zespół nadzorujący</a:t>
            </a:r>
            <a:r>
              <a:rPr lang="pl-PL" sz="2000" dirty="0" smtClean="0">
                <a:solidFill>
                  <a:srgbClr val="0000CC"/>
                </a:solidFill>
                <a:ea typeface="Tahoma" pitchFamily="34" charset="0"/>
                <a:cs typeface="Tahoma" pitchFamily="34" charset="0"/>
              </a:rPr>
              <a:t>:</a:t>
            </a:r>
          </a:p>
          <a:p>
            <a:pPr>
              <a:defRPr/>
            </a:pPr>
            <a:r>
              <a:rPr lang="pl-PL" sz="2000" dirty="0" smtClean="0">
                <a:solidFill>
                  <a:srgbClr val="0000CC"/>
                </a:solidFill>
                <a:ea typeface="Tahoma" pitchFamily="34" charset="0"/>
                <a:cs typeface="Tahoma" pitchFamily="34" charset="0"/>
              </a:rPr>
              <a:t>5</a:t>
            </a:r>
            <a:r>
              <a:rPr lang="pl-PL" sz="2000" dirty="0">
                <a:solidFill>
                  <a:srgbClr val="0000CC"/>
                </a:solidFill>
                <a:ea typeface="Tahoma" pitchFamily="34" charset="0"/>
                <a:cs typeface="Tahoma" pitchFamily="34" charset="0"/>
              </a:rPr>
              <a:t>. Uzupełnia na naklejce na bezpiecznej kopercie informacje dotyczące zdających (np. wykreślenie osób, których prac nie będzie w kopercie, adnotacja „ nieprzeniesione zaznaczenia do ZZ”, itp.).</a:t>
            </a:r>
          </a:p>
          <a:p>
            <a:endParaRPr lang="pl-PL" sz="2000" dirty="0" smtClean="0">
              <a:solidFill>
                <a:srgbClr val="0000CC"/>
              </a:solidFill>
              <a:ea typeface="Tahoma" pitchFamily="34" charset="0"/>
              <a:cs typeface="Tahoma" pitchFamily="34" charset="0"/>
            </a:endParaRPr>
          </a:p>
          <a:p>
            <a:r>
              <a:rPr lang="pl-PL" sz="2000" dirty="0" smtClean="0">
                <a:solidFill>
                  <a:srgbClr val="0000CC"/>
                </a:solidFill>
                <a:ea typeface="Tahoma" pitchFamily="34" charset="0"/>
                <a:cs typeface="Tahoma" pitchFamily="34" charset="0"/>
              </a:rPr>
              <a:t>6</a:t>
            </a:r>
            <a:r>
              <a:rPr lang="pl-PL" sz="2000" dirty="0">
                <a:solidFill>
                  <a:srgbClr val="0000CC"/>
                </a:solidFill>
                <a:ea typeface="Tahoma" pitchFamily="34" charset="0"/>
                <a:cs typeface="Tahoma" pitchFamily="34" charset="0"/>
              </a:rPr>
              <a:t>. Układa prace w kolejności zgodnej z </a:t>
            </a:r>
            <a:r>
              <a:rPr lang="pl-PL" sz="2000" dirty="0" smtClean="0">
                <a:solidFill>
                  <a:srgbClr val="0000CC"/>
                </a:solidFill>
                <a:ea typeface="Tahoma" pitchFamily="34" charset="0"/>
                <a:cs typeface="Tahoma" pitchFamily="34" charset="0"/>
              </a:rPr>
              <a:t>listą (</a:t>
            </a:r>
            <a:r>
              <a:rPr lang="pl-PL" sz="2000" dirty="0">
                <a:solidFill>
                  <a:srgbClr val="0000CC"/>
                </a:solidFill>
                <a:ea typeface="Tahoma" pitchFamily="34" charset="0"/>
                <a:cs typeface="Tahoma" pitchFamily="34" charset="0"/>
              </a:rPr>
              <a:t>naklejka z OKE), która powinna być umieszczona na bezpiecznej </a:t>
            </a:r>
            <a:r>
              <a:rPr lang="pl-PL" sz="2000" dirty="0" smtClean="0">
                <a:solidFill>
                  <a:srgbClr val="0000CC"/>
                </a:solidFill>
                <a:ea typeface="Tahoma" pitchFamily="34" charset="0"/>
                <a:cs typeface="Tahoma" pitchFamily="34" charset="0"/>
              </a:rPr>
              <a:t>kopercie.</a:t>
            </a:r>
          </a:p>
          <a:p>
            <a:endParaRPr lang="pl-PL" sz="2000" dirty="0">
              <a:solidFill>
                <a:srgbClr val="0000CC"/>
              </a:solidFill>
              <a:ea typeface="Tahoma" pitchFamily="34" charset="0"/>
              <a:cs typeface="Tahoma" pitchFamily="34" charset="0"/>
            </a:endParaRPr>
          </a:p>
          <a:p>
            <a:r>
              <a:rPr lang="pl-PL" sz="2000" dirty="0" smtClean="0">
                <a:solidFill>
                  <a:srgbClr val="0000CC"/>
                </a:solidFill>
                <a:ea typeface="Tahoma" pitchFamily="34" charset="0"/>
                <a:cs typeface="Tahoma" pitchFamily="34" charset="0"/>
              </a:rPr>
              <a:t>7</a:t>
            </a:r>
            <a:r>
              <a:rPr lang="pl-PL" sz="2000" dirty="0">
                <a:solidFill>
                  <a:srgbClr val="0000CC"/>
                </a:solidFill>
                <a:ea typeface="Tahoma" pitchFamily="34" charset="0"/>
                <a:cs typeface="Tahoma" pitchFamily="34" charset="0"/>
              </a:rPr>
              <a:t>. Przelicza prace i zapisuje faktyczną liczbę prac na naklejce, którą przykleja na bezpiecznej kopercie</a:t>
            </a:r>
            <a:r>
              <a:rPr lang="pl-PL" sz="2000" dirty="0" smtClean="0">
                <a:solidFill>
                  <a:srgbClr val="0000CC"/>
                </a:solidFill>
                <a:ea typeface="Tahoma" pitchFamily="34" charset="0"/>
                <a:cs typeface="Tahoma" pitchFamily="34" charset="0"/>
              </a:rPr>
              <a:t>.</a:t>
            </a:r>
          </a:p>
          <a:p>
            <a:endParaRPr lang="pl-PL" sz="2000" dirty="0">
              <a:solidFill>
                <a:srgbClr val="0000CC"/>
              </a:solidFill>
              <a:ea typeface="Tahoma" pitchFamily="34" charset="0"/>
              <a:cs typeface="Tahoma" pitchFamily="34" charset="0"/>
            </a:endParaRPr>
          </a:p>
          <a:p>
            <a:r>
              <a:rPr lang="pl-PL" sz="2000" dirty="0" smtClean="0">
                <a:solidFill>
                  <a:srgbClr val="0000CC"/>
                </a:solidFill>
                <a:ea typeface="Tahoma" pitchFamily="34" charset="0"/>
                <a:cs typeface="Tahoma" pitchFamily="34" charset="0"/>
              </a:rPr>
              <a:t>8</a:t>
            </a:r>
            <a:r>
              <a:rPr lang="pl-PL" sz="2000" dirty="0">
                <a:solidFill>
                  <a:srgbClr val="0000CC"/>
                </a:solidFill>
                <a:ea typeface="Tahoma" pitchFamily="34" charset="0"/>
                <a:cs typeface="Tahoma" pitchFamily="34" charset="0"/>
              </a:rPr>
              <a:t>. Wkłada prace do bezpiecznej koperty i zakleja tę kopertę.</a:t>
            </a:r>
          </a:p>
          <a:p>
            <a:endParaRPr lang="pl-PL" sz="2000" dirty="0" smtClean="0">
              <a:solidFill>
                <a:srgbClr val="0000CC"/>
              </a:solidFill>
              <a:ea typeface="Tahoma" pitchFamily="34" charset="0"/>
              <a:cs typeface="Tahoma" pitchFamily="34" charset="0"/>
            </a:endParaRPr>
          </a:p>
          <a:p>
            <a:endParaRPr lang="pl-PL" sz="2000" dirty="0">
              <a:solidFill>
                <a:srgbClr val="0000CC"/>
              </a:solidFill>
              <a:ea typeface="Tahoma" pitchFamily="34" charset="0"/>
              <a:cs typeface="Tahoma" pitchFamily="34" charset="0"/>
            </a:endParaRPr>
          </a:p>
          <a:p>
            <a:r>
              <a:rPr lang="pl-PL" sz="2000" b="1" dirty="0">
                <a:solidFill>
                  <a:srgbClr val="0000CC"/>
                </a:solidFill>
                <a:ea typeface="Tahoma" pitchFamily="34" charset="0"/>
                <a:cs typeface="Tahoma" pitchFamily="34" charset="0"/>
              </a:rPr>
              <a:t>UWAGA</a:t>
            </a:r>
            <a:r>
              <a:rPr lang="pl-PL" sz="2000" dirty="0">
                <a:solidFill>
                  <a:srgbClr val="0000CC"/>
                </a:solidFill>
                <a:ea typeface="Tahoma" pitchFamily="34" charset="0"/>
                <a:cs typeface="Tahoma" pitchFamily="34" charset="0"/>
              </a:rPr>
              <a:t>: Każdy typ arkusza należy spakować do osobnej koperty</a:t>
            </a:r>
            <a:r>
              <a:rPr lang="pl-PL" sz="2000" dirty="0" smtClean="0">
                <a:solidFill>
                  <a:srgbClr val="0000CC"/>
                </a:solidFill>
                <a:ea typeface="Tahoma" pitchFamily="34" charset="0"/>
                <a:cs typeface="Tahoma" pitchFamily="34" charset="0"/>
              </a:rPr>
              <a:t>.</a:t>
            </a:r>
            <a:endParaRPr lang="pl-PL" sz="2000" dirty="0">
              <a:solidFill>
                <a:srgbClr val="0000CC"/>
              </a:solidFill>
              <a:ea typeface="Tahoma" pitchFamily="34" charset="0"/>
              <a:cs typeface="Tahoma" pitchFamily="34" charset="0"/>
            </a:endParaRPr>
          </a:p>
        </p:txBody>
      </p:sp>
      <p:pic>
        <p:nvPicPr>
          <p:cNvPr id="59399"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5"/>
          <p:cNvSpPr txBox="1">
            <a:spLocks noChangeArrowheads="1"/>
          </p:cNvSpPr>
          <p:nvPr/>
        </p:nvSpPr>
        <p:spPr bwMode="auto">
          <a:xfrm>
            <a:off x="0" y="1143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200">
                <a:solidFill>
                  <a:srgbClr val="404040"/>
                </a:solidFill>
                <a:latin typeface="Trebuchet MS" pitchFamily="34" charset="0"/>
              </a:defRPr>
            </a:lvl1pPr>
            <a:lvl2pPr marL="742950" indent="-285750">
              <a:defRPr sz="2000">
                <a:solidFill>
                  <a:srgbClr val="404040"/>
                </a:solidFill>
                <a:latin typeface="Trebuchet MS" pitchFamily="34" charset="0"/>
              </a:defRPr>
            </a:lvl2pPr>
            <a:lvl3pPr marL="1143000" indent="-228600">
              <a:defRPr>
                <a:solidFill>
                  <a:srgbClr val="404040"/>
                </a:solidFill>
                <a:latin typeface="Trebuchet MS" pitchFamily="34" charset="0"/>
              </a:defRPr>
            </a:lvl3pPr>
            <a:lvl4pPr marL="1600200" indent="-228600">
              <a:defRPr sz="1600">
                <a:solidFill>
                  <a:srgbClr val="404040"/>
                </a:solidFill>
                <a:latin typeface="Trebuchet MS" pitchFamily="34" charset="0"/>
              </a:defRPr>
            </a:lvl4pPr>
            <a:lvl5pPr marL="2057400" indent="-228600">
              <a:defRPr sz="1400">
                <a:solidFill>
                  <a:srgbClr val="404040"/>
                </a:solidFill>
                <a:latin typeface="Trebuchet MS" pitchFamily="34" charset="0"/>
              </a:defRPr>
            </a:lvl5pPr>
            <a:lvl6pPr marL="2514600" indent="-228600" eaLnBrk="0" fontAlgn="base" hangingPunct="0">
              <a:buClr>
                <a:srgbClr val="C3260C"/>
              </a:buClr>
              <a:defRPr sz="1400">
                <a:solidFill>
                  <a:srgbClr val="404040"/>
                </a:solidFill>
                <a:latin typeface="Trebuchet MS" pitchFamily="34" charset="0"/>
              </a:defRPr>
            </a:lvl6pPr>
            <a:lvl7pPr marL="2971800" indent="-228600" eaLnBrk="0" fontAlgn="base" hangingPunct="0">
              <a:buClr>
                <a:srgbClr val="C3260C"/>
              </a:buClr>
              <a:defRPr sz="1400">
                <a:solidFill>
                  <a:srgbClr val="404040"/>
                </a:solidFill>
                <a:latin typeface="Trebuchet MS" pitchFamily="34" charset="0"/>
              </a:defRPr>
            </a:lvl7pPr>
            <a:lvl8pPr marL="3429000" indent="-228600" eaLnBrk="0" fontAlgn="base" hangingPunct="0">
              <a:buClr>
                <a:srgbClr val="C3260C"/>
              </a:buClr>
              <a:defRPr sz="1400">
                <a:solidFill>
                  <a:srgbClr val="404040"/>
                </a:solidFill>
                <a:latin typeface="Trebuchet MS" pitchFamily="34" charset="0"/>
              </a:defRPr>
            </a:lvl8pPr>
            <a:lvl9pPr marL="3886200" indent="-228600" eaLnBrk="0" fontAlgn="base" hangingPunct="0">
              <a:buClr>
                <a:srgbClr val="C3260C"/>
              </a:buClr>
              <a:defRPr sz="1400">
                <a:solidFill>
                  <a:srgbClr val="404040"/>
                </a:solidFill>
                <a:latin typeface="Trebuchet MS" pitchFamily="34" charset="0"/>
              </a:defRPr>
            </a:lvl9pPr>
          </a:lstStyle>
          <a:p>
            <a:pPr algn="ctr">
              <a:defRPr/>
            </a:pPr>
            <a:r>
              <a:rPr lang="pl-PL" altLang="pl-PL" sz="2400" b="1" dirty="0" smtClean="0">
                <a:solidFill>
                  <a:srgbClr val="0000CC"/>
                </a:solidFill>
                <a:latin typeface="Tahoma" pitchFamily="34" charset="0"/>
                <a:ea typeface="Tahoma" pitchFamily="34" charset="0"/>
                <a:cs typeface="Tahoma" pitchFamily="34" charset="0"/>
              </a:rPr>
              <a:t>Zadania zespołu nadzorującego </a:t>
            </a:r>
          </a:p>
          <a:p>
            <a:pPr algn="ctr">
              <a:defRPr/>
            </a:pPr>
            <a:r>
              <a:rPr lang="pl-PL" altLang="pl-PL" sz="2400" b="1" dirty="0" smtClean="0">
                <a:solidFill>
                  <a:srgbClr val="0000CC"/>
                </a:solidFill>
                <a:latin typeface="Tahoma" pitchFamily="34" charset="0"/>
                <a:ea typeface="Tahoma" pitchFamily="34" charset="0"/>
                <a:cs typeface="Tahoma" pitchFamily="34" charset="0"/>
              </a:rPr>
              <a:t>przy pakowaniu arkuszy egzaminacyjnych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5"/>
          <p:cNvSpPr txBox="1">
            <a:spLocks noChangeArrowheads="1"/>
          </p:cNvSpPr>
          <p:nvPr/>
        </p:nvSpPr>
        <p:spPr bwMode="auto">
          <a:xfrm>
            <a:off x="1" y="260350"/>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Font typeface="Arial" charset="0"/>
              <a:buChar char="•"/>
              <a:defRPr sz="2400">
                <a:solidFill>
                  <a:srgbClr val="7F7F7F"/>
                </a:solidFill>
                <a:latin typeface="Century Gothic" pitchFamily="34" charset="0"/>
              </a:defRPr>
            </a:lvl1pPr>
            <a:lvl2pPr marL="742950" indent="-285750" algn="l"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algn="l" eaLnBrk="0" hangingPunct="0">
              <a:spcBef>
                <a:spcPct val="20000"/>
              </a:spcBef>
              <a:buFont typeface="Arial" charset="0"/>
              <a:buChar char="•"/>
              <a:defRPr sz="1600">
                <a:solidFill>
                  <a:srgbClr val="7F7F7F"/>
                </a:solidFill>
                <a:latin typeface="Century Gothic" pitchFamily="34" charset="0"/>
              </a:defRPr>
            </a:lvl3pPr>
            <a:lvl4pPr marL="1600200" indent="-228600" algn="l"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algn="l"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pl-PL" altLang="pl-PL" b="1" dirty="0" smtClean="0">
                <a:solidFill>
                  <a:srgbClr val="0000CC"/>
                </a:solidFill>
                <a:effectLst>
                  <a:outerShdw blurRad="63500" dist="38100" dir="5400000" algn="t" rotWithShape="0">
                    <a:prstClr val="black">
                      <a:alpha val="25000"/>
                    </a:prstClr>
                  </a:outerShdw>
                </a:effectLst>
                <a:latin typeface="Tahoma" pitchFamily="34" charset="0"/>
                <a:ea typeface="Tahoma" pitchFamily="34" charset="0"/>
                <a:cs typeface="Tahoma" pitchFamily="34" charset="0"/>
              </a:rPr>
              <a:t>Opisywanie zawartości koperty</a:t>
            </a:r>
            <a:r>
              <a:rPr lang="pl-PL" altLang="pl-PL" b="1" dirty="0" smtClean="0">
                <a:solidFill>
                  <a:srgbClr val="0000CC"/>
                </a:solidFill>
                <a:latin typeface="Tahoma" pitchFamily="34" charset="0"/>
                <a:ea typeface="Tahoma" pitchFamily="34" charset="0"/>
                <a:cs typeface="Tahoma" pitchFamily="34" charset="0"/>
              </a:rPr>
              <a:t>                                </a:t>
            </a:r>
          </a:p>
        </p:txBody>
      </p:sp>
      <p:sp>
        <p:nvSpPr>
          <p:cNvPr id="187402" name="Rectangle 10"/>
          <p:cNvSpPr>
            <a:spLocks noChangeArrowheads="1"/>
          </p:cNvSpPr>
          <p:nvPr/>
        </p:nvSpPr>
        <p:spPr bwMode="auto">
          <a:xfrm>
            <a:off x="5367338" y="4643438"/>
            <a:ext cx="1098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pl-PL" sz="2400" i="1" dirty="0">
                <a:solidFill>
                  <a:schemeClr val="tx2"/>
                </a:solidFill>
                <a:effectLst>
                  <a:outerShdw blurRad="38100" dist="38100" dir="2700000" algn="tl">
                    <a:srgbClr val="000000"/>
                  </a:outerShdw>
                </a:effectLst>
              </a:rPr>
              <a:t>	</a:t>
            </a:r>
          </a:p>
        </p:txBody>
      </p:sp>
      <p:pic>
        <p:nvPicPr>
          <p:cNvPr id="604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ole tekstowe 8"/>
          <p:cNvSpPr txBox="1"/>
          <p:nvPr/>
        </p:nvSpPr>
        <p:spPr>
          <a:xfrm>
            <a:off x="716756" y="836712"/>
            <a:ext cx="7705725" cy="830262"/>
          </a:xfrm>
          <a:prstGeom prst="rect">
            <a:avLst/>
          </a:prstGeom>
          <a:noFill/>
        </p:spPr>
        <p:txBody>
          <a:bodyPr>
            <a:spAutoFit/>
          </a:bodyPr>
          <a:lstStyle/>
          <a:p>
            <a:pPr algn="ctr">
              <a:defRPr/>
            </a:pPr>
            <a:r>
              <a:rPr lang="pl-PL" sz="24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Na kopercie należy wpisać liczbę prac uczniowskich, które zostały zapakowane do bezpiecznej koperty.</a:t>
            </a:r>
          </a:p>
        </p:txBody>
      </p:sp>
      <p:sp>
        <p:nvSpPr>
          <p:cNvPr id="60422" name="Symbol zastępczy numeru slajdu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4EC073F6-E90F-4B7C-9212-BCA4182FFFF5}" type="slidenum">
              <a:rPr lang="pl-PL" altLang="pl-PL" sz="1200" smtClean="0">
                <a:solidFill>
                  <a:srgbClr val="595959"/>
                </a:solidFill>
                <a:latin typeface="Century Gothic" pitchFamily="34" charset="0"/>
              </a:rPr>
              <a:pPr eaLnBrk="1" hangingPunct="1"/>
              <a:t>58</a:t>
            </a:fld>
            <a:endParaRPr lang="pl-PL" altLang="pl-PL" sz="1200" smtClean="0">
              <a:solidFill>
                <a:srgbClr val="595959"/>
              </a:solidFill>
              <a:latin typeface="Century Gothic" pitchFamily="34" charset="0"/>
            </a:endParaRPr>
          </a:p>
        </p:txBody>
      </p:sp>
      <p:sp>
        <p:nvSpPr>
          <p:cNvPr id="60423"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6042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7926" y="1684037"/>
            <a:ext cx="3468688" cy="48678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5" name="Picture 7"/>
          <p:cNvPicPr>
            <a:picLocks noChangeAspect="1" noChangeArrowheads="1"/>
          </p:cNvPicPr>
          <p:nvPr/>
        </p:nvPicPr>
        <p:blipFill>
          <a:blip r:embed="rId4">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26" name="pole tekstowe 1"/>
          <p:cNvSpPr txBox="1">
            <a:spLocks noChangeArrowheads="1"/>
          </p:cNvSpPr>
          <p:nvPr/>
        </p:nvSpPr>
        <p:spPr bwMode="auto">
          <a:xfrm>
            <a:off x="3884041" y="2829519"/>
            <a:ext cx="137115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r>
              <a:rPr lang="pl-PL" b="1" dirty="0">
                <a:solidFill>
                  <a:srgbClr val="FF0000"/>
                </a:solidFill>
              </a:rPr>
              <a:t>NIEOBECNY</a:t>
            </a:r>
          </a:p>
        </p:txBody>
      </p:sp>
      <p:sp>
        <p:nvSpPr>
          <p:cNvPr id="60427" name="pole tekstowe 1"/>
          <p:cNvSpPr txBox="1">
            <a:spLocks noChangeArrowheads="1"/>
          </p:cNvSpPr>
          <p:nvPr/>
        </p:nvSpPr>
        <p:spPr bwMode="auto">
          <a:xfrm>
            <a:off x="2268538" y="6065838"/>
            <a:ext cx="3587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r>
              <a:rPr lang="pl-PL" b="1"/>
              <a:t>4</a:t>
            </a:r>
          </a:p>
        </p:txBody>
      </p:sp>
      <p:sp>
        <p:nvSpPr>
          <p:cNvPr id="2" name="pole tekstowe 1"/>
          <p:cNvSpPr txBox="1"/>
          <p:nvPr/>
        </p:nvSpPr>
        <p:spPr>
          <a:xfrm>
            <a:off x="2690948" y="6019592"/>
            <a:ext cx="296876" cy="338554"/>
          </a:xfrm>
          <a:prstGeom prst="rect">
            <a:avLst/>
          </a:prstGeom>
          <a:noFill/>
        </p:spPr>
        <p:txBody>
          <a:bodyPr wrap="none" rtlCol="0">
            <a:spAutoFit/>
          </a:bodyPr>
          <a:lstStyle/>
          <a:p>
            <a:r>
              <a:rPr lang="pl-PL" sz="1600" dirty="0" smtClean="0">
                <a:solidFill>
                  <a:srgbClr val="FF0000"/>
                </a:solidFill>
              </a:rPr>
              <a:t>4</a:t>
            </a:r>
            <a:endParaRPr lang="pl-PL" sz="1600" dirty="0">
              <a:solidFill>
                <a:srgbClr val="FF00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5"/>
          <p:cNvSpPr txBox="1">
            <a:spLocks noChangeArrowheads="1"/>
          </p:cNvSpPr>
          <p:nvPr/>
        </p:nvSpPr>
        <p:spPr bwMode="auto">
          <a:xfrm>
            <a:off x="0" y="144463"/>
            <a:ext cx="903548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Font typeface="Arial" charset="0"/>
              <a:buChar char="•"/>
              <a:defRPr sz="2400">
                <a:solidFill>
                  <a:srgbClr val="7F7F7F"/>
                </a:solidFill>
                <a:latin typeface="Century Gothic" pitchFamily="34" charset="0"/>
              </a:defRPr>
            </a:lvl1pPr>
            <a:lvl2pPr marL="742950" indent="-285750" algn="l"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algn="l" eaLnBrk="0" hangingPunct="0">
              <a:spcBef>
                <a:spcPct val="20000"/>
              </a:spcBef>
              <a:buFont typeface="Arial" charset="0"/>
              <a:buChar char="•"/>
              <a:defRPr sz="1600">
                <a:solidFill>
                  <a:srgbClr val="7F7F7F"/>
                </a:solidFill>
                <a:latin typeface="Century Gothic" pitchFamily="34" charset="0"/>
              </a:defRPr>
            </a:lvl3pPr>
            <a:lvl4pPr marL="1600200" indent="-228600" algn="l"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algn="l"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pl-PL" altLang="pl-PL" b="1" dirty="0" smtClean="0">
                <a:solidFill>
                  <a:srgbClr val="0000CC"/>
                </a:solidFill>
                <a:latin typeface="Tahoma" pitchFamily="34" charset="0"/>
                <a:ea typeface="Tahoma" pitchFamily="34" charset="0"/>
                <a:cs typeface="Tahoma" pitchFamily="34" charset="0"/>
              </a:rPr>
              <a:t>Naklejenie naklejki przygotowanej przez OKE </a:t>
            </a:r>
            <a:endParaRPr lang="pl-PL" altLang="pl-PL" b="1" dirty="0">
              <a:solidFill>
                <a:srgbClr val="0000CC"/>
              </a:solidFill>
              <a:latin typeface="Tahoma" pitchFamily="34" charset="0"/>
              <a:ea typeface="Tahoma" pitchFamily="34" charset="0"/>
              <a:cs typeface="Tahoma" pitchFamily="34" charset="0"/>
            </a:endParaRPr>
          </a:p>
          <a:p>
            <a:pPr algn="ctr" eaLnBrk="1" hangingPunct="1">
              <a:spcBef>
                <a:spcPct val="0"/>
              </a:spcBef>
              <a:buFontTx/>
              <a:buNone/>
              <a:defRPr/>
            </a:pPr>
            <a:r>
              <a:rPr lang="pl-PL" altLang="pl-PL" b="1" dirty="0" smtClean="0">
                <a:solidFill>
                  <a:srgbClr val="0000CC"/>
                </a:solidFill>
                <a:latin typeface="Tahoma" pitchFamily="34" charset="0"/>
                <a:ea typeface="Tahoma" pitchFamily="34" charset="0"/>
                <a:cs typeface="Tahoma" pitchFamily="34" charset="0"/>
              </a:rPr>
              <a:t>			na bezpieczną kopertę</a:t>
            </a:r>
            <a:r>
              <a:rPr lang="pl-PL" altLang="pl-PL" b="1" dirty="0" smtClean="0">
                <a:solidFill>
                  <a:srgbClr val="0066CC"/>
                </a:solidFill>
                <a:latin typeface="Tahoma" pitchFamily="34" charset="0"/>
                <a:ea typeface="Tahoma" pitchFamily="34" charset="0"/>
                <a:cs typeface="Tahoma" pitchFamily="34" charset="0"/>
              </a:rPr>
              <a:t>			                                </a:t>
            </a:r>
          </a:p>
        </p:txBody>
      </p:sp>
      <p:sp>
        <p:nvSpPr>
          <p:cNvPr id="187402" name="Rectangle 10"/>
          <p:cNvSpPr>
            <a:spLocks noChangeArrowheads="1"/>
          </p:cNvSpPr>
          <p:nvPr/>
        </p:nvSpPr>
        <p:spPr bwMode="auto">
          <a:xfrm>
            <a:off x="5367338" y="4643438"/>
            <a:ext cx="1098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pl-PL" sz="2400" i="1" dirty="0">
                <a:solidFill>
                  <a:schemeClr val="tx2"/>
                </a:solidFill>
                <a:effectLst>
                  <a:outerShdw blurRad="38100" dist="38100" dir="2700000" algn="tl">
                    <a:srgbClr val="000000"/>
                  </a:outerShdw>
                </a:effectLst>
              </a:rPr>
              <a:t>	</a:t>
            </a:r>
          </a:p>
        </p:txBody>
      </p:sp>
      <p:pic>
        <p:nvPicPr>
          <p:cNvPr id="614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rostokąt 3"/>
          <p:cNvSpPr/>
          <p:nvPr/>
        </p:nvSpPr>
        <p:spPr>
          <a:xfrm>
            <a:off x="2195513" y="3284538"/>
            <a:ext cx="1584325" cy="1008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61446" name="pole tekstowe 4"/>
          <p:cNvSpPr txBox="1">
            <a:spLocks noChangeArrowheads="1"/>
          </p:cNvSpPr>
          <p:nvPr/>
        </p:nvSpPr>
        <p:spPr bwMode="auto">
          <a:xfrm>
            <a:off x="2195513" y="3305175"/>
            <a:ext cx="1584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r>
              <a:rPr lang="pl-PL" altLang="pl-PL"/>
              <a:t>EGZAMIN ÓSMOKLASISTY</a:t>
            </a:r>
          </a:p>
        </p:txBody>
      </p:sp>
      <p:sp>
        <p:nvSpPr>
          <p:cNvPr id="8" name="Strzałka w lewo 7"/>
          <p:cNvSpPr/>
          <p:nvPr/>
        </p:nvSpPr>
        <p:spPr>
          <a:xfrm>
            <a:off x="3902075" y="3221038"/>
            <a:ext cx="2376488" cy="484187"/>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pic>
        <p:nvPicPr>
          <p:cNvPr id="61448"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t="-14816" b="13852"/>
          <a:stretch>
            <a:fillRect/>
          </a:stretch>
        </p:blipFill>
        <p:spPr bwMode="auto">
          <a:xfrm>
            <a:off x="5916614" y="3321686"/>
            <a:ext cx="1979930" cy="28925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1449" name="Symbol zastępczy numeru slajdu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FBE0DC5B-E80D-48EF-8B4B-D739BF2EB526}" type="slidenum">
              <a:rPr lang="pl-PL" altLang="pl-PL" sz="1200" smtClean="0">
                <a:solidFill>
                  <a:srgbClr val="595959"/>
                </a:solidFill>
                <a:latin typeface="Century Gothic" pitchFamily="34" charset="0"/>
              </a:rPr>
              <a:pPr eaLnBrk="1" hangingPunct="1"/>
              <a:t>59</a:t>
            </a:fld>
            <a:endParaRPr lang="pl-PL" altLang="pl-PL" sz="1200" smtClean="0">
              <a:solidFill>
                <a:srgbClr val="595959"/>
              </a:solidFill>
              <a:latin typeface="Century Gothic" pitchFamily="34" charset="0"/>
            </a:endParaRPr>
          </a:p>
        </p:txBody>
      </p:sp>
      <p:sp>
        <p:nvSpPr>
          <p:cNvPr id="61450"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sp>
        <p:nvSpPr>
          <p:cNvPr id="61451" name="pole tekstowe 4"/>
          <p:cNvSpPr txBox="1">
            <a:spLocks noChangeArrowheads="1"/>
          </p:cNvSpPr>
          <p:nvPr/>
        </p:nvSpPr>
        <p:spPr bwMode="auto">
          <a:xfrm>
            <a:off x="5367338" y="1392556"/>
            <a:ext cx="31654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r>
              <a:rPr lang="pl-PL" altLang="pl-PL" sz="2000" b="1" dirty="0">
                <a:solidFill>
                  <a:srgbClr val="0000CC"/>
                </a:solidFill>
              </a:rPr>
              <a:t>Oznaczenia arkuszy:</a:t>
            </a:r>
          </a:p>
          <a:p>
            <a:pPr eaLnBrk="1" hangingPunct="1"/>
            <a:r>
              <a:rPr lang="pl-PL" altLang="pl-PL" sz="2000" dirty="0">
                <a:solidFill>
                  <a:srgbClr val="0000CC"/>
                </a:solidFill>
              </a:rPr>
              <a:t>język polski – OPOP</a:t>
            </a:r>
          </a:p>
          <a:p>
            <a:pPr eaLnBrk="1" hangingPunct="1"/>
            <a:r>
              <a:rPr lang="pl-PL" altLang="pl-PL" sz="2000" dirty="0">
                <a:solidFill>
                  <a:srgbClr val="0000CC"/>
                </a:solidFill>
              </a:rPr>
              <a:t>matematyka – OMAP</a:t>
            </a:r>
          </a:p>
          <a:p>
            <a:pPr eaLnBrk="1" hangingPunct="1"/>
            <a:r>
              <a:rPr lang="pl-PL" altLang="pl-PL" sz="2000" dirty="0">
                <a:solidFill>
                  <a:srgbClr val="0000CC"/>
                </a:solidFill>
              </a:rPr>
              <a:t>język angielski – OJAP</a:t>
            </a:r>
          </a:p>
          <a:p>
            <a:pPr eaLnBrk="1" hangingPunct="1"/>
            <a:endParaRPr lang="pl-PL" altLang="pl-PL" dirty="0"/>
          </a:p>
        </p:txBody>
      </p:sp>
      <p:pic>
        <p:nvPicPr>
          <p:cNvPr id="6145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321" y="1521695"/>
            <a:ext cx="3603417" cy="506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53" name="pole tekstowe 5"/>
          <p:cNvSpPr txBox="1">
            <a:spLocks noChangeArrowheads="1"/>
          </p:cNvSpPr>
          <p:nvPr/>
        </p:nvSpPr>
        <p:spPr bwMode="auto">
          <a:xfrm>
            <a:off x="5890276" y="2943920"/>
            <a:ext cx="2893442" cy="830997"/>
          </a:xfrm>
          <a:prstGeom prst="rect">
            <a:avLst/>
          </a:prstGeom>
          <a:solidFill>
            <a:schemeClr val="bg1"/>
          </a:solidFill>
          <a:ln>
            <a:noFill/>
          </a:ln>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r>
              <a:rPr lang="pl-PL" altLang="pl-PL" sz="1600" b="1" dirty="0">
                <a:solidFill>
                  <a:srgbClr val="0000CC"/>
                </a:solidFill>
              </a:rPr>
              <a:t>Naklejkę OKE nakleić pod napisem                        EGZAMIN ÓSMOKLASISTY</a:t>
            </a:r>
          </a:p>
        </p:txBody>
      </p:sp>
      <p:pic>
        <p:nvPicPr>
          <p:cNvPr id="61454" name="Picture 7"/>
          <p:cNvPicPr>
            <a:picLocks noChangeAspect="1" noChangeArrowheads="1"/>
          </p:cNvPicPr>
          <p:nvPr/>
        </p:nvPicPr>
        <p:blipFill>
          <a:blip r:embed="rId5">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ole tekstowe 1"/>
          <p:cNvSpPr txBox="1"/>
          <p:nvPr/>
        </p:nvSpPr>
        <p:spPr>
          <a:xfrm>
            <a:off x="1331640" y="3861048"/>
            <a:ext cx="1224136" cy="246221"/>
          </a:xfrm>
          <a:prstGeom prst="rect">
            <a:avLst/>
          </a:prstGeom>
          <a:solidFill>
            <a:schemeClr val="bg1"/>
          </a:solidFill>
        </p:spPr>
        <p:txBody>
          <a:bodyPr wrap="square" rtlCol="0">
            <a:spAutoFit/>
          </a:bodyPr>
          <a:lstStyle/>
          <a:p>
            <a:r>
              <a:rPr lang="pl-PL" dirty="0"/>
              <a:t>OPOP-100-2205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pPr>
              <a:defRPr/>
            </a:pPr>
            <a:fld id="{668F0A75-A682-4204-986A-203C63727530}" type="slidenum">
              <a:rPr lang="pl-PL"/>
              <a:pPr>
                <a:defRPr/>
              </a:pPr>
              <a:t>6</a:t>
            </a:fld>
            <a:endParaRPr lang="pl-PL"/>
          </a:p>
        </p:txBody>
      </p:sp>
      <p:pic>
        <p:nvPicPr>
          <p:cNvPr id="71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ole tekstowe 13"/>
          <p:cNvSpPr txBox="1"/>
          <p:nvPr/>
        </p:nvSpPr>
        <p:spPr>
          <a:xfrm>
            <a:off x="143668" y="827996"/>
            <a:ext cx="8856663" cy="400110"/>
          </a:xfrm>
          <a:prstGeom prst="rect">
            <a:avLst/>
          </a:prstGeom>
          <a:noFill/>
        </p:spPr>
        <p:txBody>
          <a:bodyPr>
            <a:spAutoFit/>
          </a:bodyPr>
          <a:lstStyle/>
          <a:p>
            <a:pPr fontAlgn="auto">
              <a:spcAft>
                <a:spcPts val="0"/>
              </a:spcAft>
              <a:defRPr/>
            </a:pPr>
            <a:endPar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endParaRPr>
          </a:p>
        </p:txBody>
      </p:sp>
      <p:sp>
        <p:nvSpPr>
          <p:cNvPr id="7173"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7174"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5" name="pole tekstowe 1"/>
          <p:cNvSpPr txBox="1">
            <a:spLocks noChangeArrowheads="1"/>
          </p:cNvSpPr>
          <p:nvPr/>
        </p:nvSpPr>
        <p:spPr bwMode="auto">
          <a:xfrm>
            <a:off x="0" y="210343"/>
            <a:ext cx="914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sz="2400" b="1" dirty="0">
                <a:solidFill>
                  <a:srgbClr val="0000CC"/>
                </a:solidFill>
                <a:ea typeface="Tahoma" pitchFamily="34" charset="0"/>
                <a:cs typeface="Tahoma" pitchFamily="34" charset="0"/>
              </a:rPr>
              <a:t>Uchodźcy z </a:t>
            </a:r>
            <a:r>
              <a:rPr lang="pl-PL" sz="2400" b="1" dirty="0" smtClean="0">
                <a:solidFill>
                  <a:srgbClr val="0000CC"/>
                </a:solidFill>
                <a:ea typeface="Tahoma" pitchFamily="34" charset="0"/>
                <a:cs typeface="Tahoma" pitchFamily="34" charset="0"/>
              </a:rPr>
              <a:t>Ukrainy – informacja o egzaminie</a:t>
            </a:r>
            <a:endParaRPr lang="pl-PL" sz="2400" b="1" dirty="0">
              <a:solidFill>
                <a:srgbClr val="0000CC"/>
              </a:solidFill>
              <a:ea typeface="Tahoma" pitchFamily="34" charset="0"/>
              <a:cs typeface="Tahoma"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854375"/>
            <a:ext cx="4041626" cy="5727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29831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58B097D4-8C6D-4E13-A97E-A08E13A8307A}" type="slidenum">
              <a:rPr lang="pl-PL" altLang="pl-PL" sz="1200" smtClean="0">
                <a:solidFill>
                  <a:srgbClr val="595959"/>
                </a:solidFill>
                <a:latin typeface="Century Gothic" pitchFamily="34" charset="0"/>
              </a:rPr>
              <a:pPr eaLnBrk="1" hangingPunct="1"/>
              <a:t>60</a:t>
            </a:fld>
            <a:endParaRPr lang="pl-PL" altLang="pl-PL" sz="1200" smtClean="0">
              <a:solidFill>
                <a:srgbClr val="595959"/>
              </a:solidFill>
              <a:latin typeface="Century Gothic" pitchFamily="34" charset="0"/>
            </a:endParaRPr>
          </a:p>
        </p:txBody>
      </p:sp>
      <p:pic>
        <p:nvPicPr>
          <p:cNvPr id="624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 Box 5"/>
          <p:cNvSpPr txBox="1">
            <a:spLocks noChangeArrowheads="1"/>
          </p:cNvSpPr>
          <p:nvPr/>
        </p:nvSpPr>
        <p:spPr bwMode="auto">
          <a:xfrm>
            <a:off x="0" y="24047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400" b="1" dirty="0">
                <a:solidFill>
                  <a:srgbClr val="0000CC"/>
                </a:solidFill>
                <a:ea typeface="Tahoma" pitchFamily="34" charset="0"/>
                <a:cs typeface="Tahoma" pitchFamily="34" charset="0"/>
              </a:rPr>
              <a:t>Pakowanie prac </a:t>
            </a:r>
            <a:r>
              <a:rPr lang="pl-PL" altLang="pl-PL" sz="2400" b="1" dirty="0" smtClean="0">
                <a:solidFill>
                  <a:srgbClr val="0000CC"/>
                </a:solidFill>
                <a:ea typeface="Tahoma" pitchFamily="34" charset="0"/>
                <a:cs typeface="Tahoma" pitchFamily="34" charset="0"/>
              </a:rPr>
              <a:t>egzaminacyjnych </a:t>
            </a:r>
            <a:r>
              <a:rPr lang="pl-PL" altLang="pl-PL" sz="2400" b="1" dirty="0" smtClean="0">
                <a:solidFill>
                  <a:srgbClr val="0066CC"/>
                </a:solidFill>
                <a:ea typeface="Tahoma" pitchFamily="34" charset="0"/>
                <a:cs typeface="Tahoma" pitchFamily="34" charset="0"/>
              </a:rPr>
              <a:t>                              </a:t>
            </a:r>
            <a:endParaRPr lang="pl-PL" altLang="pl-PL" sz="2400" b="1" dirty="0">
              <a:solidFill>
                <a:srgbClr val="0066CC"/>
              </a:solidFill>
              <a:ea typeface="Tahoma" pitchFamily="34" charset="0"/>
              <a:cs typeface="Tahoma" pitchFamily="34" charset="0"/>
            </a:endParaRPr>
          </a:p>
        </p:txBody>
      </p:sp>
      <p:sp>
        <p:nvSpPr>
          <p:cNvPr id="2" name="pole tekstowe 1"/>
          <p:cNvSpPr txBox="1"/>
          <p:nvPr/>
        </p:nvSpPr>
        <p:spPr>
          <a:xfrm>
            <a:off x="611560" y="1340768"/>
            <a:ext cx="8424863" cy="1015663"/>
          </a:xfrm>
          <a:prstGeom prst="rect">
            <a:avLst/>
          </a:prstGeom>
          <a:noFill/>
        </p:spPr>
        <p:txBody>
          <a:bodyPr>
            <a:spAutoFit/>
          </a:bodyPr>
          <a:lstStyle/>
          <a:p>
            <a:pPr>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Członkowie zespołu nadzorującego mają obowiązek przeliczyć, uporządkować materiały i odnotować liczbę prac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w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protokole i na kopercie.</a:t>
            </a:r>
          </a:p>
        </p:txBody>
      </p:sp>
      <p:sp>
        <p:nvSpPr>
          <p:cNvPr id="7" name="pole tekstowe 2"/>
          <p:cNvSpPr txBox="1">
            <a:spLocks noChangeArrowheads="1"/>
          </p:cNvSpPr>
          <p:nvPr/>
        </p:nvSpPr>
        <p:spPr bwMode="auto">
          <a:xfrm>
            <a:off x="286846" y="2708920"/>
            <a:ext cx="8497888" cy="707886"/>
          </a:xfrm>
          <a:prstGeom prst="rect">
            <a:avLst/>
          </a:prstGeom>
          <a:solidFill>
            <a:srgbClr val="0000CC"/>
          </a:solidFill>
          <a:ln>
            <a:noFill/>
          </a:ln>
        </p:spPr>
        <p:txBody>
          <a:bodyPr>
            <a:spAutoFit/>
          </a:bodyPr>
          <a:lstStyle>
            <a:lvl1pPr algn="l" eaLnBrk="0" hangingPunct="0">
              <a:spcBef>
                <a:spcPct val="20000"/>
              </a:spcBef>
              <a:buFont typeface="Arial" charset="0"/>
              <a:buChar char="•"/>
              <a:defRPr sz="2400">
                <a:solidFill>
                  <a:srgbClr val="7F7F7F"/>
                </a:solidFill>
                <a:latin typeface="Century Gothic" pitchFamily="34" charset="0"/>
              </a:defRPr>
            </a:lvl1pPr>
            <a:lvl2pPr marL="742950" indent="-285750" algn="l"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algn="l" eaLnBrk="0" hangingPunct="0">
              <a:spcBef>
                <a:spcPct val="20000"/>
              </a:spcBef>
              <a:buFont typeface="Arial" charset="0"/>
              <a:buChar char="•"/>
              <a:defRPr sz="1600">
                <a:solidFill>
                  <a:srgbClr val="7F7F7F"/>
                </a:solidFill>
                <a:latin typeface="Century Gothic" pitchFamily="34" charset="0"/>
              </a:defRPr>
            </a:lvl3pPr>
            <a:lvl4pPr marL="1600200" indent="-228600" algn="l"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algn="l"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pl-PL" altLang="pl-PL" sz="2000" dirty="0" smtClean="0">
                <a:solidFill>
                  <a:schemeClr val="bg1"/>
                </a:solidFill>
                <a:latin typeface="Tahoma" pitchFamily="34" charset="0"/>
                <a:ea typeface="Tahoma" pitchFamily="34" charset="0"/>
                <a:cs typeface="Tahoma" pitchFamily="34" charset="0"/>
              </a:rPr>
              <a:t>Prace w bezpiecznej kopercie powinny być ułożone w kolejności zgodnej </a:t>
            </a:r>
            <a:br>
              <a:rPr lang="pl-PL" altLang="pl-PL" sz="2000" dirty="0" smtClean="0">
                <a:solidFill>
                  <a:schemeClr val="bg1"/>
                </a:solidFill>
                <a:latin typeface="Tahoma" pitchFamily="34" charset="0"/>
                <a:ea typeface="Tahoma" pitchFamily="34" charset="0"/>
                <a:cs typeface="Tahoma" pitchFamily="34" charset="0"/>
              </a:rPr>
            </a:br>
            <a:r>
              <a:rPr lang="pl-PL" altLang="pl-PL" sz="2000" dirty="0" smtClean="0">
                <a:solidFill>
                  <a:schemeClr val="bg1"/>
                </a:solidFill>
                <a:latin typeface="Tahoma" pitchFamily="34" charset="0"/>
                <a:ea typeface="Tahoma" pitchFamily="34" charset="0"/>
                <a:cs typeface="Tahoma" pitchFamily="34" charset="0"/>
              </a:rPr>
              <a:t>z zestawieniem na naklejce na kopercie.</a:t>
            </a:r>
          </a:p>
        </p:txBody>
      </p:sp>
      <p:sp>
        <p:nvSpPr>
          <p:cNvPr id="62471"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62472"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643BF204-9F40-4295-AE77-7EFE1F20AD14}" type="slidenum">
              <a:rPr lang="pl-PL" altLang="pl-PL" sz="1200" smtClean="0">
                <a:solidFill>
                  <a:srgbClr val="595959"/>
                </a:solidFill>
                <a:latin typeface="Century Gothic" pitchFamily="34" charset="0"/>
              </a:rPr>
              <a:pPr eaLnBrk="1" hangingPunct="1"/>
              <a:t>61</a:t>
            </a:fld>
            <a:endParaRPr lang="pl-PL" altLang="pl-PL" sz="1200" smtClean="0">
              <a:solidFill>
                <a:srgbClr val="595959"/>
              </a:solidFill>
              <a:latin typeface="Century Gothic" pitchFamily="34" charset="0"/>
            </a:endParaRPr>
          </a:p>
        </p:txBody>
      </p:sp>
      <p:pic>
        <p:nvPicPr>
          <p:cNvPr id="6349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Text Box 5"/>
          <p:cNvSpPr txBox="1">
            <a:spLocks noChangeArrowheads="1"/>
          </p:cNvSpPr>
          <p:nvPr/>
        </p:nvSpPr>
        <p:spPr bwMode="auto">
          <a:xfrm>
            <a:off x="1136" y="25747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400" b="1" dirty="0">
                <a:solidFill>
                  <a:srgbClr val="0000CC"/>
                </a:solidFill>
                <a:ea typeface="Tahoma" pitchFamily="34" charset="0"/>
                <a:cs typeface="Tahoma" pitchFamily="34" charset="0"/>
              </a:rPr>
              <a:t>Przekazywanie  do PZE materiałów z </a:t>
            </a:r>
            <a:r>
              <a:rPr lang="pl-PL" altLang="pl-PL" sz="2400" b="1" dirty="0" smtClean="0">
                <a:solidFill>
                  <a:srgbClr val="0000CC"/>
                </a:solidFill>
                <a:ea typeface="Tahoma" pitchFamily="34" charset="0"/>
                <a:cs typeface="Tahoma" pitchFamily="34" charset="0"/>
              </a:rPr>
              <a:t>sali</a:t>
            </a:r>
            <a:r>
              <a:rPr lang="pl-PL" altLang="pl-PL" sz="2400" b="1" dirty="0" smtClean="0">
                <a:solidFill>
                  <a:srgbClr val="0066CC"/>
                </a:solidFill>
                <a:ea typeface="Tahoma" pitchFamily="34" charset="0"/>
                <a:cs typeface="Tahoma" pitchFamily="34" charset="0"/>
              </a:rPr>
              <a:t>                               </a:t>
            </a:r>
            <a:endParaRPr lang="pl-PL" altLang="pl-PL" sz="2400" b="1" dirty="0">
              <a:solidFill>
                <a:srgbClr val="0066CC"/>
              </a:solidFill>
              <a:ea typeface="Tahoma" pitchFamily="34" charset="0"/>
              <a:cs typeface="Tahoma" pitchFamily="34" charset="0"/>
            </a:endParaRPr>
          </a:p>
        </p:txBody>
      </p:sp>
      <p:sp>
        <p:nvSpPr>
          <p:cNvPr id="8" name="pole tekstowe 7"/>
          <p:cNvSpPr txBox="1"/>
          <p:nvPr/>
        </p:nvSpPr>
        <p:spPr>
          <a:xfrm>
            <a:off x="419100" y="1112838"/>
            <a:ext cx="7921625" cy="2092881"/>
          </a:xfrm>
          <a:prstGeom prst="rect">
            <a:avLst/>
          </a:prstGeom>
          <a:noFill/>
        </p:spPr>
        <p:txBody>
          <a:bodyPr>
            <a:spAutoFit/>
          </a:bodyPr>
          <a:lstStyle/>
          <a:p>
            <a:pPr marL="342900" indent="-342900">
              <a:spcAft>
                <a:spcPts val="1200"/>
              </a:spcAft>
              <a:buFont typeface="Wingdings" panose="05000000000000000000" pitchFamily="2" charset="2"/>
              <a:buChar char="§"/>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Bezpieczne koperty z pracami uczniowskimi</a:t>
            </a:r>
          </a:p>
          <a:p>
            <a:pPr marL="342900" indent="-342900">
              <a:spcAft>
                <a:spcPts val="1200"/>
              </a:spcAft>
              <a:buFont typeface="Wingdings" panose="05000000000000000000" pitchFamily="2" charset="2"/>
              <a:buChar char="§"/>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Niewykorzystane materiały w papierowej kopercie</a:t>
            </a:r>
          </a:p>
          <a:p>
            <a:pPr marL="342900" indent="-342900">
              <a:spcAft>
                <a:spcPts val="1200"/>
              </a:spcAft>
              <a:buFont typeface="Wingdings" panose="05000000000000000000" pitchFamily="2" charset="2"/>
              <a:buChar char="§"/>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Uzupełniony </a:t>
            </a:r>
            <a:r>
              <a:rPr lang="pl-PL" sz="2000" i="1"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Protokół przebiegu egzaminu ósmoklasisty   z sali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(załącznik nr 8)</a:t>
            </a:r>
          </a:p>
          <a:p>
            <a:pPr marL="342900" indent="-342900">
              <a:spcAft>
                <a:spcPts val="1200"/>
              </a:spcAft>
              <a:buFont typeface="Wingdings" panose="05000000000000000000" pitchFamily="2" charset="2"/>
              <a:buChar char="§"/>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Uzupełniony </a:t>
            </a:r>
            <a:r>
              <a:rPr lang="pl-PL" sz="2000" i="1"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Wykaz uczniów w sali </a:t>
            </a:r>
            <a:r>
              <a:rPr lang="pl-PL" sz="2000" i="1"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egzaminacyjnej.</a:t>
            </a:r>
            <a:endPar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endParaRPr>
          </a:p>
        </p:txBody>
      </p:sp>
      <p:sp>
        <p:nvSpPr>
          <p:cNvPr id="63494"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63495"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rostokąt 1"/>
          <p:cNvSpPr/>
          <p:nvPr/>
        </p:nvSpPr>
        <p:spPr>
          <a:xfrm>
            <a:off x="422518" y="4005064"/>
            <a:ext cx="8009731" cy="1015663"/>
          </a:xfrm>
          <a:prstGeom prst="rect">
            <a:avLst/>
          </a:prstGeom>
          <a:solidFill>
            <a:srgbClr val="0000CC"/>
          </a:solidFill>
        </p:spPr>
        <p:txBody>
          <a:bodyPr wrap="square">
            <a:spAutoFit/>
          </a:bodyPr>
          <a:lstStyle/>
          <a:p>
            <a:pPr algn="ctr">
              <a:defRPr/>
            </a:pPr>
            <a:r>
              <a:rPr lang="pl-PL" sz="2000" dirty="0">
                <a:solidFill>
                  <a:schemeClr val="bg1"/>
                </a:solidFill>
                <a:ea typeface="Tahoma" pitchFamily="34" charset="0"/>
                <a:cs typeface="Tahoma" pitchFamily="34" charset="0"/>
              </a:rPr>
              <a:t>Przewodniczący zespołu egzaminacyjnego sprawdza kompletność materiałów z danej sali w obecności właściwego przewodniczącego zespołu nadzorującego.</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2578DF2A-8F4E-4AB5-A03F-8C868A936F01}" type="slidenum">
              <a:rPr lang="pl-PL" altLang="pl-PL" sz="1200" smtClean="0">
                <a:solidFill>
                  <a:srgbClr val="595959"/>
                </a:solidFill>
                <a:latin typeface="Century Gothic" pitchFamily="34" charset="0"/>
              </a:rPr>
              <a:pPr eaLnBrk="1" hangingPunct="1"/>
              <a:t>62</a:t>
            </a:fld>
            <a:endParaRPr lang="pl-PL" altLang="pl-PL" sz="1200" smtClean="0">
              <a:solidFill>
                <a:srgbClr val="595959"/>
              </a:solidFill>
              <a:latin typeface="Century Gothic" pitchFamily="34" charset="0"/>
            </a:endParaRPr>
          </a:p>
        </p:txBody>
      </p:sp>
      <p:pic>
        <p:nvPicPr>
          <p:cNvPr id="645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 Box 5"/>
          <p:cNvSpPr txBox="1">
            <a:spLocks noChangeArrowheads="1"/>
          </p:cNvSpPr>
          <p:nvPr/>
        </p:nvSpPr>
        <p:spPr bwMode="auto">
          <a:xfrm>
            <a:off x="0" y="274935"/>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400" b="1" dirty="0">
                <a:solidFill>
                  <a:srgbClr val="0000CC"/>
                </a:solidFill>
                <a:ea typeface="Tahoma" pitchFamily="34" charset="0"/>
                <a:cs typeface="Tahoma" pitchFamily="34" charset="0"/>
              </a:rPr>
              <a:t>Protokół </a:t>
            </a:r>
            <a:r>
              <a:rPr lang="pl-PL" altLang="pl-PL" sz="2400" b="1" dirty="0" smtClean="0">
                <a:solidFill>
                  <a:srgbClr val="0000CC"/>
                </a:solidFill>
                <a:ea typeface="Tahoma" pitchFamily="34" charset="0"/>
                <a:cs typeface="Tahoma" pitchFamily="34" charset="0"/>
              </a:rPr>
              <a:t>zbiorczy</a:t>
            </a:r>
            <a:r>
              <a:rPr lang="pl-PL" altLang="pl-PL" sz="2400" b="1" dirty="0">
                <a:solidFill>
                  <a:srgbClr val="0066CC"/>
                </a:solidFill>
                <a:ea typeface="Tahoma" pitchFamily="34" charset="0"/>
                <a:cs typeface="Tahoma" pitchFamily="34" charset="0"/>
              </a:rPr>
              <a:t>	                                </a:t>
            </a:r>
          </a:p>
        </p:txBody>
      </p:sp>
      <p:sp>
        <p:nvSpPr>
          <p:cNvPr id="8" name="pole tekstowe 7"/>
          <p:cNvSpPr txBox="1"/>
          <p:nvPr/>
        </p:nvSpPr>
        <p:spPr>
          <a:xfrm>
            <a:off x="385763" y="1090613"/>
            <a:ext cx="7921625" cy="1323439"/>
          </a:xfrm>
          <a:prstGeom prst="rect">
            <a:avLst/>
          </a:prstGeom>
          <a:noFill/>
        </p:spPr>
        <p:txBody>
          <a:bodyPr>
            <a:spAutoFit/>
          </a:bodyPr>
          <a:lstStyle/>
          <a:p>
            <a:pPr algn="ctr">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Każdego dnia egzaminu przewodniczący zespołu egzaminacyjnego (dyrektor szkoły) wypełnia w systemie SIOEO protokół zbiorczy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
            </a:r>
            <a:b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b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z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danego dnia egzaminu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w przypadku języków obcych również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
            </a:r>
            <a:b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b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z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każdego języka,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który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był zgłoszony w szkole).</a:t>
            </a:r>
          </a:p>
        </p:txBody>
      </p:sp>
      <p:sp>
        <p:nvSpPr>
          <p:cNvPr id="64518"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64519"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rostokąt 1"/>
          <p:cNvSpPr/>
          <p:nvPr/>
        </p:nvSpPr>
        <p:spPr>
          <a:xfrm>
            <a:off x="611560" y="3075970"/>
            <a:ext cx="7520409" cy="1015663"/>
          </a:xfrm>
          <a:prstGeom prst="rect">
            <a:avLst/>
          </a:prstGeom>
          <a:solidFill>
            <a:srgbClr val="0000CC"/>
          </a:solidFill>
        </p:spPr>
        <p:txBody>
          <a:bodyPr wrap="square">
            <a:spAutoFit/>
          </a:bodyPr>
          <a:lstStyle/>
          <a:p>
            <a:pPr algn="ctr">
              <a:defRPr/>
            </a:pPr>
            <a:r>
              <a:rPr lang="pl-PL" sz="2000" dirty="0">
                <a:solidFill>
                  <a:schemeClr val="bg1"/>
                </a:solidFill>
                <a:ea typeface="Tahoma" pitchFamily="34" charset="0"/>
                <a:cs typeface="Tahoma" pitchFamily="34" charset="0"/>
              </a:rPr>
              <a:t>Po wypełnieniu należy </a:t>
            </a:r>
            <a:r>
              <a:rPr lang="pl-PL" sz="2000" dirty="0" smtClean="0">
                <a:solidFill>
                  <a:schemeClr val="bg1"/>
                </a:solidFill>
                <a:ea typeface="Tahoma" pitchFamily="34" charset="0"/>
                <a:cs typeface="Tahoma" pitchFamily="34" charset="0"/>
              </a:rPr>
              <a:t>protokół zbiorczy przebiegu egzaminu ósmoklasisty potwierdzić i </a:t>
            </a:r>
            <a:r>
              <a:rPr lang="pl-PL" sz="2000" dirty="0">
                <a:solidFill>
                  <a:schemeClr val="bg1"/>
                </a:solidFill>
                <a:ea typeface="Tahoma" pitchFamily="34" charset="0"/>
                <a:cs typeface="Tahoma" pitchFamily="34" charset="0"/>
              </a:rPr>
              <a:t>wydrukować. Wydruk należy przekazać wraz </a:t>
            </a:r>
            <a:r>
              <a:rPr lang="pl-PL" sz="2000" dirty="0" smtClean="0">
                <a:solidFill>
                  <a:schemeClr val="bg1"/>
                </a:solidFill>
                <a:ea typeface="Tahoma" pitchFamily="34" charset="0"/>
                <a:cs typeface="Tahoma" pitchFamily="34" charset="0"/>
              </a:rPr>
              <a:t>z pozostałą </a:t>
            </a:r>
            <a:r>
              <a:rPr lang="pl-PL" sz="2000" dirty="0">
                <a:solidFill>
                  <a:schemeClr val="bg1"/>
                </a:solidFill>
                <a:ea typeface="Tahoma" pitchFamily="34" charset="0"/>
                <a:cs typeface="Tahoma" pitchFamily="34" charset="0"/>
              </a:rPr>
              <a:t>dokumentacją egzaminacyjną.</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9D09119F-7AA4-4C7D-BD08-4983F8575132}" type="slidenum">
              <a:rPr lang="pl-PL" altLang="pl-PL" sz="1200" smtClean="0">
                <a:solidFill>
                  <a:srgbClr val="595959"/>
                </a:solidFill>
                <a:latin typeface="Century Gothic" pitchFamily="34" charset="0"/>
              </a:rPr>
              <a:pPr eaLnBrk="1" hangingPunct="1"/>
              <a:t>63</a:t>
            </a:fld>
            <a:endParaRPr lang="pl-PL" altLang="pl-PL" sz="1200" smtClean="0">
              <a:solidFill>
                <a:srgbClr val="595959"/>
              </a:solidFill>
              <a:latin typeface="Century Gothic" pitchFamily="34" charset="0"/>
            </a:endParaRPr>
          </a:p>
        </p:txBody>
      </p:sp>
      <p:pic>
        <p:nvPicPr>
          <p:cNvPr id="655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 Box 5"/>
          <p:cNvSpPr txBox="1">
            <a:spLocks noChangeArrowheads="1"/>
          </p:cNvSpPr>
          <p:nvPr/>
        </p:nvSpPr>
        <p:spPr bwMode="auto">
          <a:xfrm>
            <a:off x="-10" y="151755"/>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400" b="1" dirty="0" smtClean="0">
                <a:solidFill>
                  <a:srgbClr val="0000CC"/>
                </a:solidFill>
                <a:ea typeface="Tahoma" pitchFamily="34" charset="0"/>
                <a:cs typeface="Tahoma" pitchFamily="34" charset="0"/>
              </a:rPr>
              <a:t>Arkusze niewykorzystane</a:t>
            </a:r>
            <a:r>
              <a:rPr lang="pl-PL" altLang="pl-PL" sz="2400" b="1" dirty="0" smtClean="0">
                <a:solidFill>
                  <a:srgbClr val="0066CC"/>
                </a:solidFill>
                <a:ea typeface="Tahoma" pitchFamily="34" charset="0"/>
                <a:cs typeface="Tahoma" pitchFamily="34" charset="0"/>
              </a:rPr>
              <a:t>                              </a:t>
            </a:r>
            <a:endParaRPr lang="pl-PL" altLang="pl-PL" sz="2400" b="1" dirty="0">
              <a:solidFill>
                <a:srgbClr val="0066CC"/>
              </a:solidFill>
              <a:ea typeface="Tahoma" pitchFamily="34" charset="0"/>
              <a:cs typeface="Tahoma" pitchFamily="34" charset="0"/>
            </a:endParaRPr>
          </a:p>
        </p:txBody>
      </p:sp>
      <p:sp>
        <p:nvSpPr>
          <p:cNvPr id="8" name="pole tekstowe 7"/>
          <p:cNvSpPr txBox="1"/>
          <p:nvPr/>
        </p:nvSpPr>
        <p:spPr>
          <a:xfrm>
            <a:off x="385763" y="1090613"/>
            <a:ext cx="7921625" cy="1938992"/>
          </a:xfrm>
          <a:prstGeom prst="rect">
            <a:avLst/>
          </a:prstGeom>
          <a:noFill/>
        </p:spPr>
        <p:txBody>
          <a:bodyPr>
            <a:spAutoFit/>
          </a:bodyPr>
          <a:lstStyle/>
          <a:p>
            <a:pPr algn="ctr">
              <a:defRPr/>
            </a:pPr>
            <a:r>
              <a:rPr lang="pl-PL" sz="2000" dirty="0">
                <a:solidFill>
                  <a:srgbClr val="0000CC"/>
                </a:solidFill>
                <a:ea typeface="Tahoma" pitchFamily="34" charset="0"/>
                <a:cs typeface="Tahoma" pitchFamily="34" charset="0"/>
              </a:rPr>
              <a:t>Arkusze wadliwe oraz niewykorzystane </a:t>
            </a:r>
            <a:r>
              <a:rPr lang="pl-PL" sz="2000" dirty="0" smtClean="0">
                <a:solidFill>
                  <a:srgbClr val="0000CC"/>
                </a:solidFill>
                <a:ea typeface="Tahoma" pitchFamily="34" charset="0"/>
                <a:cs typeface="Tahoma" pitchFamily="34" charset="0"/>
              </a:rPr>
              <a:t>i otwarte </a:t>
            </a:r>
            <a:r>
              <a:rPr lang="pl-PL" sz="2000" dirty="0">
                <a:solidFill>
                  <a:srgbClr val="0000CC"/>
                </a:solidFill>
                <a:ea typeface="Tahoma" pitchFamily="34" charset="0"/>
                <a:cs typeface="Tahoma" pitchFamily="34" charset="0"/>
              </a:rPr>
              <a:t>do jednorazowego odczytania na egzaminie z języka polskiego należy umieścić </a:t>
            </a:r>
            <a:r>
              <a:rPr lang="pl-PL" sz="2000" dirty="0" smtClean="0">
                <a:solidFill>
                  <a:srgbClr val="0000CC"/>
                </a:solidFill>
                <a:ea typeface="Tahoma" pitchFamily="34" charset="0"/>
                <a:cs typeface="Tahoma" pitchFamily="34" charset="0"/>
              </a:rPr>
              <a:t/>
            </a:r>
            <a:br>
              <a:rPr lang="pl-PL" sz="2000" dirty="0" smtClean="0">
                <a:solidFill>
                  <a:srgbClr val="0000CC"/>
                </a:solidFill>
                <a:ea typeface="Tahoma" pitchFamily="34" charset="0"/>
                <a:cs typeface="Tahoma" pitchFamily="34" charset="0"/>
              </a:rPr>
            </a:br>
            <a:r>
              <a:rPr lang="pl-PL" sz="2000" dirty="0" smtClean="0">
                <a:solidFill>
                  <a:srgbClr val="0000CC"/>
                </a:solidFill>
                <a:ea typeface="Tahoma" pitchFamily="34" charset="0"/>
                <a:cs typeface="Tahoma" pitchFamily="34" charset="0"/>
              </a:rPr>
              <a:t>w </a:t>
            </a:r>
            <a:r>
              <a:rPr lang="pl-PL" sz="2000" dirty="0">
                <a:solidFill>
                  <a:srgbClr val="0000CC"/>
                </a:solidFill>
                <a:ea typeface="Tahoma" pitchFamily="34" charset="0"/>
                <a:cs typeface="Tahoma" pitchFamily="34" charset="0"/>
              </a:rPr>
              <a:t>papierowej kopercie.</a:t>
            </a:r>
          </a:p>
          <a:p>
            <a:pPr algn="ctr">
              <a:defRPr/>
            </a:pPr>
            <a:r>
              <a:rPr lang="pl-PL" sz="2000" dirty="0">
                <a:solidFill>
                  <a:srgbClr val="0000CC"/>
                </a:solidFill>
                <a:ea typeface="Tahoma" pitchFamily="34" charset="0"/>
                <a:cs typeface="Tahoma" pitchFamily="34" charset="0"/>
              </a:rPr>
              <a:t> </a:t>
            </a:r>
            <a:endParaRPr lang="pl-PL" sz="2000" dirty="0" smtClean="0">
              <a:solidFill>
                <a:srgbClr val="0000CC"/>
              </a:solidFill>
              <a:ea typeface="Tahoma" pitchFamily="34" charset="0"/>
              <a:cs typeface="Tahoma" pitchFamily="34" charset="0"/>
            </a:endParaRPr>
          </a:p>
          <a:p>
            <a:pPr algn="ctr">
              <a:defRPr/>
            </a:pPr>
            <a:endParaRPr lang="pl-PL" sz="2000" dirty="0">
              <a:solidFill>
                <a:srgbClr val="0000CC"/>
              </a:solidFill>
              <a:ea typeface="Tahoma" pitchFamily="34" charset="0"/>
              <a:cs typeface="Tahoma" pitchFamily="34" charset="0"/>
            </a:endParaRPr>
          </a:p>
          <a:p>
            <a:pPr algn="ctr">
              <a:defRPr/>
            </a:pPr>
            <a:r>
              <a:rPr lang="pl-PL" sz="2000" dirty="0">
                <a:solidFill>
                  <a:srgbClr val="0000CC"/>
                </a:solidFill>
                <a:ea typeface="Tahoma" pitchFamily="34" charset="0"/>
                <a:cs typeface="Tahoma" pitchFamily="34" charset="0"/>
              </a:rPr>
              <a:t>Kopertę opisać (przykład):</a:t>
            </a:r>
          </a:p>
        </p:txBody>
      </p:sp>
      <p:sp>
        <p:nvSpPr>
          <p:cNvPr id="65542"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65543"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44" name="pole tekstowe 2"/>
          <p:cNvSpPr txBox="1">
            <a:spLocks noChangeArrowheads="1"/>
          </p:cNvSpPr>
          <p:nvPr/>
        </p:nvSpPr>
        <p:spPr bwMode="auto">
          <a:xfrm>
            <a:off x="2314575" y="3141663"/>
            <a:ext cx="4968875" cy="3046412"/>
          </a:xfrm>
          <a:prstGeom prst="rect">
            <a:avLst/>
          </a:prstGeom>
          <a:solidFill>
            <a:srgbClr val="0000CC"/>
          </a:solidFill>
          <a:ln w="9525">
            <a:solidFill>
              <a:schemeClr val="tx1"/>
            </a:solidFill>
            <a:miter lim="800000"/>
            <a:headEnd/>
            <a:tailEnd/>
          </a:ln>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r>
              <a:rPr lang="pl-PL" sz="1600" dirty="0">
                <a:solidFill>
                  <a:schemeClr val="bg1"/>
                </a:solidFill>
              </a:rPr>
              <a:t>Kod szkoły: 226101-0000E</a:t>
            </a:r>
          </a:p>
          <a:p>
            <a:pPr eaLnBrk="1" hangingPunct="1"/>
            <a:endParaRPr lang="pl-PL" sz="1600" dirty="0">
              <a:solidFill>
                <a:schemeClr val="bg1"/>
              </a:solidFill>
            </a:endParaRPr>
          </a:p>
          <a:p>
            <a:pPr algn="ctr" eaLnBrk="1" hangingPunct="1"/>
            <a:r>
              <a:rPr lang="pl-PL" sz="1600" dirty="0">
                <a:solidFill>
                  <a:schemeClr val="bg1"/>
                </a:solidFill>
              </a:rPr>
              <a:t>Język polski</a:t>
            </a:r>
          </a:p>
          <a:p>
            <a:pPr algn="ctr" eaLnBrk="1" hangingPunct="1"/>
            <a:endParaRPr lang="pl-PL" sz="1600" dirty="0">
              <a:solidFill>
                <a:schemeClr val="bg1"/>
              </a:solidFill>
            </a:endParaRPr>
          </a:p>
          <a:p>
            <a:pPr eaLnBrk="1" hangingPunct="1"/>
            <a:r>
              <a:rPr lang="pl-PL" sz="1600" dirty="0">
                <a:solidFill>
                  <a:schemeClr val="bg1"/>
                </a:solidFill>
              </a:rPr>
              <a:t>Niewykorzystane arkusze:</a:t>
            </a:r>
          </a:p>
          <a:p>
            <a:pPr eaLnBrk="1" hangingPunct="1"/>
            <a:r>
              <a:rPr lang="pl-PL" sz="1600" dirty="0">
                <a:solidFill>
                  <a:schemeClr val="bg1"/>
                </a:solidFill>
              </a:rPr>
              <a:t>1 arkusz </a:t>
            </a:r>
            <a:r>
              <a:rPr lang="pl-PL" sz="1600" dirty="0" smtClean="0">
                <a:solidFill>
                  <a:schemeClr val="bg1"/>
                </a:solidFill>
              </a:rPr>
              <a:t>OPO-100</a:t>
            </a:r>
            <a:endParaRPr lang="pl-PL" sz="1600" dirty="0">
              <a:solidFill>
                <a:schemeClr val="bg1"/>
              </a:solidFill>
            </a:endParaRPr>
          </a:p>
          <a:p>
            <a:pPr eaLnBrk="1" hangingPunct="1"/>
            <a:r>
              <a:rPr lang="pl-PL" sz="1600" dirty="0">
                <a:solidFill>
                  <a:schemeClr val="bg1"/>
                </a:solidFill>
              </a:rPr>
              <a:t>2 arkusze </a:t>
            </a:r>
            <a:r>
              <a:rPr lang="pl-PL" sz="1600" dirty="0" smtClean="0">
                <a:solidFill>
                  <a:schemeClr val="bg1"/>
                </a:solidFill>
              </a:rPr>
              <a:t>OPO-800</a:t>
            </a:r>
            <a:endParaRPr lang="pl-PL" sz="1600" dirty="0">
              <a:solidFill>
                <a:schemeClr val="bg1"/>
              </a:solidFill>
            </a:endParaRPr>
          </a:p>
          <a:p>
            <a:pPr eaLnBrk="1" hangingPunct="1"/>
            <a:endParaRPr lang="pl-PL" sz="1600" dirty="0">
              <a:solidFill>
                <a:schemeClr val="bg1"/>
              </a:solidFill>
            </a:endParaRPr>
          </a:p>
          <a:p>
            <a:pPr eaLnBrk="1" hangingPunct="1"/>
            <a:r>
              <a:rPr lang="pl-PL" sz="1600" dirty="0">
                <a:solidFill>
                  <a:schemeClr val="bg1"/>
                </a:solidFill>
              </a:rPr>
              <a:t>Arkusz </a:t>
            </a:r>
            <a:r>
              <a:rPr lang="pl-PL" sz="1600" dirty="0" smtClean="0">
                <a:solidFill>
                  <a:schemeClr val="bg1"/>
                </a:solidFill>
              </a:rPr>
              <a:t>otwarty </a:t>
            </a:r>
            <a:r>
              <a:rPr lang="pl-PL" sz="1600" dirty="0">
                <a:solidFill>
                  <a:schemeClr val="bg1"/>
                </a:solidFill>
              </a:rPr>
              <a:t>do jednorazowego odczytania:</a:t>
            </a:r>
          </a:p>
          <a:p>
            <a:pPr eaLnBrk="1" hangingPunct="1"/>
            <a:r>
              <a:rPr lang="pl-PL" sz="1600" dirty="0">
                <a:solidFill>
                  <a:schemeClr val="bg1"/>
                </a:solidFill>
              </a:rPr>
              <a:t>1 arkusz </a:t>
            </a:r>
            <a:r>
              <a:rPr lang="pl-PL" sz="1600" dirty="0" smtClean="0">
                <a:solidFill>
                  <a:schemeClr val="bg1"/>
                </a:solidFill>
              </a:rPr>
              <a:t>OPO-100</a:t>
            </a:r>
            <a:endParaRPr lang="pl-PL" sz="1600" dirty="0">
              <a:solidFill>
                <a:schemeClr val="bg1"/>
              </a:solidFill>
            </a:endParaRPr>
          </a:p>
          <a:p>
            <a:pPr eaLnBrk="1" hangingPunct="1"/>
            <a:endParaRPr lang="pl-PL" sz="1600" dirty="0">
              <a:solidFill>
                <a:schemeClr val="bg1"/>
              </a:solidFill>
            </a:endParaRPr>
          </a:p>
          <a:p>
            <a:pPr eaLnBrk="1" hangingPunct="1"/>
            <a:r>
              <a:rPr lang="pl-PL" sz="1600" dirty="0">
                <a:solidFill>
                  <a:schemeClr val="bg1"/>
                </a:solidFill>
              </a:rPr>
              <a:t>Razem: 4 arkusze</a:t>
            </a:r>
          </a:p>
        </p:txBody>
      </p:sp>
      <p:sp>
        <p:nvSpPr>
          <p:cNvPr id="4" name="pole tekstowe 3"/>
          <p:cNvSpPr txBox="1"/>
          <p:nvPr/>
        </p:nvSpPr>
        <p:spPr>
          <a:xfrm>
            <a:off x="5795963" y="3141663"/>
            <a:ext cx="2079625" cy="646112"/>
          </a:xfrm>
          <a:prstGeom prst="rect">
            <a:avLst/>
          </a:prstGeom>
          <a:solidFill>
            <a:schemeClr val="bg2">
              <a:lumMod val="90000"/>
            </a:schemeClr>
          </a:solidFill>
          <a:ln>
            <a:solidFill>
              <a:schemeClr val="tx1"/>
            </a:solidFill>
          </a:ln>
        </p:spPr>
        <p:txBody>
          <a:bodyPr>
            <a:spAutoFit/>
          </a:bodyPr>
          <a:lstStyle/>
          <a:p>
            <a:pPr>
              <a:defRPr/>
            </a:pPr>
            <a:r>
              <a:rPr lang="pl-PL" sz="1800" dirty="0">
                <a:solidFill>
                  <a:srgbClr val="0000CC"/>
                </a:solidFill>
              </a:rPr>
              <a:t>Naklejka z kodem kreskowym szkoły</a:t>
            </a:r>
          </a:p>
        </p:txBody>
      </p:sp>
      <p:cxnSp>
        <p:nvCxnSpPr>
          <p:cNvPr id="6" name="Łącznik prostoliniowy 5"/>
          <p:cNvCxnSpPr/>
          <p:nvPr/>
        </p:nvCxnSpPr>
        <p:spPr>
          <a:xfrm>
            <a:off x="2314575" y="5732463"/>
            <a:ext cx="3770313"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05E99CF8-E88A-43E9-BD81-B521911D2205}" type="slidenum">
              <a:rPr lang="pl-PL" altLang="pl-PL" sz="1200" smtClean="0">
                <a:solidFill>
                  <a:srgbClr val="595959"/>
                </a:solidFill>
                <a:latin typeface="Century Gothic" pitchFamily="34" charset="0"/>
              </a:rPr>
              <a:pPr eaLnBrk="1" hangingPunct="1"/>
              <a:t>64</a:t>
            </a:fld>
            <a:endParaRPr lang="pl-PL" altLang="pl-PL" sz="1200" smtClean="0">
              <a:solidFill>
                <a:srgbClr val="595959"/>
              </a:solidFill>
              <a:latin typeface="Century Gothic" pitchFamily="34" charset="0"/>
            </a:endParaRPr>
          </a:p>
        </p:txBody>
      </p:sp>
      <p:pic>
        <p:nvPicPr>
          <p:cNvPr id="6656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Text Box 5"/>
          <p:cNvSpPr txBox="1">
            <a:spLocks noChangeArrowheads="1"/>
          </p:cNvSpPr>
          <p:nvPr/>
        </p:nvSpPr>
        <p:spPr bwMode="auto">
          <a:xfrm>
            <a:off x="0" y="21079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400" b="1" dirty="0">
                <a:solidFill>
                  <a:srgbClr val="0000CC"/>
                </a:solidFill>
                <a:ea typeface="Tahoma" pitchFamily="34" charset="0"/>
                <a:cs typeface="Tahoma" pitchFamily="34" charset="0"/>
              </a:rPr>
              <a:t>Przekazywanie materiałów </a:t>
            </a:r>
            <a:r>
              <a:rPr lang="pl-PL" altLang="pl-PL" sz="2400" b="1" dirty="0" smtClean="0">
                <a:solidFill>
                  <a:srgbClr val="0000CC"/>
                </a:solidFill>
                <a:ea typeface="Tahoma" pitchFamily="34" charset="0"/>
                <a:cs typeface="Tahoma" pitchFamily="34" charset="0"/>
              </a:rPr>
              <a:t>ze szkoły </a:t>
            </a:r>
            <a:r>
              <a:rPr lang="pl-PL" altLang="pl-PL" sz="2400" b="1" dirty="0" smtClean="0">
                <a:solidFill>
                  <a:srgbClr val="0066CC"/>
                </a:solidFill>
                <a:ea typeface="Tahoma" pitchFamily="34" charset="0"/>
                <a:cs typeface="Tahoma" pitchFamily="34" charset="0"/>
              </a:rPr>
              <a:t>                      </a:t>
            </a:r>
            <a:endParaRPr lang="pl-PL" altLang="pl-PL" sz="2400" b="1" dirty="0">
              <a:solidFill>
                <a:srgbClr val="0066CC"/>
              </a:solidFill>
              <a:ea typeface="Tahoma" pitchFamily="34" charset="0"/>
              <a:cs typeface="Tahoma" pitchFamily="34" charset="0"/>
            </a:endParaRPr>
          </a:p>
        </p:txBody>
      </p:sp>
      <p:sp>
        <p:nvSpPr>
          <p:cNvPr id="10" name="pole tekstowe 9"/>
          <p:cNvSpPr txBox="1"/>
          <p:nvPr/>
        </p:nvSpPr>
        <p:spPr>
          <a:xfrm>
            <a:off x="419100" y="981075"/>
            <a:ext cx="8472488" cy="5016758"/>
          </a:xfrm>
          <a:prstGeom prst="rect">
            <a:avLst/>
          </a:prstGeom>
          <a:noFill/>
        </p:spPr>
        <p:txBody>
          <a:bodyPr wrap="square">
            <a:spAutoFit/>
          </a:bodyPr>
          <a:lstStyle/>
          <a:p>
            <a:pPr fontAlgn="auto">
              <a:spcAft>
                <a:spcPts val="0"/>
              </a:spcAft>
              <a:defRPr/>
            </a:pPr>
            <a:r>
              <a:rPr lang="pl-PL" sz="2000" dirty="0">
                <a:solidFill>
                  <a:srgbClr val="0000CC"/>
                </a:solidFill>
                <a:ea typeface="Tahoma" pitchFamily="34" charset="0"/>
                <a:cs typeface="Tahoma" pitchFamily="34" charset="0"/>
              </a:rPr>
              <a:t>Materiały egzaminacyjne będą odbierane przez kurierów po każdym </a:t>
            </a:r>
            <a:r>
              <a:rPr lang="pl-PL" sz="2000" dirty="0" smtClean="0">
                <a:solidFill>
                  <a:srgbClr val="0000CC"/>
                </a:solidFill>
                <a:ea typeface="Tahoma" pitchFamily="34" charset="0"/>
                <a:cs typeface="Tahoma" pitchFamily="34" charset="0"/>
              </a:rPr>
              <a:t>egzaminie, tj.:</a:t>
            </a:r>
            <a:endParaRPr lang="pl-PL" sz="2000" dirty="0">
              <a:solidFill>
                <a:srgbClr val="0000CC"/>
              </a:solidFill>
              <a:ea typeface="Tahoma" pitchFamily="34" charset="0"/>
              <a:cs typeface="Tahoma" pitchFamily="34" charset="0"/>
            </a:endParaRPr>
          </a:p>
          <a:p>
            <a:pPr fontAlgn="auto">
              <a:spcAft>
                <a:spcPts val="0"/>
              </a:spcAft>
              <a:defRPr/>
            </a:pPr>
            <a:endParaRPr lang="pl-PL" sz="2000" dirty="0">
              <a:solidFill>
                <a:srgbClr val="0000CC"/>
              </a:solidFill>
              <a:ea typeface="Tahoma" pitchFamily="34" charset="0"/>
              <a:cs typeface="Tahoma" pitchFamily="34" charset="0"/>
            </a:endParaRPr>
          </a:p>
          <a:p>
            <a:pPr marL="342900" indent="-342900" fontAlgn="auto">
              <a:spcAft>
                <a:spcPts val="0"/>
              </a:spcAft>
              <a:buFont typeface="Courier New" panose="02070309020205020404" pitchFamily="49" charset="0"/>
              <a:buChar char="o"/>
              <a:defRPr/>
            </a:pPr>
            <a:r>
              <a:rPr lang="pl-PL" sz="2000" b="1" dirty="0" smtClean="0">
                <a:solidFill>
                  <a:srgbClr val="0000CC"/>
                </a:solidFill>
                <a:ea typeface="Tahoma" pitchFamily="34" charset="0"/>
                <a:cs typeface="Tahoma" pitchFamily="34" charset="0"/>
              </a:rPr>
              <a:t>24 maja 2022 </a:t>
            </a:r>
            <a:r>
              <a:rPr lang="pl-PL" sz="2000" b="1" dirty="0">
                <a:solidFill>
                  <a:srgbClr val="0000CC"/>
                </a:solidFill>
                <a:ea typeface="Tahoma" pitchFamily="34" charset="0"/>
                <a:cs typeface="Tahoma" pitchFamily="34" charset="0"/>
              </a:rPr>
              <a:t>roku w godzinach  13:00-17:00 – język polski (jedna paczka do placówki sprawdzania)</a:t>
            </a:r>
          </a:p>
          <a:p>
            <a:pPr marL="342900" indent="-342900" fontAlgn="auto">
              <a:spcAft>
                <a:spcPts val="0"/>
              </a:spcAft>
              <a:buFont typeface="Courier New" panose="02070309020205020404" pitchFamily="49" charset="0"/>
              <a:buChar char="o"/>
              <a:defRPr/>
            </a:pPr>
            <a:endParaRPr lang="pl-PL" sz="2000" b="1" dirty="0">
              <a:solidFill>
                <a:srgbClr val="0000CC"/>
              </a:solidFill>
              <a:ea typeface="Tahoma" pitchFamily="34" charset="0"/>
              <a:cs typeface="Tahoma" pitchFamily="34" charset="0"/>
            </a:endParaRPr>
          </a:p>
          <a:p>
            <a:pPr marL="342900" indent="-342900" fontAlgn="auto">
              <a:spcAft>
                <a:spcPts val="0"/>
              </a:spcAft>
              <a:buFont typeface="Courier New" panose="02070309020205020404" pitchFamily="49" charset="0"/>
              <a:buChar char="o"/>
              <a:defRPr/>
            </a:pPr>
            <a:r>
              <a:rPr lang="pl-PL" sz="2000" b="1" dirty="0" smtClean="0">
                <a:solidFill>
                  <a:srgbClr val="0000CC"/>
                </a:solidFill>
                <a:ea typeface="Tahoma" pitchFamily="34" charset="0"/>
                <a:cs typeface="Tahoma" pitchFamily="34" charset="0"/>
              </a:rPr>
              <a:t>25 maja 2022 </a:t>
            </a:r>
            <a:r>
              <a:rPr lang="pl-PL" sz="2000" b="1" dirty="0">
                <a:solidFill>
                  <a:srgbClr val="0000CC"/>
                </a:solidFill>
                <a:ea typeface="Tahoma" pitchFamily="34" charset="0"/>
                <a:cs typeface="Tahoma" pitchFamily="34" charset="0"/>
              </a:rPr>
              <a:t>roku w godzinach  12:30-17:00 – </a:t>
            </a:r>
            <a:r>
              <a:rPr lang="pl-PL" sz="2000" b="1" dirty="0" smtClean="0">
                <a:solidFill>
                  <a:srgbClr val="0000CC"/>
                </a:solidFill>
                <a:ea typeface="Tahoma" pitchFamily="34" charset="0"/>
                <a:cs typeface="Tahoma" pitchFamily="34" charset="0"/>
              </a:rPr>
              <a:t>matematyka (</a:t>
            </a:r>
            <a:r>
              <a:rPr lang="pl-PL" sz="2000" b="1" dirty="0">
                <a:solidFill>
                  <a:srgbClr val="0000CC"/>
                </a:solidFill>
                <a:ea typeface="Tahoma" pitchFamily="34" charset="0"/>
                <a:cs typeface="Tahoma" pitchFamily="34" charset="0"/>
              </a:rPr>
              <a:t>jedna paczka do </a:t>
            </a:r>
            <a:r>
              <a:rPr lang="pl-PL" sz="2000" b="1" dirty="0" smtClean="0">
                <a:solidFill>
                  <a:srgbClr val="0000CC"/>
                </a:solidFill>
                <a:ea typeface="Tahoma" pitchFamily="34" charset="0"/>
                <a:cs typeface="Tahoma" pitchFamily="34" charset="0"/>
              </a:rPr>
              <a:t>placówki </a:t>
            </a:r>
            <a:r>
              <a:rPr lang="pl-PL" sz="2000" b="1" dirty="0">
                <a:solidFill>
                  <a:srgbClr val="0000CC"/>
                </a:solidFill>
                <a:ea typeface="Tahoma" pitchFamily="34" charset="0"/>
                <a:cs typeface="Tahoma" pitchFamily="34" charset="0"/>
              </a:rPr>
              <a:t>sprawdzania)</a:t>
            </a:r>
          </a:p>
          <a:p>
            <a:pPr fontAlgn="auto">
              <a:spcAft>
                <a:spcPts val="0"/>
              </a:spcAft>
              <a:defRPr/>
            </a:pPr>
            <a:endParaRPr lang="pl-PL" sz="2000" b="1" dirty="0">
              <a:solidFill>
                <a:srgbClr val="0000CC"/>
              </a:solidFill>
              <a:ea typeface="Tahoma" pitchFamily="34" charset="0"/>
              <a:cs typeface="Tahoma" pitchFamily="34" charset="0"/>
            </a:endParaRPr>
          </a:p>
          <a:p>
            <a:pPr marL="342900" indent="-342900" fontAlgn="auto">
              <a:spcAft>
                <a:spcPts val="0"/>
              </a:spcAft>
              <a:buFont typeface="Courier New" panose="02070309020205020404" pitchFamily="49" charset="0"/>
              <a:buChar char="o"/>
              <a:defRPr/>
            </a:pPr>
            <a:r>
              <a:rPr lang="pl-PL" sz="2000" b="1" dirty="0" smtClean="0">
                <a:solidFill>
                  <a:srgbClr val="0000CC"/>
                </a:solidFill>
                <a:ea typeface="Tahoma" pitchFamily="34" charset="0"/>
                <a:cs typeface="Tahoma" pitchFamily="34" charset="0"/>
              </a:rPr>
              <a:t>26 maja 2022 </a:t>
            </a:r>
            <a:r>
              <a:rPr lang="pl-PL" sz="2000" b="1" dirty="0">
                <a:solidFill>
                  <a:srgbClr val="0000CC"/>
                </a:solidFill>
                <a:ea typeface="Tahoma" pitchFamily="34" charset="0"/>
                <a:cs typeface="Tahoma" pitchFamily="34" charset="0"/>
              </a:rPr>
              <a:t>roku w godzinach 12:00-17:00 </a:t>
            </a:r>
            <a:r>
              <a:rPr lang="pl-PL" sz="2000" b="1" dirty="0" smtClean="0">
                <a:solidFill>
                  <a:srgbClr val="0000CC"/>
                </a:solidFill>
                <a:ea typeface="Tahoma" pitchFamily="34" charset="0"/>
                <a:cs typeface="Tahoma" pitchFamily="34" charset="0"/>
              </a:rPr>
              <a:t>– język </a:t>
            </a:r>
            <a:r>
              <a:rPr lang="pl-PL" sz="2000" b="1" dirty="0">
                <a:solidFill>
                  <a:srgbClr val="0000CC"/>
                </a:solidFill>
                <a:ea typeface="Tahoma" pitchFamily="34" charset="0"/>
                <a:cs typeface="Tahoma" pitchFamily="34" charset="0"/>
              </a:rPr>
              <a:t>obcy nowożytny (jedna paczka z językiem angielskim do placówki sprawdzania, druga paczka z innymi językami </a:t>
            </a:r>
            <a:r>
              <a:rPr lang="pl-PL" sz="2000" b="1" dirty="0" smtClean="0">
                <a:solidFill>
                  <a:srgbClr val="0000CC"/>
                </a:solidFill>
                <a:ea typeface="Tahoma" pitchFamily="34" charset="0"/>
                <a:cs typeface="Tahoma" pitchFamily="34" charset="0"/>
              </a:rPr>
              <a:t>oraz z pracami uczniów z </a:t>
            </a:r>
            <a:r>
              <a:rPr lang="pl-PL" sz="2000" b="1" dirty="0">
                <a:solidFill>
                  <a:srgbClr val="0000CC"/>
                </a:solidFill>
                <a:ea typeface="Tahoma" pitchFamily="34" charset="0"/>
                <a:cs typeface="Tahoma" pitchFamily="34" charset="0"/>
              </a:rPr>
              <a:t>Ukrainy </a:t>
            </a:r>
            <a:r>
              <a:rPr lang="pl-PL" sz="2000" b="1" dirty="0" smtClean="0">
                <a:solidFill>
                  <a:srgbClr val="0000CC"/>
                </a:solidFill>
                <a:ea typeface="Tahoma" pitchFamily="34" charset="0"/>
                <a:cs typeface="Tahoma" pitchFamily="34" charset="0"/>
              </a:rPr>
              <a:t>(z trzech dni) – </a:t>
            </a:r>
            <a:r>
              <a:rPr lang="pl-PL" sz="2000" b="1" dirty="0">
                <a:solidFill>
                  <a:srgbClr val="0000CC"/>
                </a:solidFill>
                <a:ea typeface="Tahoma" pitchFamily="34" charset="0"/>
                <a:cs typeface="Tahoma" pitchFamily="34" charset="0"/>
              </a:rPr>
              <a:t>jeżeli takie są – </a:t>
            </a:r>
            <a:r>
              <a:rPr lang="pl-PL" sz="2000" b="1" dirty="0" smtClean="0">
                <a:solidFill>
                  <a:srgbClr val="0000CC"/>
                </a:solidFill>
                <a:ea typeface="Tahoma" pitchFamily="34" charset="0"/>
                <a:cs typeface="Tahoma" pitchFamily="34" charset="0"/>
              </a:rPr>
              <a:t>do </a:t>
            </a:r>
            <a:r>
              <a:rPr lang="pl-PL" sz="2000" b="1" dirty="0">
                <a:solidFill>
                  <a:srgbClr val="0000CC"/>
                </a:solidFill>
                <a:ea typeface="Tahoma" pitchFamily="34" charset="0"/>
                <a:cs typeface="Tahoma" pitchFamily="34" charset="0"/>
              </a:rPr>
              <a:t>OKE </a:t>
            </a:r>
            <a:r>
              <a:rPr lang="pl-PL" sz="2000" b="1" dirty="0" smtClean="0">
                <a:solidFill>
                  <a:srgbClr val="0000CC"/>
                </a:solidFill>
                <a:ea typeface="Tahoma" pitchFamily="34" charset="0"/>
                <a:cs typeface="Tahoma" pitchFamily="34" charset="0"/>
              </a:rPr>
              <a:t/>
            </a:r>
            <a:br>
              <a:rPr lang="pl-PL" sz="2000" b="1" dirty="0" smtClean="0">
                <a:solidFill>
                  <a:srgbClr val="0000CC"/>
                </a:solidFill>
                <a:ea typeface="Tahoma" pitchFamily="34" charset="0"/>
                <a:cs typeface="Tahoma" pitchFamily="34" charset="0"/>
              </a:rPr>
            </a:br>
            <a:r>
              <a:rPr lang="pl-PL" sz="2000" b="1" dirty="0" smtClean="0">
                <a:solidFill>
                  <a:srgbClr val="0000CC"/>
                </a:solidFill>
                <a:ea typeface="Tahoma" pitchFamily="34" charset="0"/>
                <a:cs typeface="Tahoma" pitchFamily="34" charset="0"/>
              </a:rPr>
              <a:t>w Gdańsku)</a:t>
            </a:r>
            <a:endParaRPr lang="pl-PL" sz="2000" dirty="0">
              <a:solidFill>
                <a:srgbClr val="0000CC"/>
              </a:solidFill>
              <a:ea typeface="Tahoma" pitchFamily="34" charset="0"/>
              <a:cs typeface="Tahoma" pitchFamily="34" charset="0"/>
            </a:endParaRPr>
          </a:p>
          <a:p>
            <a:pPr marL="342900" indent="-342900" fontAlgn="auto">
              <a:spcAft>
                <a:spcPts val="0"/>
              </a:spcAft>
              <a:buFont typeface="Wingdings" panose="05000000000000000000" pitchFamily="2" charset="2"/>
              <a:buChar char="ü"/>
              <a:defRPr/>
            </a:pPr>
            <a:endParaRPr lang="pl-PL" sz="2000" dirty="0">
              <a:solidFill>
                <a:srgbClr val="0066CC"/>
              </a:solidFill>
              <a:ea typeface="Tahoma" pitchFamily="34" charset="0"/>
              <a:cs typeface="Tahoma" pitchFamily="34" charset="0"/>
            </a:endParaRPr>
          </a:p>
          <a:p>
            <a:pPr fontAlgn="auto">
              <a:spcAft>
                <a:spcPts val="0"/>
              </a:spcAft>
              <a:defRPr/>
            </a:pPr>
            <a:endParaRPr lang="pl-PL" sz="2000" dirty="0">
              <a:solidFill>
                <a:srgbClr val="0066CC"/>
              </a:solidFill>
              <a:ea typeface="Tahoma" pitchFamily="34" charset="0"/>
              <a:cs typeface="Tahoma" pitchFamily="34" charset="0"/>
            </a:endParaRPr>
          </a:p>
        </p:txBody>
      </p:sp>
      <p:sp>
        <p:nvSpPr>
          <p:cNvPr id="11" name="pole tekstowe 10"/>
          <p:cNvSpPr txBox="1"/>
          <p:nvPr/>
        </p:nvSpPr>
        <p:spPr>
          <a:xfrm>
            <a:off x="107949" y="5393960"/>
            <a:ext cx="8856663" cy="400110"/>
          </a:xfrm>
          <a:prstGeom prst="rect">
            <a:avLst/>
          </a:prstGeom>
          <a:solidFill>
            <a:srgbClr val="0000CC"/>
          </a:solidFill>
        </p:spPr>
        <p:txBody>
          <a:bodyPr>
            <a:spAutoFit/>
          </a:bodyPr>
          <a:lstStyle/>
          <a:p>
            <a:pPr algn="ctr">
              <a:defRPr/>
            </a:pPr>
            <a:r>
              <a:rPr lang="pl-PL" sz="2000" dirty="0">
                <a:solidFill>
                  <a:schemeClr val="bg1"/>
                </a:solidFill>
                <a:ea typeface="Tahoma" pitchFamily="34" charset="0"/>
                <a:cs typeface="Tahoma" pitchFamily="34" charset="0"/>
              </a:rPr>
              <a:t>Na paczce powinien być naklejony kod </a:t>
            </a:r>
            <a:r>
              <a:rPr lang="pl-PL" sz="2000" dirty="0" smtClean="0">
                <a:solidFill>
                  <a:schemeClr val="bg1"/>
                </a:solidFill>
                <a:ea typeface="Tahoma" pitchFamily="34" charset="0"/>
                <a:cs typeface="Tahoma" pitchFamily="34" charset="0"/>
              </a:rPr>
              <a:t>identyfikacyjny szkoły. </a:t>
            </a:r>
            <a:endParaRPr lang="pl-PL" sz="2000" dirty="0">
              <a:solidFill>
                <a:srgbClr val="0066CC"/>
              </a:solidFill>
              <a:ea typeface="Tahoma" pitchFamily="34" charset="0"/>
              <a:cs typeface="Tahoma" pitchFamily="34" charset="0"/>
            </a:endParaRPr>
          </a:p>
        </p:txBody>
      </p:sp>
      <p:sp>
        <p:nvSpPr>
          <p:cNvPr id="66567"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66568"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pole tekstowe 8"/>
          <p:cNvSpPr txBox="1"/>
          <p:nvPr/>
        </p:nvSpPr>
        <p:spPr>
          <a:xfrm>
            <a:off x="730250" y="5935444"/>
            <a:ext cx="7698581" cy="646331"/>
          </a:xfrm>
          <a:prstGeom prst="rect">
            <a:avLst/>
          </a:prstGeom>
          <a:noFill/>
        </p:spPr>
        <p:txBody>
          <a:bodyPr wrap="square" rtlCol="0">
            <a:spAutoFit/>
          </a:bodyPr>
          <a:lstStyle/>
          <a:p>
            <a:pPr algn="ctr"/>
            <a:r>
              <a:rPr lang="pl-PL" sz="1800" dirty="0" smtClean="0">
                <a:solidFill>
                  <a:srgbClr val="0000CC"/>
                </a:solidFill>
              </a:rPr>
              <a:t>Szkoły przyszpitalne przekazują prace swoich zdających jeden raz, po wszystkich egzaminach, bezpośrednio do OKE. </a:t>
            </a:r>
            <a:endParaRPr lang="pl-PL" sz="1800" dirty="0">
              <a:solidFill>
                <a:srgbClr val="0000CC"/>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99E02C29-3B2D-4668-A503-66A549496FCA}" type="slidenum">
              <a:rPr lang="pl-PL" altLang="pl-PL" sz="1200" smtClean="0">
                <a:solidFill>
                  <a:srgbClr val="595959"/>
                </a:solidFill>
                <a:latin typeface="Century Gothic" pitchFamily="34" charset="0"/>
              </a:rPr>
              <a:pPr eaLnBrk="1" hangingPunct="1"/>
              <a:t>65</a:t>
            </a:fld>
            <a:endParaRPr lang="pl-PL" altLang="pl-PL" sz="1200" smtClean="0">
              <a:solidFill>
                <a:srgbClr val="595959"/>
              </a:solidFill>
              <a:latin typeface="Century Gothic" pitchFamily="34" charset="0"/>
            </a:endParaRPr>
          </a:p>
        </p:txBody>
      </p:sp>
      <p:pic>
        <p:nvPicPr>
          <p:cNvPr id="675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Text Box 5"/>
          <p:cNvSpPr txBox="1">
            <a:spLocks noChangeArrowheads="1"/>
          </p:cNvSpPr>
          <p:nvPr/>
        </p:nvSpPr>
        <p:spPr bwMode="auto">
          <a:xfrm>
            <a:off x="0" y="24047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400" b="1" dirty="0">
                <a:solidFill>
                  <a:srgbClr val="0000CC"/>
                </a:solidFill>
                <a:ea typeface="Tahoma" pitchFamily="34" charset="0"/>
                <a:cs typeface="Tahoma" pitchFamily="34" charset="0"/>
              </a:rPr>
              <a:t>Załączniki wymagane przez </a:t>
            </a:r>
            <a:r>
              <a:rPr lang="pl-PL" altLang="pl-PL" sz="2400" b="1" dirty="0" smtClean="0">
                <a:solidFill>
                  <a:srgbClr val="0000CC"/>
                </a:solidFill>
                <a:ea typeface="Tahoma" pitchFamily="34" charset="0"/>
                <a:cs typeface="Tahoma" pitchFamily="34" charset="0"/>
              </a:rPr>
              <a:t>OKE   </a:t>
            </a:r>
            <a:r>
              <a:rPr lang="pl-PL" altLang="pl-PL" sz="2400" b="1" dirty="0" smtClean="0">
                <a:solidFill>
                  <a:srgbClr val="0066CC"/>
                </a:solidFill>
                <a:ea typeface="Tahoma" pitchFamily="34" charset="0"/>
                <a:cs typeface="Tahoma" pitchFamily="34" charset="0"/>
              </a:rPr>
              <a:t>                           </a:t>
            </a:r>
            <a:endParaRPr lang="pl-PL" altLang="pl-PL" sz="2400" b="1" dirty="0">
              <a:solidFill>
                <a:srgbClr val="0066CC"/>
              </a:solidFill>
              <a:ea typeface="Tahoma" pitchFamily="34" charset="0"/>
              <a:cs typeface="Tahoma" pitchFamily="34" charset="0"/>
            </a:endParaRPr>
          </a:p>
        </p:txBody>
      </p:sp>
      <p:sp>
        <p:nvSpPr>
          <p:cNvPr id="67589" name="Prostokąt 1"/>
          <p:cNvSpPr>
            <a:spLocks noChangeArrowheads="1"/>
          </p:cNvSpPr>
          <p:nvPr/>
        </p:nvSpPr>
        <p:spPr bwMode="auto">
          <a:xfrm>
            <a:off x="195263" y="1196752"/>
            <a:ext cx="86296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ts val="1200"/>
              </a:spcBef>
            </a:pPr>
            <a:r>
              <a:rPr lang="pl-PL" altLang="pl-PL" sz="2000" dirty="0">
                <a:solidFill>
                  <a:srgbClr val="0000CC"/>
                </a:solidFill>
                <a:ea typeface="Tahoma" pitchFamily="34" charset="0"/>
                <a:cs typeface="Tahoma" pitchFamily="34" charset="0"/>
              </a:rPr>
              <a:t>Załączniki znajdują się na stronie internetowej </a:t>
            </a:r>
            <a:r>
              <a:rPr lang="pl-PL" altLang="pl-PL" sz="2000" dirty="0" smtClean="0">
                <a:solidFill>
                  <a:srgbClr val="0000CC"/>
                </a:solidFill>
                <a:ea typeface="Tahoma" pitchFamily="34" charset="0"/>
                <a:cs typeface="Tahoma" pitchFamily="34" charset="0"/>
              </a:rPr>
              <a:t>komisji </a:t>
            </a:r>
            <a:br>
              <a:rPr lang="pl-PL" altLang="pl-PL" sz="2000" dirty="0" smtClean="0">
                <a:solidFill>
                  <a:srgbClr val="0000CC"/>
                </a:solidFill>
                <a:ea typeface="Tahoma" pitchFamily="34" charset="0"/>
                <a:cs typeface="Tahoma" pitchFamily="34" charset="0"/>
              </a:rPr>
            </a:br>
            <a:r>
              <a:rPr lang="pl-PL" altLang="pl-PL" sz="2000" dirty="0" smtClean="0">
                <a:solidFill>
                  <a:srgbClr val="0000CC"/>
                </a:solidFill>
                <a:ea typeface="Tahoma" pitchFamily="34" charset="0"/>
                <a:cs typeface="Tahoma" pitchFamily="34" charset="0"/>
              </a:rPr>
              <a:t>w zakładce </a:t>
            </a:r>
            <a:r>
              <a:rPr lang="pl-PL" altLang="pl-PL" sz="2000" i="1" dirty="0">
                <a:solidFill>
                  <a:srgbClr val="0000CC"/>
                </a:solidFill>
                <a:ea typeface="Tahoma" pitchFamily="34" charset="0"/>
                <a:cs typeface="Tahoma" pitchFamily="34" charset="0"/>
              </a:rPr>
              <a:t>Egzaminy––Egzamin ósmoklasisty––Załączniki </a:t>
            </a:r>
            <a:r>
              <a:rPr lang="pl-PL" altLang="pl-PL" sz="2000" i="1" dirty="0" smtClean="0">
                <a:solidFill>
                  <a:srgbClr val="0000CC"/>
                </a:solidFill>
                <a:ea typeface="Tahoma" pitchFamily="34" charset="0"/>
                <a:cs typeface="Tahoma" pitchFamily="34" charset="0"/>
              </a:rPr>
              <a:t>OKE</a:t>
            </a:r>
            <a:r>
              <a:rPr lang="pl-PL" altLang="pl-PL" sz="2000" dirty="0" smtClean="0">
                <a:solidFill>
                  <a:srgbClr val="0000CC"/>
                </a:solidFill>
                <a:ea typeface="Tahoma" pitchFamily="34" charset="0"/>
                <a:cs typeface="Tahoma" pitchFamily="34" charset="0"/>
              </a:rPr>
              <a:t>. </a:t>
            </a:r>
            <a:endParaRPr lang="pl-PL" altLang="pl-PL" sz="2000" dirty="0">
              <a:solidFill>
                <a:srgbClr val="0000CC"/>
              </a:solidFill>
              <a:ea typeface="Tahoma" pitchFamily="34" charset="0"/>
              <a:cs typeface="Tahoma" pitchFamily="34" charset="0"/>
            </a:endParaRPr>
          </a:p>
        </p:txBody>
      </p:sp>
      <p:sp>
        <p:nvSpPr>
          <p:cNvPr id="67591"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sp>
        <p:nvSpPr>
          <p:cNvPr id="64520" name="Prostokąt 1"/>
          <p:cNvSpPr>
            <a:spLocks noChangeArrowheads="1"/>
          </p:cNvSpPr>
          <p:nvPr/>
        </p:nvSpPr>
        <p:spPr bwMode="auto">
          <a:xfrm>
            <a:off x="395833" y="2060848"/>
            <a:ext cx="8458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pl-PL" altLang="pl-PL" sz="2000" dirty="0">
                <a:solidFill>
                  <a:srgbClr val="0000CC"/>
                </a:solidFill>
                <a:ea typeface="Tahoma" pitchFamily="34" charset="0"/>
                <a:cs typeface="Tahoma" pitchFamily="34" charset="0"/>
              </a:rPr>
              <a:t>Po każdej części egzaminu należy wypełnić odpowiednie załączniki: </a:t>
            </a:r>
          </a:p>
          <a:p>
            <a:pPr algn="ctr">
              <a:defRPr/>
            </a:pPr>
            <a:endParaRPr lang="pl-PL" altLang="pl-PL" sz="2000" dirty="0">
              <a:solidFill>
                <a:srgbClr val="0000CC"/>
              </a:solidFill>
              <a:ea typeface="Tahoma" pitchFamily="34" charset="0"/>
              <a:cs typeface="Tahoma" pitchFamily="34" charset="0"/>
            </a:endParaRPr>
          </a:p>
          <a:p>
            <a:pPr marL="342900" indent="-342900">
              <a:spcAft>
                <a:spcPts val="1200"/>
              </a:spcAft>
              <a:buFont typeface="Arial" pitchFamily="34" charset="0"/>
              <a:buChar char="•"/>
              <a:defRPr/>
            </a:pPr>
            <a:r>
              <a:rPr lang="pl-PL" altLang="pl-PL" sz="2000" dirty="0">
                <a:solidFill>
                  <a:srgbClr val="0000CC"/>
                </a:solidFill>
                <a:ea typeface="Tahoma" pitchFamily="34" charset="0"/>
                <a:cs typeface="Tahoma" pitchFamily="34" charset="0"/>
              </a:rPr>
              <a:t>język polski – OKE 3a–E8 i OKE 3a–E8–1</a:t>
            </a:r>
          </a:p>
          <a:p>
            <a:pPr marL="342900" indent="-342900">
              <a:spcAft>
                <a:spcPts val="1200"/>
              </a:spcAft>
              <a:buFont typeface="Arial" pitchFamily="34" charset="0"/>
              <a:buChar char="•"/>
              <a:defRPr/>
            </a:pPr>
            <a:r>
              <a:rPr lang="pl-PL" altLang="pl-PL" sz="2000" dirty="0">
                <a:solidFill>
                  <a:srgbClr val="0000CC"/>
                </a:solidFill>
                <a:ea typeface="Tahoma" pitchFamily="34" charset="0"/>
                <a:cs typeface="Tahoma" pitchFamily="34" charset="0"/>
              </a:rPr>
              <a:t>matematyka – OKE </a:t>
            </a:r>
            <a:r>
              <a:rPr lang="pl-PL" altLang="pl-PL" sz="2000" dirty="0" smtClean="0">
                <a:solidFill>
                  <a:srgbClr val="0000CC"/>
                </a:solidFill>
                <a:ea typeface="Tahoma" pitchFamily="34" charset="0"/>
                <a:cs typeface="Tahoma" pitchFamily="34" charset="0"/>
              </a:rPr>
              <a:t>3b–E8 i </a:t>
            </a:r>
            <a:r>
              <a:rPr lang="pl-PL" altLang="pl-PL" sz="2000" dirty="0">
                <a:solidFill>
                  <a:srgbClr val="0000CC"/>
                </a:solidFill>
                <a:ea typeface="Tahoma" pitchFamily="34" charset="0"/>
                <a:cs typeface="Tahoma" pitchFamily="34" charset="0"/>
              </a:rPr>
              <a:t>OKE </a:t>
            </a:r>
            <a:r>
              <a:rPr lang="pl-PL" altLang="pl-PL" sz="2000" dirty="0" smtClean="0">
                <a:solidFill>
                  <a:srgbClr val="0000CC"/>
                </a:solidFill>
                <a:ea typeface="Tahoma" pitchFamily="34" charset="0"/>
                <a:cs typeface="Tahoma" pitchFamily="34" charset="0"/>
              </a:rPr>
              <a:t>3b–E8–1</a:t>
            </a:r>
          </a:p>
          <a:p>
            <a:pPr marL="342900" indent="-342900">
              <a:lnSpc>
                <a:spcPct val="150000"/>
              </a:lnSpc>
              <a:buFont typeface="Arial" pitchFamily="34" charset="0"/>
              <a:buChar char="•"/>
              <a:defRPr/>
            </a:pPr>
            <a:r>
              <a:rPr lang="pl-PL" altLang="pl-PL" sz="2000" dirty="0" smtClean="0">
                <a:solidFill>
                  <a:srgbClr val="0000CC"/>
                </a:solidFill>
                <a:ea typeface="Tahoma" pitchFamily="34" charset="0"/>
                <a:cs typeface="Tahoma" pitchFamily="34" charset="0"/>
              </a:rPr>
              <a:t>język angielski </a:t>
            </a:r>
            <a:r>
              <a:rPr lang="pl-PL" altLang="pl-PL" sz="2000" dirty="0">
                <a:solidFill>
                  <a:srgbClr val="0000CC"/>
                </a:solidFill>
                <a:ea typeface="Tahoma" pitchFamily="34" charset="0"/>
                <a:cs typeface="Tahoma" pitchFamily="34" charset="0"/>
              </a:rPr>
              <a:t>– OKE 3c–E8 i OKE 3c–E8–1 </a:t>
            </a:r>
            <a:endParaRPr lang="pl-PL" altLang="pl-PL" sz="2000" dirty="0" smtClean="0">
              <a:solidFill>
                <a:srgbClr val="0000CC"/>
              </a:solidFill>
              <a:ea typeface="Tahoma" pitchFamily="34" charset="0"/>
              <a:cs typeface="Tahoma" pitchFamily="34" charset="0"/>
            </a:endParaRPr>
          </a:p>
          <a:p>
            <a:pPr marL="342900" indent="-342900">
              <a:lnSpc>
                <a:spcPct val="150000"/>
              </a:lnSpc>
              <a:buFont typeface="Arial" pitchFamily="34" charset="0"/>
              <a:buChar char="•"/>
              <a:defRPr/>
            </a:pPr>
            <a:r>
              <a:rPr lang="pl-PL" altLang="pl-PL" sz="2000" dirty="0" smtClean="0">
                <a:solidFill>
                  <a:srgbClr val="0000CC"/>
                </a:solidFill>
                <a:ea typeface="Tahoma" pitchFamily="34" charset="0"/>
                <a:cs typeface="Tahoma" pitchFamily="34" charset="0"/>
              </a:rPr>
              <a:t>język </a:t>
            </a:r>
            <a:r>
              <a:rPr lang="pl-PL" altLang="pl-PL" sz="2000" dirty="0">
                <a:solidFill>
                  <a:srgbClr val="0000CC"/>
                </a:solidFill>
                <a:ea typeface="Tahoma" pitchFamily="34" charset="0"/>
                <a:cs typeface="Tahoma" pitchFamily="34" charset="0"/>
              </a:rPr>
              <a:t>obcy </a:t>
            </a:r>
            <a:r>
              <a:rPr lang="pl-PL" altLang="pl-PL" sz="2000" dirty="0" smtClean="0">
                <a:solidFill>
                  <a:srgbClr val="0000CC"/>
                </a:solidFill>
                <a:ea typeface="Tahoma" pitchFamily="34" charset="0"/>
                <a:cs typeface="Tahoma" pitchFamily="34" charset="0"/>
              </a:rPr>
              <a:t>nowożytny inny niż j. angielski </a:t>
            </a:r>
            <a:r>
              <a:rPr lang="pl-PL" altLang="pl-PL" sz="2000" dirty="0">
                <a:solidFill>
                  <a:srgbClr val="0000CC"/>
                </a:solidFill>
                <a:ea typeface="Tahoma" pitchFamily="34" charset="0"/>
                <a:cs typeface="Tahoma" pitchFamily="34" charset="0"/>
              </a:rPr>
              <a:t>– OKE </a:t>
            </a:r>
            <a:r>
              <a:rPr lang="pl-PL" altLang="pl-PL" sz="2000" dirty="0" smtClean="0">
                <a:solidFill>
                  <a:srgbClr val="0000CC"/>
                </a:solidFill>
                <a:ea typeface="Tahoma" pitchFamily="34" charset="0"/>
                <a:cs typeface="Tahoma" pitchFamily="34" charset="0"/>
              </a:rPr>
              <a:t>3c–E8. </a:t>
            </a:r>
            <a:endParaRPr lang="pl-PL" altLang="pl-PL" sz="2000" dirty="0">
              <a:solidFill>
                <a:srgbClr val="0000CC"/>
              </a:solidFill>
              <a:ea typeface="Tahoma" pitchFamily="34" charset="0"/>
              <a:cs typeface="Tahoma" pitchFamily="34" charset="0"/>
            </a:endParaRPr>
          </a:p>
          <a:p>
            <a:pPr algn="ctr">
              <a:defRPr/>
            </a:pPr>
            <a:endParaRPr lang="pl-PL" altLang="pl-PL" sz="2000" dirty="0">
              <a:solidFill>
                <a:srgbClr val="0000CC"/>
              </a:solidFill>
              <a:ea typeface="Tahoma" pitchFamily="34" charset="0"/>
              <a:cs typeface="Tahoma" pitchFamily="34" charset="0"/>
            </a:endParaRPr>
          </a:p>
        </p:txBody>
      </p:sp>
      <p:pic>
        <p:nvPicPr>
          <p:cNvPr id="67593"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ole tekstowe 2"/>
          <p:cNvSpPr txBox="1"/>
          <p:nvPr/>
        </p:nvSpPr>
        <p:spPr>
          <a:xfrm>
            <a:off x="758403" y="4725144"/>
            <a:ext cx="7586166" cy="707886"/>
          </a:xfrm>
          <a:prstGeom prst="rect">
            <a:avLst/>
          </a:prstGeom>
          <a:solidFill>
            <a:srgbClr val="0000CC"/>
          </a:solidFill>
        </p:spPr>
        <p:txBody>
          <a:bodyPr wrap="square" rtlCol="0">
            <a:spAutoFit/>
          </a:bodyPr>
          <a:lstStyle/>
          <a:p>
            <a:pPr algn="ctr"/>
            <a:r>
              <a:rPr lang="pl-PL" sz="2000" dirty="0">
                <a:solidFill>
                  <a:schemeClr val="bg1"/>
                </a:solidFill>
              </a:rPr>
              <a:t>Przesyłając do OKE prace uczniów z Ukrainy należy dołączyć wypełniony załącznik OKE 3U-E8.</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5"/>
          <p:cNvSpPr txBox="1">
            <a:spLocks noChangeArrowheads="1"/>
          </p:cNvSpPr>
          <p:nvPr/>
        </p:nvSpPr>
        <p:spPr bwMode="auto">
          <a:xfrm>
            <a:off x="19442" y="88900"/>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Font typeface="Arial" charset="0"/>
              <a:buChar char="•"/>
              <a:defRPr sz="2400">
                <a:solidFill>
                  <a:srgbClr val="7F7F7F"/>
                </a:solidFill>
                <a:latin typeface="Century Gothic" pitchFamily="34" charset="0"/>
              </a:defRPr>
            </a:lvl1pPr>
            <a:lvl2pPr marL="742950" indent="-285750" algn="l"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algn="l" eaLnBrk="0" hangingPunct="0">
              <a:spcBef>
                <a:spcPct val="20000"/>
              </a:spcBef>
              <a:buFont typeface="Arial" charset="0"/>
              <a:buChar char="•"/>
              <a:defRPr sz="1600">
                <a:solidFill>
                  <a:srgbClr val="7F7F7F"/>
                </a:solidFill>
                <a:latin typeface="Century Gothic" pitchFamily="34" charset="0"/>
              </a:defRPr>
            </a:lvl3pPr>
            <a:lvl4pPr marL="1600200" indent="-228600" algn="l"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algn="l"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pl-PL" altLang="pl-PL" sz="2000" b="1" dirty="0">
                <a:solidFill>
                  <a:srgbClr val="0000CC"/>
                </a:solidFill>
                <a:latin typeface="Tahoma" pitchFamily="34" charset="0"/>
                <a:ea typeface="Tahoma" pitchFamily="34" charset="0"/>
                <a:cs typeface="Tahoma" pitchFamily="34" charset="0"/>
              </a:rPr>
              <a:t>Instrukcja pakowania materiałów egzaminacyjnych </a:t>
            </a:r>
            <a:r>
              <a:rPr lang="pl-PL" altLang="pl-PL" sz="2000" b="1" dirty="0" smtClean="0">
                <a:solidFill>
                  <a:srgbClr val="0000CC"/>
                </a:solidFill>
                <a:latin typeface="Tahoma" pitchFamily="34" charset="0"/>
                <a:ea typeface="Tahoma" pitchFamily="34" charset="0"/>
                <a:cs typeface="Tahoma" pitchFamily="34" charset="0"/>
              </a:rPr>
              <a:t/>
            </a:r>
            <a:br>
              <a:rPr lang="pl-PL" altLang="pl-PL" sz="2000" b="1" dirty="0" smtClean="0">
                <a:solidFill>
                  <a:srgbClr val="0000CC"/>
                </a:solidFill>
                <a:latin typeface="Tahoma" pitchFamily="34" charset="0"/>
                <a:ea typeface="Tahoma" pitchFamily="34" charset="0"/>
                <a:cs typeface="Tahoma" pitchFamily="34" charset="0"/>
              </a:rPr>
            </a:br>
            <a:r>
              <a:rPr lang="pl-PL" altLang="pl-PL" sz="2000" b="1" dirty="0" smtClean="0">
                <a:solidFill>
                  <a:srgbClr val="0000CC"/>
                </a:solidFill>
                <a:latin typeface="Tahoma" pitchFamily="34" charset="0"/>
                <a:ea typeface="Tahoma" pitchFamily="34" charset="0"/>
                <a:cs typeface="Tahoma" pitchFamily="34" charset="0"/>
              </a:rPr>
              <a:t>po </a:t>
            </a:r>
            <a:r>
              <a:rPr lang="pl-PL" altLang="pl-PL" sz="2000" b="1" dirty="0">
                <a:solidFill>
                  <a:srgbClr val="0000CC"/>
                </a:solidFill>
                <a:latin typeface="Tahoma" pitchFamily="34" charset="0"/>
                <a:ea typeface="Tahoma" pitchFamily="34" charset="0"/>
                <a:cs typeface="Tahoma" pitchFamily="34" charset="0"/>
              </a:rPr>
              <a:t>egzaminie </a:t>
            </a:r>
            <a:r>
              <a:rPr lang="pl-PL" altLang="pl-PL" sz="2000" b="1" dirty="0" smtClean="0">
                <a:solidFill>
                  <a:srgbClr val="0000CC"/>
                </a:solidFill>
                <a:latin typeface="Tahoma" pitchFamily="34" charset="0"/>
                <a:ea typeface="Tahoma" pitchFamily="34" charset="0"/>
                <a:cs typeface="Tahoma" pitchFamily="34" charset="0"/>
              </a:rPr>
              <a:t>ósmoklasisty 24 maja 2022 roku</a:t>
            </a:r>
            <a:r>
              <a:rPr lang="pl-PL" altLang="pl-PL" sz="2000" b="1" dirty="0" smtClean="0">
                <a:solidFill>
                  <a:srgbClr val="0066CC"/>
                </a:solidFill>
                <a:latin typeface="Tahoma" pitchFamily="34" charset="0"/>
                <a:ea typeface="Tahoma" pitchFamily="34" charset="0"/>
                <a:cs typeface="Tahoma" pitchFamily="34" charset="0"/>
              </a:rPr>
              <a:t>                               </a:t>
            </a:r>
          </a:p>
        </p:txBody>
      </p:sp>
      <p:pic>
        <p:nvPicPr>
          <p:cNvPr id="686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ymbol zastępczy numeru slajdu 2"/>
          <p:cNvSpPr>
            <a:spLocks noGrp="1"/>
          </p:cNvSpPr>
          <p:nvPr>
            <p:ph type="sldNum" sz="quarter" idx="11"/>
          </p:nvPr>
        </p:nvSpPr>
        <p:spPr/>
        <p:txBody>
          <a:bodyPr/>
          <a:lstStyle/>
          <a:p>
            <a:pPr>
              <a:defRPr/>
            </a:pPr>
            <a:fld id="{B33FAECD-EE38-491B-9EC7-4B95E171A525}" type="slidenum">
              <a:rPr lang="pl-PL"/>
              <a:pPr>
                <a:defRPr/>
              </a:pPr>
              <a:t>66</a:t>
            </a:fld>
            <a:endParaRPr lang="pl-PL" dirty="0"/>
          </a:p>
        </p:txBody>
      </p:sp>
      <p:sp>
        <p:nvSpPr>
          <p:cNvPr id="68613"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68614"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0085" y="984125"/>
            <a:ext cx="4442713" cy="559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B563158D-3B0C-44B3-8A31-6F36BFBCF952}" type="slidenum">
              <a:rPr lang="pl-PL" altLang="pl-PL" sz="1200" smtClean="0">
                <a:solidFill>
                  <a:srgbClr val="595959"/>
                </a:solidFill>
                <a:latin typeface="Century Gothic" pitchFamily="34" charset="0"/>
              </a:rPr>
              <a:pPr eaLnBrk="1" hangingPunct="1"/>
              <a:t>67</a:t>
            </a:fld>
            <a:endParaRPr lang="pl-PL" altLang="pl-PL" sz="1200" dirty="0" smtClean="0">
              <a:solidFill>
                <a:srgbClr val="595959"/>
              </a:solidFill>
              <a:latin typeface="Century Gothic" pitchFamily="34" charset="0"/>
            </a:endParaRPr>
          </a:p>
        </p:txBody>
      </p:sp>
      <p:pic>
        <p:nvPicPr>
          <p:cNvPr id="696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ext Box 5"/>
          <p:cNvSpPr txBox="1">
            <a:spLocks noChangeArrowheads="1"/>
          </p:cNvSpPr>
          <p:nvPr/>
        </p:nvSpPr>
        <p:spPr bwMode="auto">
          <a:xfrm>
            <a:off x="0" y="225395"/>
            <a:ext cx="903649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200" b="1" dirty="0">
                <a:solidFill>
                  <a:srgbClr val="0000CC"/>
                </a:solidFill>
                <a:ea typeface="Tahoma" pitchFamily="34" charset="0"/>
                <a:cs typeface="Tahoma" pitchFamily="34" charset="0"/>
              </a:rPr>
              <a:t>Załączniki dotyczące egzaminu z języka </a:t>
            </a:r>
            <a:r>
              <a:rPr lang="pl-PL" altLang="pl-PL" sz="2200" b="1" dirty="0" smtClean="0">
                <a:solidFill>
                  <a:srgbClr val="0000CC"/>
                </a:solidFill>
                <a:ea typeface="Tahoma" pitchFamily="34" charset="0"/>
                <a:cs typeface="Tahoma" pitchFamily="34" charset="0"/>
              </a:rPr>
              <a:t>polskiego</a:t>
            </a:r>
            <a:endParaRPr lang="pl-PL" altLang="pl-PL" sz="2200" b="1" dirty="0">
              <a:solidFill>
                <a:srgbClr val="0000CC"/>
              </a:solidFill>
              <a:ea typeface="Tahoma" pitchFamily="34" charset="0"/>
              <a:cs typeface="Tahoma" pitchFamily="34" charset="0"/>
            </a:endParaRPr>
          </a:p>
        </p:txBody>
      </p:sp>
      <p:sp>
        <p:nvSpPr>
          <p:cNvPr id="69637"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sp>
        <p:nvSpPr>
          <p:cNvPr id="69638" name="pole tekstowe 1"/>
          <p:cNvSpPr txBox="1">
            <a:spLocks noChangeArrowheads="1"/>
          </p:cNvSpPr>
          <p:nvPr/>
        </p:nvSpPr>
        <p:spPr bwMode="auto">
          <a:xfrm>
            <a:off x="350000" y="1556792"/>
            <a:ext cx="4105275"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r>
              <a:rPr lang="pl-PL" altLang="pl-PL" sz="2400" dirty="0">
                <a:solidFill>
                  <a:srgbClr val="0000CC"/>
                </a:solidFill>
              </a:rPr>
              <a:t>Załącznik OKE 3a-E8-1</a:t>
            </a:r>
          </a:p>
          <a:p>
            <a:pPr eaLnBrk="1" hangingPunct="1"/>
            <a:endParaRPr lang="pl-PL" altLang="pl-PL" sz="2000" dirty="0">
              <a:solidFill>
                <a:srgbClr val="0000CC"/>
              </a:solidFill>
            </a:endParaRPr>
          </a:p>
          <a:p>
            <a:pPr eaLnBrk="1" hangingPunct="1"/>
            <a:r>
              <a:rPr lang="pl-PL" altLang="pl-PL" sz="2000" dirty="0">
                <a:solidFill>
                  <a:srgbClr val="0000CC"/>
                </a:solidFill>
              </a:rPr>
              <a:t>Protokół przekazania materiałów egzaminacyjnych z języka polskiego do placówki </a:t>
            </a:r>
            <a:r>
              <a:rPr lang="pl-PL" altLang="pl-PL" sz="2000" dirty="0" smtClean="0">
                <a:solidFill>
                  <a:srgbClr val="0000CC"/>
                </a:solidFill>
              </a:rPr>
              <a:t>sprawdzania.</a:t>
            </a:r>
            <a:endParaRPr lang="pl-PL" altLang="pl-PL" sz="2000" dirty="0">
              <a:solidFill>
                <a:srgbClr val="0000CC"/>
              </a:solidFill>
            </a:endParaRPr>
          </a:p>
        </p:txBody>
      </p:sp>
      <p:pic>
        <p:nvPicPr>
          <p:cNvPr id="69639"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1" y="736599"/>
            <a:ext cx="4348884" cy="56157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1B155F8C-AD8C-4F11-804D-1B83E7862B64}" type="slidenum">
              <a:rPr lang="pl-PL" altLang="pl-PL" sz="1200" smtClean="0">
                <a:solidFill>
                  <a:srgbClr val="595959"/>
                </a:solidFill>
                <a:latin typeface="Century Gothic" pitchFamily="34" charset="0"/>
              </a:rPr>
              <a:pPr eaLnBrk="1" hangingPunct="1"/>
              <a:t>68</a:t>
            </a:fld>
            <a:endParaRPr lang="pl-PL" altLang="pl-PL" sz="1200" dirty="0" smtClean="0">
              <a:solidFill>
                <a:srgbClr val="595959"/>
              </a:solidFill>
              <a:latin typeface="Century Gothic" pitchFamily="34" charset="0"/>
            </a:endParaRPr>
          </a:p>
        </p:txBody>
      </p:sp>
      <p:pic>
        <p:nvPicPr>
          <p:cNvPr id="706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sp>
        <p:nvSpPr>
          <p:cNvPr id="70662" name="Prostokąt 1"/>
          <p:cNvSpPr>
            <a:spLocks noChangeArrowheads="1"/>
          </p:cNvSpPr>
          <p:nvPr/>
        </p:nvSpPr>
        <p:spPr bwMode="auto">
          <a:xfrm>
            <a:off x="323528" y="1484784"/>
            <a:ext cx="4248472"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pl-PL" altLang="pl-PL" sz="2400" dirty="0">
                <a:solidFill>
                  <a:srgbClr val="0000CC"/>
                </a:solidFill>
              </a:rPr>
              <a:t>Załącznik OKE 3a-E8</a:t>
            </a:r>
          </a:p>
          <a:p>
            <a:endParaRPr lang="pl-PL" altLang="pl-PL" sz="2000" dirty="0">
              <a:solidFill>
                <a:srgbClr val="0000CC"/>
              </a:solidFill>
            </a:endParaRPr>
          </a:p>
          <a:p>
            <a:r>
              <a:rPr lang="pl-PL" altLang="pl-PL" sz="2000" dirty="0">
                <a:solidFill>
                  <a:srgbClr val="0000CC"/>
                </a:solidFill>
              </a:rPr>
              <a:t>Zbiorczy </a:t>
            </a:r>
            <a:r>
              <a:rPr lang="pl-PL" altLang="pl-PL" sz="2000" dirty="0" smtClean="0">
                <a:solidFill>
                  <a:srgbClr val="0000CC"/>
                </a:solidFill>
              </a:rPr>
              <a:t>protokół przekazania /odbioru dokumentacji </a:t>
            </a:r>
            <a:endParaRPr lang="pl-PL" altLang="pl-PL" sz="2000" dirty="0">
              <a:solidFill>
                <a:srgbClr val="0000CC"/>
              </a:solidFill>
            </a:endParaRPr>
          </a:p>
          <a:p>
            <a:r>
              <a:rPr lang="pl-PL" altLang="pl-PL" sz="2000" dirty="0">
                <a:solidFill>
                  <a:srgbClr val="0000CC"/>
                </a:solidFill>
              </a:rPr>
              <a:t>do OKE w Gdańsku </a:t>
            </a:r>
          </a:p>
          <a:p>
            <a:r>
              <a:rPr lang="pl-PL" altLang="pl-PL" sz="2000" dirty="0">
                <a:solidFill>
                  <a:srgbClr val="0000CC"/>
                </a:solidFill>
              </a:rPr>
              <a:t>po przeprowadzeniu </a:t>
            </a:r>
          </a:p>
          <a:p>
            <a:r>
              <a:rPr lang="pl-PL" altLang="pl-PL" sz="2000" dirty="0">
                <a:solidFill>
                  <a:srgbClr val="0000CC"/>
                </a:solidFill>
              </a:rPr>
              <a:t>egzaminu z języka polskiego, </a:t>
            </a:r>
            <a:r>
              <a:rPr lang="pl-PL" altLang="pl-PL" sz="2000" dirty="0" smtClean="0">
                <a:solidFill>
                  <a:srgbClr val="0000CC"/>
                </a:solidFill>
              </a:rPr>
              <a:t/>
            </a:r>
            <a:br>
              <a:rPr lang="pl-PL" altLang="pl-PL" sz="2000" dirty="0" smtClean="0">
                <a:solidFill>
                  <a:srgbClr val="0000CC"/>
                </a:solidFill>
              </a:rPr>
            </a:br>
            <a:r>
              <a:rPr lang="pl-PL" altLang="pl-PL" sz="2000" dirty="0" smtClean="0">
                <a:solidFill>
                  <a:srgbClr val="0000CC"/>
                </a:solidFill>
              </a:rPr>
              <a:t>który </a:t>
            </a:r>
            <a:r>
              <a:rPr lang="pl-PL" altLang="pl-PL" sz="2000" dirty="0">
                <a:solidFill>
                  <a:srgbClr val="0000CC"/>
                </a:solidFill>
              </a:rPr>
              <a:t>należy umieścić w kopercie           z dokumentacją </a:t>
            </a:r>
            <a:r>
              <a:rPr lang="pl-PL" altLang="pl-PL" sz="2000" dirty="0" smtClean="0">
                <a:solidFill>
                  <a:srgbClr val="0000CC"/>
                </a:solidFill>
              </a:rPr>
              <a:t>i napisem </a:t>
            </a:r>
          </a:p>
          <a:p>
            <a:r>
              <a:rPr lang="pl-PL" altLang="pl-PL" sz="2000" dirty="0" smtClean="0">
                <a:solidFill>
                  <a:srgbClr val="0000CC"/>
                </a:solidFill>
              </a:rPr>
              <a:t>„NIE </a:t>
            </a:r>
            <a:r>
              <a:rPr lang="pl-PL" altLang="pl-PL" sz="2000" dirty="0">
                <a:solidFill>
                  <a:srgbClr val="0000CC"/>
                </a:solidFill>
              </a:rPr>
              <a:t>OTWIERAĆ”.</a:t>
            </a:r>
          </a:p>
        </p:txBody>
      </p:sp>
      <p:pic>
        <p:nvPicPr>
          <p:cNvPr id="70663"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
          <p:cNvSpPr txBox="1">
            <a:spLocks noChangeArrowheads="1"/>
          </p:cNvSpPr>
          <p:nvPr/>
        </p:nvSpPr>
        <p:spPr bwMode="auto">
          <a:xfrm>
            <a:off x="0" y="225395"/>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000" b="1" dirty="0">
                <a:solidFill>
                  <a:srgbClr val="0000CC"/>
                </a:solidFill>
                <a:ea typeface="Tahoma" pitchFamily="34" charset="0"/>
                <a:cs typeface="Tahoma" pitchFamily="34" charset="0"/>
              </a:rPr>
              <a:t>Załączniki dotyczące egzaminu z języka </a:t>
            </a:r>
            <a:r>
              <a:rPr lang="pl-PL" altLang="pl-PL" sz="2000" b="1" dirty="0" smtClean="0">
                <a:solidFill>
                  <a:srgbClr val="0000CC"/>
                </a:solidFill>
                <a:ea typeface="Tahoma" pitchFamily="34" charset="0"/>
                <a:cs typeface="Tahoma" pitchFamily="34" charset="0"/>
              </a:rPr>
              <a:t>polskiego</a:t>
            </a:r>
            <a:endParaRPr lang="pl-PL" altLang="pl-PL" sz="2000" b="1" dirty="0">
              <a:solidFill>
                <a:srgbClr val="0000CC"/>
              </a:solidFill>
              <a:ea typeface="Tahoma" pitchFamily="34" charset="0"/>
              <a:cs typeface="Tahoma"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2480" y="714127"/>
            <a:ext cx="4136351" cy="57138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2B5FB281-08A3-4919-8ED1-F4F58A098B7F}" type="slidenum">
              <a:rPr lang="pl-PL" altLang="pl-PL" sz="1200" smtClean="0">
                <a:solidFill>
                  <a:srgbClr val="595959"/>
                </a:solidFill>
                <a:latin typeface="Century Gothic" pitchFamily="34" charset="0"/>
              </a:rPr>
              <a:pPr eaLnBrk="1" hangingPunct="1"/>
              <a:t>69</a:t>
            </a:fld>
            <a:endParaRPr lang="pl-PL" altLang="pl-PL" sz="1200" dirty="0" smtClean="0">
              <a:solidFill>
                <a:srgbClr val="595959"/>
              </a:solidFill>
              <a:latin typeface="Century Gothic" pitchFamily="34" charset="0"/>
            </a:endParaRPr>
          </a:p>
        </p:txBody>
      </p:sp>
      <p:pic>
        <p:nvPicPr>
          <p:cNvPr id="7168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Text Box 5"/>
          <p:cNvSpPr txBox="1">
            <a:spLocks noChangeArrowheads="1"/>
          </p:cNvSpPr>
          <p:nvPr/>
        </p:nvSpPr>
        <p:spPr bwMode="auto">
          <a:xfrm>
            <a:off x="0" y="260648"/>
            <a:ext cx="89644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400" b="1" dirty="0">
                <a:solidFill>
                  <a:srgbClr val="0000CC"/>
                </a:solidFill>
                <a:ea typeface="Tahoma" pitchFamily="34" charset="0"/>
                <a:cs typeface="Tahoma" pitchFamily="34" charset="0"/>
              </a:rPr>
              <a:t>Przekazywanie materiałów z języka polskiego </a:t>
            </a:r>
            <a:endParaRPr lang="pl-PL" altLang="pl-PL" sz="2400" b="1" dirty="0" smtClean="0">
              <a:solidFill>
                <a:srgbClr val="0000CC"/>
              </a:solidFill>
              <a:ea typeface="Tahoma" pitchFamily="34" charset="0"/>
              <a:cs typeface="Tahoma" pitchFamily="34" charset="0"/>
            </a:endParaRPr>
          </a:p>
          <a:p>
            <a:pPr algn="ctr" eaLnBrk="1" hangingPunct="1"/>
            <a:r>
              <a:rPr lang="pl-PL" altLang="pl-PL" sz="2400" b="1" dirty="0" smtClean="0">
                <a:solidFill>
                  <a:srgbClr val="0000CC"/>
                </a:solidFill>
                <a:ea typeface="Tahoma" pitchFamily="34" charset="0"/>
                <a:cs typeface="Tahoma" pitchFamily="34" charset="0"/>
              </a:rPr>
              <a:t>do </a:t>
            </a:r>
            <a:r>
              <a:rPr lang="pl-PL" altLang="pl-PL" sz="2400" b="1" dirty="0">
                <a:solidFill>
                  <a:srgbClr val="0000CC"/>
                </a:solidFill>
                <a:ea typeface="Tahoma" pitchFamily="34" charset="0"/>
                <a:cs typeface="Tahoma" pitchFamily="34" charset="0"/>
              </a:rPr>
              <a:t>placówki </a:t>
            </a:r>
            <a:r>
              <a:rPr lang="pl-PL" altLang="pl-PL" sz="2400" b="1" dirty="0" smtClean="0">
                <a:solidFill>
                  <a:srgbClr val="0000CC"/>
                </a:solidFill>
                <a:ea typeface="Tahoma" pitchFamily="34" charset="0"/>
                <a:cs typeface="Tahoma" pitchFamily="34" charset="0"/>
              </a:rPr>
              <a:t>sprawdzania                               </a:t>
            </a:r>
            <a:endParaRPr lang="pl-PL" altLang="pl-PL" sz="2400" b="1" dirty="0">
              <a:solidFill>
                <a:srgbClr val="0000CC"/>
              </a:solidFill>
              <a:ea typeface="Tahoma" pitchFamily="34" charset="0"/>
              <a:cs typeface="Tahoma" pitchFamily="34" charset="0"/>
            </a:endParaRPr>
          </a:p>
        </p:txBody>
      </p:sp>
      <p:sp>
        <p:nvSpPr>
          <p:cNvPr id="71685"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graphicFrame>
        <p:nvGraphicFramePr>
          <p:cNvPr id="2" name="Tabela 1"/>
          <p:cNvGraphicFramePr>
            <a:graphicFrameLocks noGrp="1"/>
          </p:cNvGraphicFramePr>
          <p:nvPr>
            <p:extLst>
              <p:ext uri="{D42A27DB-BD31-4B8C-83A1-F6EECF244321}">
                <p14:modId xmlns:p14="http://schemas.microsoft.com/office/powerpoint/2010/main" val="2503886820"/>
              </p:ext>
            </p:extLst>
          </p:nvPr>
        </p:nvGraphicFramePr>
        <p:xfrm>
          <a:off x="419100" y="1412875"/>
          <a:ext cx="8401050" cy="3784554"/>
        </p:xfrm>
        <a:graphic>
          <a:graphicData uri="http://schemas.openxmlformats.org/drawingml/2006/table">
            <a:tbl>
              <a:tblPr firstRow="1" bandRow="1">
                <a:tableStyleId>{5C22544A-7EE6-4342-B048-85BDC9FD1C3A}</a:tableStyleId>
              </a:tblPr>
              <a:tblGrid>
                <a:gridCol w="645761"/>
                <a:gridCol w="7755289"/>
              </a:tblGrid>
              <a:tr h="370723">
                <a:tc>
                  <a:txBody>
                    <a:bodyPr/>
                    <a:lstStyle/>
                    <a:p>
                      <a:r>
                        <a:rPr lang="pl-PL" sz="1800" dirty="0" smtClean="0">
                          <a:solidFill>
                            <a:srgbClr val="0000CC"/>
                          </a:solidFill>
                          <a:latin typeface="Tahoma" pitchFamily="34" charset="0"/>
                          <a:ea typeface="Tahoma" pitchFamily="34" charset="0"/>
                          <a:cs typeface="Tahoma" pitchFamily="34" charset="0"/>
                        </a:rPr>
                        <a:t>Lp.</a:t>
                      </a:r>
                      <a:endParaRPr lang="pl-PL" sz="1800" dirty="0">
                        <a:solidFill>
                          <a:srgbClr val="0000CC"/>
                        </a:solidFill>
                        <a:latin typeface="Tahoma" pitchFamily="34" charset="0"/>
                        <a:ea typeface="Tahoma" pitchFamily="34" charset="0"/>
                        <a:cs typeface="Tahoma" pitchFamily="34" charset="0"/>
                      </a:endParaRPr>
                    </a:p>
                  </a:txBody>
                  <a:tcPr marL="91444" marR="91444" marT="45709" marB="45709"/>
                </a:tc>
                <a:tc>
                  <a:txBody>
                    <a:bodyPr/>
                    <a:lstStyle/>
                    <a:p>
                      <a:r>
                        <a:rPr lang="pl-PL" sz="1800" dirty="0" smtClean="0">
                          <a:solidFill>
                            <a:srgbClr val="0000CC"/>
                          </a:solidFill>
                          <a:latin typeface="Tahoma" pitchFamily="34" charset="0"/>
                          <a:ea typeface="Tahoma" pitchFamily="34" charset="0"/>
                          <a:cs typeface="Tahoma" pitchFamily="34" charset="0"/>
                        </a:rPr>
                        <a:t>Materiały</a:t>
                      </a:r>
                      <a:r>
                        <a:rPr lang="pl-PL" sz="1800" baseline="0" dirty="0" smtClean="0">
                          <a:solidFill>
                            <a:srgbClr val="0000CC"/>
                          </a:solidFill>
                          <a:latin typeface="Tahoma" pitchFamily="34" charset="0"/>
                          <a:ea typeface="Tahoma" pitchFamily="34" charset="0"/>
                          <a:cs typeface="Tahoma" pitchFamily="34" charset="0"/>
                        </a:rPr>
                        <a:t> egzaminacyjne</a:t>
                      </a:r>
                      <a:endParaRPr lang="pl-PL" sz="1800" dirty="0">
                        <a:solidFill>
                          <a:srgbClr val="0000CC"/>
                        </a:solidFill>
                        <a:latin typeface="Tahoma" pitchFamily="34" charset="0"/>
                        <a:ea typeface="Tahoma" pitchFamily="34" charset="0"/>
                        <a:cs typeface="Tahoma" pitchFamily="34" charset="0"/>
                      </a:endParaRPr>
                    </a:p>
                  </a:txBody>
                  <a:tcPr marL="91444" marR="91444" marT="45709" marB="45709"/>
                </a:tc>
              </a:tr>
              <a:tr h="701064">
                <a:tc>
                  <a:txBody>
                    <a:bodyPr/>
                    <a:lstStyle/>
                    <a:p>
                      <a:r>
                        <a:rPr lang="pl-PL" sz="1800" dirty="0" smtClean="0">
                          <a:solidFill>
                            <a:srgbClr val="0000CC"/>
                          </a:solidFill>
                          <a:latin typeface="Tahoma" pitchFamily="34" charset="0"/>
                          <a:ea typeface="Tahoma" pitchFamily="34" charset="0"/>
                          <a:cs typeface="Tahoma" pitchFamily="34" charset="0"/>
                        </a:rPr>
                        <a:t>1</a:t>
                      </a:r>
                      <a:endParaRPr lang="pl-PL" sz="1800" dirty="0">
                        <a:solidFill>
                          <a:srgbClr val="0000CC"/>
                        </a:solidFill>
                        <a:latin typeface="Tahoma" pitchFamily="34" charset="0"/>
                        <a:ea typeface="Tahoma" pitchFamily="34" charset="0"/>
                        <a:cs typeface="Tahoma" pitchFamily="34" charset="0"/>
                      </a:endParaRPr>
                    </a:p>
                  </a:txBody>
                  <a:tcPr marL="91444" marR="91444"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000" dirty="0" smtClean="0">
                          <a:solidFill>
                            <a:srgbClr val="0000CC"/>
                          </a:solidFill>
                          <a:latin typeface="Tahoma" pitchFamily="34" charset="0"/>
                          <a:ea typeface="Tahoma" pitchFamily="34" charset="0"/>
                          <a:cs typeface="Tahoma" pitchFamily="34" charset="0"/>
                        </a:rPr>
                        <a:t>Zbiorczy protokół przekazania/odbioru dokumentacji z języka polskiego do placówki sprawdzania</a:t>
                      </a:r>
                    </a:p>
                    <a:p>
                      <a:pPr marL="0" marR="0" indent="0" algn="l" defTabSz="914400" rtl="0" eaLnBrk="1" fontAlgn="auto" latinLnBrk="0" hangingPunct="1">
                        <a:lnSpc>
                          <a:spcPct val="100000"/>
                        </a:lnSpc>
                        <a:spcBef>
                          <a:spcPts val="0"/>
                        </a:spcBef>
                        <a:spcAft>
                          <a:spcPts val="0"/>
                        </a:spcAft>
                        <a:buClrTx/>
                        <a:buSzTx/>
                        <a:buFontTx/>
                        <a:buNone/>
                        <a:tabLst/>
                        <a:defRPr/>
                      </a:pPr>
                      <a:r>
                        <a:rPr lang="pl-PL" sz="2000" dirty="0" smtClean="0">
                          <a:solidFill>
                            <a:srgbClr val="0000CC"/>
                          </a:solidFill>
                          <a:latin typeface="Tahoma" pitchFamily="34" charset="0"/>
                          <a:ea typeface="Tahoma" pitchFamily="34" charset="0"/>
                          <a:cs typeface="Tahoma" pitchFamily="34" charset="0"/>
                        </a:rPr>
                        <a:t>(załącznik OKE 3a-E8-1)</a:t>
                      </a:r>
                      <a:endParaRPr lang="pl-PL" sz="2000" dirty="0">
                        <a:solidFill>
                          <a:srgbClr val="0000CC"/>
                        </a:solidFill>
                        <a:latin typeface="Tahoma" pitchFamily="34" charset="0"/>
                        <a:ea typeface="Tahoma" pitchFamily="34" charset="0"/>
                        <a:cs typeface="Tahoma" pitchFamily="34" charset="0"/>
                      </a:endParaRPr>
                    </a:p>
                  </a:txBody>
                  <a:tcPr marL="91444" marR="91444" marT="45709" marB="45709"/>
                </a:tc>
              </a:tr>
              <a:tr h="396241">
                <a:tc>
                  <a:txBody>
                    <a:bodyPr/>
                    <a:lstStyle/>
                    <a:p>
                      <a:r>
                        <a:rPr lang="pl-PL" sz="1800" dirty="0" smtClean="0">
                          <a:solidFill>
                            <a:srgbClr val="0000CC"/>
                          </a:solidFill>
                          <a:latin typeface="Tahoma" pitchFamily="34" charset="0"/>
                          <a:ea typeface="Tahoma" pitchFamily="34" charset="0"/>
                          <a:cs typeface="Tahoma" pitchFamily="34" charset="0"/>
                        </a:rPr>
                        <a:t>2</a:t>
                      </a:r>
                      <a:endParaRPr lang="pl-PL" sz="1800" dirty="0">
                        <a:solidFill>
                          <a:srgbClr val="0000CC"/>
                        </a:solidFill>
                        <a:latin typeface="Tahoma" pitchFamily="34" charset="0"/>
                        <a:ea typeface="Tahoma" pitchFamily="34" charset="0"/>
                        <a:cs typeface="Tahoma" pitchFamily="34" charset="0"/>
                      </a:endParaRPr>
                    </a:p>
                  </a:txBody>
                  <a:tcPr marL="91444" marR="91444"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000" kern="1200" dirty="0" smtClean="0">
                          <a:solidFill>
                            <a:srgbClr val="0000CC"/>
                          </a:solidFill>
                          <a:latin typeface="Tahoma" pitchFamily="34" charset="0"/>
                          <a:ea typeface="Tahoma" pitchFamily="34" charset="0"/>
                          <a:cs typeface="Tahoma" pitchFamily="34" charset="0"/>
                        </a:rPr>
                        <a:t>Wypełnione</a:t>
                      </a:r>
                      <a:r>
                        <a:rPr lang="pl-PL" sz="2000" kern="1200" baseline="0" dirty="0" smtClean="0">
                          <a:solidFill>
                            <a:srgbClr val="0000CC"/>
                          </a:solidFill>
                          <a:latin typeface="Tahoma" pitchFamily="34" charset="0"/>
                          <a:ea typeface="Tahoma" pitchFamily="34" charset="0"/>
                          <a:cs typeface="Tahoma" pitchFamily="34" charset="0"/>
                        </a:rPr>
                        <a:t> p</a:t>
                      </a:r>
                      <a:r>
                        <a:rPr lang="pl-PL" sz="2000" kern="1200" dirty="0" smtClean="0">
                          <a:solidFill>
                            <a:srgbClr val="0000CC"/>
                          </a:solidFill>
                          <a:latin typeface="Tahoma" pitchFamily="34" charset="0"/>
                          <a:ea typeface="Tahoma" pitchFamily="34" charset="0"/>
                          <a:cs typeface="Tahoma" pitchFamily="34" charset="0"/>
                        </a:rPr>
                        <a:t>race egzaminacyjne z języka polskiego</a:t>
                      </a:r>
                      <a:endParaRPr lang="pl-PL" sz="2000" kern="1200" dirty="0">
                        <a:solidFill>
                          <a:srgbClr val="0000CC"/>
                        </a:solidFill>
                        <a:latin typeface="Tahoma" pitchFamily="34" charset="0"/>
                        <a:ea typeface="Tahoma" pitchFamily="34" charset="0"/>
                        <a:cs typeface="Tahoma" pitchFamily="34" charset="0"/>
                      </a:endParaRPr>
                    </a:p>
                  </a:txBody>
                  <a:tcPr marL="91444" marR="91444" marT="45709" marB="45709"/>
                </a:tc>
              </a:tr>
              <a:tr h="1005886">
                <a:tc>
                  <a:txBody>
                    <a:bodyPr/>
                    <a:lstStyle/>
                    <a:p>
                      <a:r>
                        <a:rPr lang="pl-PL" sz="1800" dirty="0" smtClean="0">
                          <a:solidFill>
                            <a:srgbClr val="0000CC"/>
                          </a:solidFill>
                          <a:latin typeface="Tahoma" pitchFamily="34" charset="0"/>
                          <a:ea typeface="Tahoma" pitchFamily="34" charset="0"/>
                          <a:cs typeface="Tahoma" pitchFamily="34" charset="0"/>
                        </a:rPr>
                        <a:t>3</a:t>
                      </a:r>
                      <a:endParaRPr lang="pl-PL" sz="1800" dirty="0">
                        <a:solidFill>
                          <a:srgbClr val="0000CC"/>
                        </a:solidFill>
                        <a:latin typeface="Tahoma" pitchFamily="34" charset="0"/>
                        <a:ea typeface="Tahoma" pitchFamily="34" charset="0"/>
                        <a:cs typeface="Tahoma" pitchFamily="34" charset="0"/>
                      </a:endParaRPr>
                    </a:p>
                  </a:txBody>
                  <a:tcPr marL="91444" marR="91444"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000" kern="1200" dirty="0" smtClean="0">
                          <a:solidFill>
                            <a:srgbClr val="0000CC"/>
                          </a:solidFill>
                          <a:latin typeface="Tahoma" pitchFamily="34" charset="0"/>
                          <a:ea typeface="Tahoma" pitchFamily="34" charset="0"/>
                          <a:cs typeface="Tahoma" pitchFamily="34" charset="0"/>
                        </a:rPr>
                        <a:t>Opisana papierowa koperta z wadliwymi oraz niewykorzystanymi arkuszami z języka polskiego oraz otwartymi do odczytania</a:t>
                      </a:r>
                      <a:endParaRPr lang="pl-PL" sz="2000" kern="1200" dirty="0">
                        <a:solidFill>
                          <a:srgbClr val="0000CC"/>
                        </a:solidFill>
                        <a:latin typeface="Tahoma" pitchFamily="34" charset="0"/>
                        <a:ea typeface="Tahoma" pitchFamily="34" charset="0"/>
                        <a:cs typeface="Tahoma" pitchFamily="34" charset="0"/>
                      </a:endParaRPr>
                    </a:p>
                  </a:txBody>
                  <a:tcPr marL="91444" marR="91444" marT="45709" marB="45709"/>
                </a:tc>
              </a:tr>
              <a:tr h="1005886">
                <a:tc>
                  <a:txBody>
                    <a:bodyPr/>
                    <a:lstStyle/>
                    <a:p>
                      <a:r>
                        <a:rPr lang="pl-PL" sz="1800" dirty="0" smtClean="0">
                          <a:solidFill>
                            <a:srgbClr val="0000CC"/>
                          </a:solidFill>
                          <a:latin typeface="Tahoma" pitchFamily="34" charset="0"/>
                          <a:ea typeface="Tahoma" pitchFamily="34" charset="0"/>
                          <a:cs typeface="Tahoma" pitchFamily="34" charset="0"/>
                        </a:rPr>
                        <a:t>4</a:t>
                      </a:r>
                      <a:endParaRPr lang="pl-PL" sz="1800" dirty="0">
                        <a:solidFill>
                          <a:srgbClr val="0000CC"/>
                        </a:solidFill>
                        <a:latin typeface="Tahoma" pitchFamily="34" charset="0"/>
                        <a:ea typeface="Tahoma" pitchFamily="34" charset="0"/>
                        <a:cs typeface="Tahoma" pitchFamily="34" charset="0"/>
                      </a:endParaRPr>
                    </a:p>
                  </a:txBody>
                  <a:tcPr marL="91444" marR="91444"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000" kern="1200" dirty="0" smtClean="0">
                          <a:solidFill>
                            <a:srgbClr val="0000CC"/>
                          </a:solidFill>
                          <a:latin typeface="Tahoma" pitchFamily="34" charset="0"/>
                          <a:ea typeface="Tahoma" pitchFamily="34" charset="0"/>
                          <a:cs typeface="Tahoma" pitchFamily="34" charset="0"/>
                        </a:rPr>
                        <a:t>Zaklejona papierowa koperta z dokumentacją egzaminacyjną </a:t>
                      </a:r>
                      <a:br>
                        <a:rPr lang="pl-PL" sz="2000" kern="1200" dirty="0" smtClean="0">
                          <a:solidFill>
                            <a:srgbClr val="0000CC"/>
                          </a:solidFill>
                          <a:latin typeface="Tahoma" pitchFamily="34" charset="0"/>
                          <a:ea typeface="Tahoma" pitchFamily="34" charset="0"/>
                          <a:cs typeface="Tahoma" pitchFamily="34" charset="0"/>
                        </a:rPr>
                      </a:br>
                      <a:r>
                        <a:rPr lang="pl-PL" sz="2000" kern="1200" dirty="0" smtClean="0">
                          <a:solidFill>
                            <a:srgbClr val="0000CC"/>
                          </a:solidFill>
                          <a:latin typeface="Tahoma" pitchFamily="34" charset="0"/>
                          <a:ea typeface="Tahoma" pitchFamily="34" charset="0"/>
                          <a:cs typeface="Tahoma" pitchFamily="34" charset="0"/>
                        </a:rPr>
                        <a:t>z języka polskiego oraz naklejonym kodem szkoły i napisem „NIE OTWIERAĆ”. </a:t>
                      </a:r>
                      <a:endParaRPr lang="pl-PL" sz="2000" kern="1200" dirty="0">
                        <a:solidFill>
                          <a:srgbClr val="0000CC"/>
                        </a:solidFill>
                        <a:latin typeface="Tahoma" pitchFamily="34" charset="0"/>
                        <a:ea typeface="Tahoma" pitchFamily="34" charset="0"/>
                        <a:cs typeface="Tahoma" pitchFamily="34" charset="0"/>
                      </a:endParaRPr>
                    </a:p>
                  </a:txBody>
                  <a:tcPr marL="91444" marR="91444" marT="45709" marB="45709"/>
                </a:tc>
              </a:tr>
            </a:tbl>
          </a:graphicData>
        </a:graphic>
      </p:graphicFrame>
      <p:pic>
        <p:nvPicPr>
          <p:cNvPr id="71706"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pPr>
              <a:defRPr/>
            </a:pPr>
            <a:fld id="{668F0A75-A682-4204-986A-203C63727530}" type="slidenum">
              <a:rPr lang="pl-PL"/>
              <a:pPr>
                <a:defRPr/>
              </a:pPr>
              <a:t>7</a:t>
            </a:fld>
            <a:endParaRPr lang="pl-PL"/>
          </a:p>
        </p:txBody>
      </p:sp>
      <p:pic>
        <p:nvPicPr>
          <p:cNvPr id="71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ole tekstowe 13"/>
          <p:cNvSpPr txBox="1"/>
          <p:nvPr/>
        </p:nvSpPr>
        <p:spPr>
          <a:xfrm>
            <a:off x="107948" y="827996"/>
            <a:ext cx="8856663" cy="400110"/>
          </a:xfrm>
          <a:prstGeom prst="rect">
            <a:avLst/>
          </a:prstGeom>
          <a:noFill/>
        </p:spPr>
        <p:txBody>
          <a:bodyPr>
            <a:spAutoFit/>
          </a:bodyPr>
          <a:lstStyle/>
          <a:p>
            <a:pPr fontAlgn="auto">
              <a:spcAft>
                <a:spcPts val="0"/>
              </a:spcAft>
              <a:defRPr/>
            </a:pPr>
            <a:endPar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endParaRPr>
          </a:p>
        </p:txBody>
      </p:sp>
      <p:sp>
        <p:nvSpPr>
          <p:cNvPr id="7173"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7174"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5" name="pole tekstowe 1"/>
          <p:cNvSpPr txBox="1">
            <a:spLocks noChangeArrowheads="1"/>
          </p:cNvSpPr>
          <p:nvPr/>
        </p:nvSpPr>
        <p:spPr bwMode="auto">
          <a:xfrm>
            <a:off x="0" y="210343"/>
            <a:ext cx="914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sz="2400" b="1" dirty="0">
                <a:solidFill>
                  <a:srgbClr val="0000CC"/>
                </a:solidFill>
                <a:ea typeface="Tahoma" pitchFamily="34" charset="0"/>
                <a:cs typeface="Tahoma" pitchFamily="34" charset="0"/>
              </a:rPr>
              <a:t>Uchodźcy z </a:t>
            </a:r>
            <a:r>
              <a:rPr lang="pl-PL" sz="2400" b="1" dirty="0" smtClean="0">
                <a:solidFill>
                  <a:srgbClr val="0000CC"/>
                </a:solidFill>
                <a:ea typeface="Tahoma" pitchFamily="34" charset="0"/>
                <a:cs typeface="Tahoma" pitchFamily="34" charset="0"/>
              </a:rPr>
              <a:t>Ukrainy - dostosowania</a:t>
            </a:r>
            <a:endParaRPr lang="pl-PL" sz="2400" b="1" dirty="0">
              <a:solidFill>
                <a:srgbClr val="0000CC"/>
              </a:solidFill>
              <a:ea typeface="Tahoma" pitchFamily="34" charset="0"/>
              <a:cs typeface="Tahoma"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64" y="812394"/>
            <a:ext cx="4255195" cy="4417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8716" y="1772816"/>
            <a:ext cx="4510189" cy="4708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15633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4698CEA9-349E-435D-B1BC-F0EAC0B5757D}" type="slidenum">
              <a:rPr lang="pl-PL" altLang="pl-PL" sz="1200" smtClean="0">
                <a:solidFill>
                  <a:srgbClr val="595959"/>
                </a:solidFill>
                <a:latin typeface="Century Gothic" pitchFamily="34" charset="0"/>
              </a:rPr>
              <a:pPr eaLnBrk="1" hangingPunct="1"/>
              <a:t>70</a:t>
            </a:fld>
            <a:endParaRPr lang="pl-PL" altLang="pl-PL" sz="1200" dirty="0" smtClean="0">
              <a:solidFill>
                <a:srgbClr val="595959"/>
              </a:solidFill>
              <a:latin typeface="Century Gothic" pitchFamily="34" charset="0"/>
            </a:endParaRPr>
          </a:p>
        </p:txBody>
      </p:sp>
      <p:pic>
        <p:nvPicPr>
          <p:cNvPr id="7270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Text Box 5"/>
          <p:cNvSpPr txBox="1">
            <a:spLocks noChangeArrowheads="1"/>
          </p:cNvSpPr>
          <p:nvPr/>
        </p:nvSpPr>
        <p:spPr bwMode="auto">
          <a:xfrm>
            <a:off x="0" y="161291"/>
            <a:ext cx="88201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000" b="1" dirty="0">
                <a:solidFill>
                  <a:srgbClr val="0000CC"/>
                </a:solidFill>
                <a:ea typeface="Tahoma" pitchFamily="34" charset="0"/>
                <a:cs typeface="Tahoma" pitchFamily="34" charset="0"/>
              </a:rPr>
              <a:t>Zawartość zaklejonej koperty z </a:t>
            </a:r>
            <a:r>
              <a:rPr lang="pl-PL" altLang="pl-PL" sz="2000" b="1" dirty="0" smtClean="0">
                <a:solidFill>
                  <a:srgbClr val="0000CC"/>
                </a:solidFill>
                <a:ea typeface="Tahoma" pitchFamily="34" charset="0"/>
                <a:cs typeface="Tahoma" pitchFamily="34" charset="0"/>
              </a:rPr>
              <a:t>napisem </a:t>
            </a:r>
            <a:r>
              <a:rPr lang="pl-PL" altLang="pl-PL" sz="2000" b="1" dirty="0">
                <a:solidFill>
                  <a:srgbClr val="0000CC"/>
                </a:solidFill>
                <a:ea typeface="Tahoma" pitchFamily="34" charset="0"/>
                <a:cs typeface="Tahoma" pitchFamily="34" charset="0"/>
              </a:rPr>
              <a:t>NIE </a:t>
            </a:r>
            <a:r>
              <a:rPr lang="pl-PL" altLang="pl-PL" sz="2000" b="1" dirty="0" smtClean="0">
                <a:solidFill>
                  <a:srgbClr val="0000CC"/>
                </a:solidFill>
                <a:ea typeface="Tahoma" pitchFamily="34" charset="0"/>
                <a:cs typeface="Tahoma" pitchFamily="34" charset="0"/>
              </a:rPr>
              <a:t>OTWIERAĆ</a:t>
            </a:r>
            <a:endParaRPr lang="pl-PL" altLang="pl-PL" sz="2000" b="1" dirty="0">
              <a:solidFill>
                <a:srgbClr val="0000CC"/>
              </a:solidFill>
              <a:ea typeface="Tahoma" pitchFamily="34" charset="0"/>
              <a:cs typeface="Tahoma" pitchFamily="34" charset="0"/>
            </a:endParaRPr>
          </a:p>
        </p:txBody>
      </p:sp>
      <p:sp>
        <p:nvSpPr>
          <p:cNvPr id="72709"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graphicFrame>
        <p:nvGraphicFramePr>
          <p:cNvPr id="2" name="Tabela 1"/>
          <p:cNvGraphicFramePr>
            <a:graphicFrameLocks noGrp="1"/>
          </p:cNvGraphicFramePr>
          <p:nvPr>
            <p:extLst>
              <p:ext uri="{D42A27DB-BD31-4B8C-83A1-F6EECF244321}">
                <p14:modId xmlns:p14="http://schemas.microsoft.com/office/powerpoint/2010/main" val="1955481226"/>
              </p:ext>
            </p:extLst>
          </p:nvPr>
        </p:nvGraphicFramePr>
        <p:xfrm>
          <a:off x="142907" y="867322"/>
          <a:ext cx="8640762" cy="5714453"/>
        </p:xfrm>
        <a:graphic>
          <a:graphicData uri="http://schemas.openxmlformats.org/drawingml/2006/table">
            <a:tbl>
              <a:tblPr firstRow="1" bandRow="1">
                <a:tableStyleId>{5C22544A-7EE6-4342-B048-85BDC9FD1C3A}</a:tableStyleId>
              </a:tblPr>
              <a:tblGrid>
                <a:gridCol w="664187"/>
                <a:gridCol w="7976575"/>
              </a:tblGrid>
              <a:tr h="365795">
                <a:tc gridSpan="2">
                  <a:txBody>
                    <a:bodyPr/>
                    <a:lstStyle/>
                    <a:p>
                      <a:r>
                        <a:rPr lang="pl-PL" sz="1800" dirty="0" smtClean="0">
                          <a:solidFill>
                            <a:srgbClr val="0000CC"/>
                          </a:solidFill>
                          <a:latin typeface="Tahoma" pitchFamily="34" charset="0"/>
                          <a:ea typeface="Tahoma" pitchFamily="34" charset="0"/>
                          <a:cs typeface="Tahoma" pitchFamily="34" charset="0"/>
                        </a:rPr>
                        <a:t>Materiały</a:t>
                      </a:r>
                      <a:r>
                        <a:rPr lang="pl-PL" sz="1800" baseline="0" dirty="0" smtClean="0">
                          <a:solidFill>
                            <a:srgbClr val="0000CC"/>
                          </a:solidFill>
                          <a:latin typeface="Tahoma" pitchFamily="34" charset="0"/>
                          <a:ea typeface="Tahoma" pitchFamily="34" charset="0"/>
                          <a:cs typeface="Tahoma" pitchFamily="34" charset="0"/>
                        </a:rPr>
                        <a:t> egzaminacyjne</a:t>
                      </a:r>
                      <a:endParaRPr lang="pl-PL" sz="1800" dirty="0">
                        <a:solidFill>
                          <a:srgbClr val="0000CC"/>
                        </a:solidFill>
                        <a:latin typeface="Tahoma" pitchFamily="34" charset="0"/>
                        <a:ea typeface="Tahoma" pitchFamily="34" charset="0"/>
                        <a:cs typeface="Tahoma" pitchFamily="34" charset="0"/>
                      </a:endParaRPr>
                    </a:p>
                  </a:txBody>
                  <a:tcPr marL="91445" marR="91445" marT="45716" marB="45716"/>
                </a:tc>
                <a:tc hMerge="1">
                  <a:txBody>
                    <a:bodyPr/>
                    <a:lstStyle/>
                    <a:p>
                      <a:endParaRPr lang="pl-PL" sz="1800" dirty="0"/>
                    </a:p>
                  </a:txBody>
                  <a:tcPr marL="91444" marR="91444" marT="45709" marB="45709"/>
                </a:tc>
              </a:tr>
              <a:tr h="70112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000" dirty="0" smtClean="0">
                          <a:solidFill>
                            <a:srgbClr val="0000CC"/>
                          </a:solidFill>
                          <a:latin typeface="Tahoma" pitchFamily="34" charset="0"/>
                          <a:ea typeface="Tahoma" pitchFamily="34" charset="0"/>
                          <a:cs typeface="Tahoma" pitchFamily="34" charset="0"/>
                        </a:rPr>
                        <a:t>Zbiorczy protokół przekazania/odbioru</a:t>
                      </a:r>
                      <a:r>
                        <a:rPr lang="pl-PL" sz="2000" baseline="0" dirty="0" smtClean="0">
                          <a:solidFill>
                            <a:srgbClr val="0000CC"/>
                          </a:solidFill>
                          <a:latin typeface="Tahoma" pitchFamily="34" charset="0"/>
                          <a:ea typeface="Tahoma" pitchFamily="34" charset="0"/>
                          <a:cs typeface="Tahoma" pitchFamily="34" charset="0"/>
                        </a:rPr>
                        <a:t> dokumentacji do OKE (załącznik OKE 3a-E8)</a:t>
                      </a:r>
                      <a:endParaRPr lang="pl-PL" sz="2000" dirty="0">
                        <a:solidFill>
                          <a:srgbClr val="0000CC"/>
                        </a:solidFill>
                        <a:latin typeface="Tahoma" pitchFamily="34" charset="0"/>
                        <a:ea typeface="Tahoma" pitchFamily="34" charset="0"/>
                        <a:cs typeface="Tahoma" pitchFamily="34" charset="0"/>
                      </a:endParaRPr>
                    </a:p>
                  </a:txBody>
                  <a:tcPr marL="91445" marR="91445" marT="45716" marB="45716"/>
                </a:tc>
                <a:tc hMerge="1">
                  <a:txBody>
                    <a:bodyPr/>
                    <a:lstStyle/>
                    <a:p>
                      <a:endParaRPr lang="pl-PL"/>
                    </a:p>
                  </a:txBody>
                  <a:tcPr/>
                </a:tc>
              </a:tr>
              <a:tr h="70112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000" dirty="0" smtClean="0">
                          <a:solidFill>
                            <a:srgbClr val="0000CC"/>
                          </a:solidFill>
                          <a:latin typeface="Tahoma" pitchFamily="34" charset="0"/>
                          <a:ea typeface="Tahoma" pitchFamily="34" charset="0"/>
                          <a:cs typeface="Tahoma" pitchFamily="34" charset="0"/>
                        </a:rPr>
                        <a:t>Protokół zbiorczy przebiegu egzaminu ósmoklasisty z języka polskiego (wydrukowany  z SIOEO) z załącznikami:</a:t>
                      </a:r>
                      <a:endParaRPr lang="pl-PL" sz="2000" dirty="0">
                        <a:solidFill>
                          <a:srgbClr val="0000CC"/>
                        </a:solidFill>
                        <a:latin typeface="Tahoma" pitchFamily="34" charset="0"/>
                        <a:ea typeface="Tahoma" pitchFamily="34" charset="0"/>
                        <a:cs typeface="Tahoma" pitchFamily="34" charset="0"/>
                      </a:endParaRPr>
                    </a:p>
                  </a:txBody>
                  <a:tcPr marL="91445" marR="91445" marT="45716" marB="45716"/>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2000" dirty="0">
                        <a:solidFill>
                          <a:schemeClr val="tx1"/>
                        </a:solidFill>
                      </a:endParaRPr>
                    </a:p>
                  </a:txBody>
                  <a:tcPr marL="91444" marR="91444" marT="45709" marB="45709"/>
                </a:tc>
              </a:tr>
              <a:tr h="396280">
                <a:tc>
                  <a:txBody>
                    <a:bodyPr/>
                    <a:lstStyle/>
                    <a:p>
                      <a:pPr algn="r"/>
                      <a:r>
                        <a:rPr lang="pl-PL" sz="1800" dirty="0" smtClean="0">
                          <a:solidFill>
                            <a:srgbClr val="0000CC"/>
                          </a:solidFill>
                          <a:latin typeface="Tahoma" pitchFamily="34" charset="0"/>
                          <a:ea typeface="Tahoma" pitchFamily="34" charset="0"/>
                          <a:cs typeface="Tahoma" pitchFamily="34" charset="0"/>
                        </a:rPr>
                        <a:t>-</a:t>
                      </a:r>
                      <a:endParaRPr lang="pl-PL" sz="1800" dirty="0">
                        <a:solidFill>
                          <a:srgbClr val="0000CC"/>
                        </a:solidFill>
                        <a:latin typeface="Tahoma" pitchFamily="34" charset="0"/>
                        <a:ea typeface="Tahoma" pitchFamily="34" charset="0"/>
                        <a:cs typeface="Tahoma" pitchFamily="34" charset="0"/>
                      </a:endParaRPr>
                    </a:p>
                  </a:txBody>
                  <a:tcPr marL="91445" marR="91445"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000" kern="1200" dirty="0" smtClean="0">
                          <a:solidFill>
                            <a:srgbClr val="0000CC"/>
                          </a:solidFill>
                          <a:latin typeface="Tahoma" pitchFamily="34" charset="0"/>
                          <a:ea typeface="Tahoma" pitchFamily="34" charset="0"/>
                          <a:cs typeface="Tahoma" pitchFamily="34" charset="0"/>
                        </a:rPr>
                        <a:t>wykazami uczniów ze wszystkich sal egzaminacyjnych (język polski)</a:t>
                      </a:r>
                      <a:endParaRPr lang="pl-PL" sz="2000" kern="1200" dirty="0">
                        <a:solidFill>
                          <a:srgbClr val="0000CC"/>
                        </a:solidFill>
                        <a:latin typeface="Tahoma" pitchFamily="34" charset="0"/>
                        <a:ea typeface="Tahoma" pitchFamily="34" charset="0"/>
                        <a:cs typeface="Tahoma" pitchFamily="34" charset="0"/>
                      </a:endParaRPr>
                    </a:p>
                  </a:txBody>
                  <a:tcPr marL="91445" marR="91445" marT="45716" marB="45716"/>
                </a:tc>
              </a:tr>
              <a:tr h="1310822">
                <a:tc>
                  <a:txBody>
                    <a:bodyPr/>
                    <a:lstStyle/>
                    <a:p>
                      <a:pPr algn="r"/>
                      <a:r>
                        <a:rPr lang="pl-PL" sz="1800" dirty="0" smtClean="0">
                          <a:solidFill>
                            <a:srgbClr val="0000CC"/>
                          </a:solidFill>
                          <a:latin typeface="Tahoma" pitchFamily="34" charset="0"/>
                          <a:ea typeface="Tahoma" pitchFamily="34" charset="0"/>
                          <a:cs typeface="Tahoma" pitchFamily="34" charset="0"/>
                        </a:rPr>
                        <a:t>-</a:t>
                      </a:r>
                      <a:endParaRPr lang="pl-PL" sz="1800" dirty="0">
                        <a:solidFill>
                          <a:srgbClr val="0000CC"/>
                        </a:solidFill>
                        <a:latin typeface="Tahoma" pitchFamily="34" charset="0"/>
                        <a:ea typeface="Tahoma" pitchFamily="34" charset="0"/>
                        <a:cs typeface="Tahoma" pitchFamily="34" charset="0"/>
                      </a:endParaRPr>
                    </a:p>
                  </a:txBody>
                  <a:tcPr marL="91445" marR="91445"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000" kern="1200" dirty="0" smtClean="0">
                          <a:solidFill>
                            <a:srgbClr val="0000CC"/>
                          </a:solidFill>
                          <a:latin typeface="Tahoma" pitchFamily="34" charset="0"/>
                          <a:ea typeface="Tahoma" pitchFamily="34" charset="0"/>
                          <a:cs typeface="Tahoma" pitchFamily="34" charset="0"/>
                        </a:rPr>
                        <a:t>decyzjami o przerwaniu i unieważnieniu egzaminu ósmoklasisty </a:t>
                      </a:r>
                      <a:br>
                        <a:rPr lang="pl-PL" sz="2000" kern="1200" dirty="0" smtClean="0">
                          <a:solidFill>
                            <a:srgbClr val="0000CC"/>
                          </a:solidFill>
                          <a:latin typeface="Tahoma" pitchFamily="34" charset="0"/>
                          <a:ea typeface="Tahoma" pitchFamily="34" charset="0"/>
                          <a:cs typeface="Tahoma" pitchFamily="34" charset="0"/>
                        </a:rPr>
                      </a:br>
                      <a:r>
                        <a:rPr lang="pl-PL" sz="2000" kern="1200" dirty="0" smtClean="0">
                          <a:solidFill>
                            <a:srgbClr val="0000CC"/>
                          </a:solidFill>
                          <a:latin typeface="Tahoma" pitchFamily="34" charset="0"/>
                          <a:ea typeface="Tahoma" pitchFamily="34" charset="0"/>
                          <a:cs typeface="Tahoma" pitchFamily="34" charset="0"/>
                        </a:rPr>
                        <a:t>z języka polskiego (o ile takie przypadki były) oraz opisana papierowa koperta z arkuszami uczniów, którzy przerwali lub którym przerwano egzamin</a:t>
                      </a:r>
                      <a:endParaRPr lang="pl-PL" sz="2000" kern="1200" dirty="0">
                        <a:solidFill>
                          <a:srgbClr val="0000CC"/>
                        </a:solidFill>
                        <a:latin typeface="Tahoma" pitchFamily="34" charset="0"/>
                        <a:ea typeface="Tahoma" pitchFamily="34" charset="0"/>
                        <a:cs typeface="Tahoma" pitchFamily="34" charset="0"/>
                      </a:endParaRPr>
                    </a:p>
                  </a:txBody>
                  <a:tcPr marL="91445" marR="91445" marT="45716" marB="45716"/>
                </a:tc>
              </a:tr>
              <a:tr h="1310822">
                <a:tc>
                  <a:txBody>
                    <a:bodyPr/>
                    <a:lstStyle/>
                    <a:p>
                      <a:pPr algn="r"/>
                      <a:r>
                        <a:rPr lang="pl-PL" sz="1800" dirty="0" smtClean="0">
                          <a:solidFill>
                            <a:srgbClr val="0000CC"/>
                          </a:solidFill>
                          <a:latin typeface="Tahoma" pitchFamily="34" charset="0"/>
                          <a:ea typeface="Tahoma" pitchFamily="34" charset="0"/>
                          <a:cs typeface="Tahoma" pitchFamily="34" charset="0"/>
                        </a:rPr>
                        <a:t>-</a:t>
                      </a:r>
                      <a:endParaRPr lang="pl-PL" sz="1800" dirty="0">
                        <a:solidFill>
                          <a:srgbClr val="0000CC"/>
                        </a:solidFill>
                        <a:latin typeface="Tahoma" pitchFamily="34" charset="0"/>
                        <a:ea typeface="Tahoma" pitchFamily="34" charset="0"/>
                        <a:cs typeface="Tahoma" pitchFamily="34" charset="0"/>
                      </a:endParaRPr>
                    </a:p>
                  </a:txBody>
                  <a:tcPr marL="91445" marR="91445"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000" kern="1200" dirty="0" smtClean="0">
                          <a:solidFill>
                            <a:srgbClr val="0000CC"/>
                          </a:solidFill>
                          <a:latin typeface="Tahoma" pitchFamily="34" charset="0"/>
                          <a:ea typeface="Tahoma" pitchFamily="34" charset="0"/>
                          <a:cs typeface="Tahoma" pitchFamily="34" charset="0"/>
                        </a:rPr>
                        <a:t>poświadczonymi kopiami zaświadczeń o uzyskaniu tytułu laureata/finalisty olimpiady lub laureata konkursu uprawniającymi </a:t>
                      </a:r>
                      <a:br>
                        <a:rPr lang="pl-PL" sz="2000" kern="1200" dirty="0" smtClean="0">
                          <a:solidFill>
                            <a:srgbClr val="0000CC"/>
                          </a:solidFill>
                          <a:latin typeface="Tahoma" pitchFamily="34" charset="0"/>
                          <a:ea typeface="Tahoma" pitchFamily="34" charset="0"/>
                          <a:cs typeface="Tahoma" pitchFamily="34" charset="0"/>
                        </a:rPr>
                      </a:br>
                      <a:r>
                        <a:rPr lang="pl-PL" sz="2000" kern="1200" dirty="0" smtClean="0">
                          <a:solidFill>
                            <a:srgbClr val="0000CC"/>
                          </a:solidFill>
                          <a:latin typeface="Tahoma" pitchFamily="34" charset="0"/>
                          <a:ea typeface="Tahoma" pitchFamily="34" charset="0"/>
                          <a:cs typeface="Tahoma" pitchFamily="34" charset="0"/>
                        </a:rPr>
                        <a:t>do zwolnienia z egzaminu ósmoklasisty z języka polskiego (o ile takie przypadki były)</a:t>
                      </a:r>
                      <a:endParaRPr lang="pl-PL" sz="2000" kern="1200" dirty="0">
                        <a:solidFill>
                          <a:srgbClr val="0000CC"/>
                        </a:solidFill>
                        <a:latin typeface="Tahoma" pitchFamily="34" charset="0"/>
                        <a:ea typeface="Tahoma" pitchFamily="34" charset="0"/>
                        <a:cs typeface="Tahoma" pitchFamily="34" charset="0"/>
                      </a:endParaRPr>
                    </a:p>
                  </a:txBody>
                  <a:tcPr marL="91445" marR="91445" marT="45716" marB="45716"/>
                </a:tc>
              </a:tr>
              <a:tr h="928480">
                <a:tc>
                  <a:txBody>
                    <a:bodyPr/>
                    <a:lstStyle/>
                    <a:p>
                      <a:pPr algn="r"/>
                      <a:r>
                        <a:rPr lang="pl-PL" sz="1800" dirty="0" smtClean="0">
                          <a:solidFill>
                            <a:srgbClr val="0000CC"/>
                          </a:solidFill>
                          <a:latin typeface="Tahoma" pitchFamily="34" charset="0"/>
                          <a:ea typeface="Tahoma" pitchFamily="34" charset="0"/>
                          <a:cs typeface="Tahoma" pitchFamily="34" charset="0"/>
                        </a:rPr>
                        <a:t>-</a:t>
                      </a:r>
                      <a:endParaRPr lang="pl-PL" sz="1800" dirty="0">
                        <a:solidFill>
                          <a:srgbClr val="0000CC"/>
                        </a:solidFill>
                        <a:latin typeface="Tahoma" pitchFamily="34" charset="0"/>
                        <a:ea typeface="Tahoma" pitchFamily="34" charset="0"/>
                        <a:cs typeface="Tahoma" pitchFamily="34" charset="0"/>
                      </a:endParaRPr>
                    </a:p>
                  </a:txBody>
                  <a:tcPr marL="91445" marR="91445"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000" kern="1200" dirty="0" smtClean="0">
                          <a:solidFill>
                            <a:srgbClr val="0000CC"/>
                          </a:solidFill>
                          <a:latin typeface="Tahoma" pitchFamily="34" charset="0"/>
                          <a:ea typeface="Tahoma" pitchFamily="34" charset="0"/>
                          <a:cs typeface="Tahoma" pitchFamily="34" charset="0"/>
                        </a:rPr>
                        <a:t>kopią wykazu zawartości przesyłki od dystrybutora z materiałami egzaminacyjnymi na egzamin ósmoklasisty z języka polskiego.</a:t>
                      </a:r>
                      <a:endParaRPr lang="pl-PL" sz="2000" kern="1200" dirty="0">
                        <a:solidFill>
                          <a:srgbClr val="0000CC"/>
                        </a:solidFill>
                        <a:latin typeface="Tahoma" pitchFamily="34" charset="0"/>
                        <a:ea typeface="Tahoma" pitchFamily="34" charset="0"/>
                        <a:cs typeface="Tahoma" pitchFamily="34" charset="0"/>
                      </a:endParaRPr>
                    </a:p>
                  </a:txBody>
                  <a:tcPr marL="91445" marR="91445" marT="45716" marB="45716"/>
                </a:tc>
              </a:tr>
            </a:tbl>
          </a:graphicData>
        </a:graphic>
      </p:graphicFrame>
      <p:pic>
        <p:nvPicPr>
          <p:cNvPr id="72731"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ymbol zastępczy numeru slajdu 2"/>
          <p:cNvSpPr>
            <a:spLocks noGrp="1"/>
          </p:cNvSpPr>
          <p:nvPr>
            <p:ph type="sldNum" sz="quarter" idx="11"/>
          </p:nvPr>
        </p:nvSpPr>
        <p:spPr/>
        <p:txBody>
          <a:bodyPr/>
          <a:lstStyle/>
          <a:p>
            <a:pPr>
              <a:defRPr/>
            </a:pPr>
            <a:fld id="{4B28D8DF-B35F-4487-BBD9-10DC7016E46D}" type="slidenum">
              <a:rPr lang="pl-PL"/>
              <a:pPr>
                <a:defRPr/>
              </a:pPr>
              <a:t>71</a:t>
            </a:fld>
            <a:endParaRPr lang="pl-PL" dirty="0"/>
          </a:p>
        </p:txBody>
      </p:sp>
      <p:sp>
        <p:nvSpPr>
          <p:cNvPr id="73733"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73734"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5"/>
          <p:cNvSpPr txBox="1">
            <a:spLocks noChangeArrowheads="1"/>
          </p:cNvSpPr>
          <p:nvPr/>
        </p:nvSpPr>
        <p:spPr bwMode="auto">
          <a:xfrm>
            <a:off x="19442" y="88900"/>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Font typeface="Arial" charset="0"/>
              <a:buChar char="•"/>
              <a:defRPr sz="2400">
                <a:solidFill>
                  <a:srgbClr val="7F7F7F"/>
                </a:solidFill>
                <a:latin typeface="Century Gothic" pitchFamily="34" charset="0"/>
              </a:defRPr>
            </a:lvl1pPr>
            <a:lvl2pPr marL="742950" indent="-285750" algn="l"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algn="l" eaLnBrk="0" hangingPunct="0">
              <a:spcBef>
                <a:spcPct val="20000"/>
              </a:spcBef>
              <a:buFont typeface="Arial" charset="0"/>
              <a:buChar char="•"/>
              <a:defRPr sz="1600">
                <a:solidFill>
                  <a:srgbClr val="7F7F7F"/>
                </a:solidFill>
                <a:latin typeface="Century Gothic" pitchFamily="34" charset="0"/>
              </a:defRPr>
            </a:lvl3pPr>
            <a:lvl4pPr marL="1600200" indent="-228600" algn="l"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algn="l"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pl-PL" altLang="pl-PL" sz="2000" b="1" dirty="0">
                <a:solidFill>
                  <a:srgbClr val="0000CC"/>
                </a:solidFill>
                <a:latin typeface="Tahoma" pitchFamily="34" charset="0"/>
                <a:ea typeface="Tahoma" pitchFamily="34" charset="0"/>
                <a:cs typeface="Tahoma" pitchFamily="34" charset="0"/>
              </a:rPr>
              <a:t>Instrukcja pakowania materiałów egzaminacyjnych </a:t>
            </a:r>
            <a:r>
              <a:rPr lang="pl-PL" altLang="pl-PL" sz="2000" b="1" dirty="0" smtClean="0">
                <a:solidFill>
                  <a:srgbClr val="0000CC"/>
                </a:solidFill>
                <a:latin typeface="Tahoma" pitchFamily="34" charset="0"/>
                <a:ea typeface="Tahoma" pitchFamily="34" charset="0"/>
                <a:cs typeface="Tahoma" pitchFamily="34" charset="0"/>
              </a:rPr>
              <a:t/>
            </a:r>
            <a:br>
              <a:rPr lang="pl-PL" altLang="pl-PL" sz="2000" b="1" dirty="0" smtClean="0">
                <a:solidFill>
                  <a:srgbClr val="0000CC"/>
                </a:solidFill>
                <a:latin typeface="Tahoma" pitchFamily="34" charset="0"/>
                <a:ea typeface="Tahoma" pitchFamily="34" charset="0"/>
                <a:cs typeface="Tahoma" pitchFamily="34" charset="0"/>
              </a:rPr>
            </a:br>
            <a:r>
              <a:rPr lang="pl-PL" altLang="pl-PL" sz="2000" b="1" dirty="0" smtClean="0">
                <a:solidFill>
                  <a:srgbClr val="0000CC"/>
                </a:solidFill>
                <a:latin typeface="Tahoma" pitchFamily="34" charset="0"/>
                <a:ea typeface="Tahoma" pitchFamily="34" charset="0"/>
                <a:cs typeface="Tahoma" pitchFamily="34" charset="0"/>
              </a:rPr>
              <a:t>po </a:t>
            </a:r>
            <a:r>
              <a:rPr lang="pl-PL" altLang="pl-PL" sz="2000" b="1" dirty="0">
                <a:solidFill>
                  <a:srgbClr val="0000CC"/>
                </a:solidFill>
                <a:latin typeface="Tahoma" pitchFamily="34" charset="0"/>
                <a:ea typeface="Tahoma" pitchFamily="34" charset="0"/>
                <a:cs typeface="Tahoma" pitchFamily="34" charset="0"/>
              </a:rPr>
              <a:t>egzaminie </a:t>
            </a:r>
            <a:r>
              <a:rPr lang="pl-PL" altLang="pl-PL" sz="2000" b="1" dirty="0" smtClean="0">
                <a:solidFill>
                  <a:srgbClr val="0000CC"/>
                </a:solidFill>
                <a:latin typeface="Tahoma" pitchFamily="34" charset="0"/>
                <a:ea typeface="Tahoma" pitchFamily="34" charset="0"/>
                <a:cs typeface="Tahoma" pitchFamily="34" charset="0"/>
              </a:rPr>
              <a:t>ósmoklasisty 25 maja 2022 roku                               </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796786"/>
            <a:ext cx="4602262" cy="5737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B563158D-3B0C-44B3-8A31-6F36BFBCF952}" type="slidenum">
              <a:rPr lang="pl-PL" altLang="pl-PL" sz="1200" smtClean="0">
                <a:solidFill>
                  <a:srgbClr val="595959"/>
                </a:solidFill>
                <a:latin typeface="Century Gothic" pitchFamily="34" charset="0"/>
              </a:rPr>
              <a:pPr eaLnBrk="1" hangingPunct="1"/>
              <a:t>72</a:t>
            </a:fld>
            <a:endParaRPr lang="pl-PL" altLang="pl-PL" sz="1200" dirty="0" smtClean="0">
              <a:solidFill>
                <a:srgbClr val="595959"/>
              </a:solidFill>
              <a:latin typeface="Century Gothic" pitchFamily="34" charset="0"/>
            </a:endParaRPr>
          </a:p>
        </p:txBody>
      </p:sp>
      <p:pic>
        <p:nvPicPr>
          <p:cNvPr id="696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sp>
        <p:nvSpPr>
          <p:cNvPr id="69638" name="pole tekstowe 1"/>
          <p:cNvSpPr txBox="1">
            <a:spLocks noChangeArrowheads="1"/>
          </p:cNvSpPr>
          <p:nvPr/>
        </p:nvSpPr>
        <p:spPr bwMode="auto">
          <a:xfrm>
            <a:off x="611189" y="1700213"/>
            <a:ext cx="3528764"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r>
              <a:rPr lang="pl-PL" altLang="pl-PL" sz="2400" dirty="0">
                <a:solidFill>
                  <a:srgbClr val="0000CC"/>
                </a:solidFill>
              </a:rPr>
              <a:t>Załącznik OKE </a:t>
            </a:r>
            <a:r>
              <a:rPr lang="pl-PL" altLang="pl-PL" sz="2400" dirty="0" smtClean="0">
                <a:solidFill>
                  <a:srgbClr val="0000CC"/>
                </a:solidFill>
              </a:rPr>
              <a:t>3b-E8-1</a:t>
            </a:r>
            <a:endParaRPr lang="pl-PL" altLang="pl-PL" sz="2400" dirty="0">
              <a:solidFill>
                <a:srgbClr val="0000CC"/>
              </a:solidFill>
            </a:endParaRPr>
          </a:p>
          <a:p>
            <a:pPr eaLnBrk="1" hangingPunct="1"/>
            <a:endParaRPr lang="pl-PL" altLang="pl-PL" sz="2000" dirty="0">
              <a:solidFill>
                <a:srgbClr val="0000CC"/>
              </a:solidFill>
            </a:endParaRPr>
          </a:p>
          <a:p>
            <a:pPr eaLnBrk="1" hangingPunct="1"/>
            <a:r>
              <a:rPr lang="pl-PL" altLang="pl-PL" sz="2000" dirty="0">
                <a:solidFill>
                  <a:srgbClr val="0000CC"/>
                </a:solidFill>
              </a:rPr>
              <a:t>Protokół przekazania materiałów egzaminacyjnych z </a:t>
            </a:r>
            <a:r>
              <a:rPr lang="pl-PL" altLang="pl-PL" sz="2000" dirty="0" smtClean="0">
                <a:solidFill>
                  <a:srgbClr val="0000CC"/>
                </a:solidFill>
              </a:rPr>
              <a:t>matematyki </a:t>
            </a:r>
            <a:r>
              <a:rPr lang="pl-PL" altLang="pl-PL" sz="2000" dirty="0">
                <a:solidFill>
                  <a:srgbClr val="0000CC"/>
                </a:solidFill>
              </a:rPr>
              <a:t>do placówki </a:t>
            </a:r>
            <a:r>
              <a:rPr lang="pl-PL" altLang="pl-PL" sz="2000" dirty="0" smtClean="0">
                <a:solidFill>
                  <a:srgbClr val="0000CC"/>
                </a:solidFill>
              </a:rPr>
              <a:t>sprawdzania.</a:t>
            </a:r>
            <a:endParaRPr lang="pl-PL" altLang="pl-PL" sz="2000" dirty="0">
              <a:solidFill>
                <a:srgbClr val="0000CC"/>
              </a:solidFill>
            </a:endParaRPr>
          </a:p>
        </p:txBody>
      </p:sp>
      <p:pic>
        <p:nvPicPr>
          <p:cNvPr id="69639"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
          <p:cNvSpPr txBox="1">
            <a:spLocks noChangeArrowheads="1"/>
          </p:cNvSpPr>
          <p:nvPr/>
        </p:nvSpPr>
        <p:spPr bwMode="auto">
          <a:xfrm>
            <a:off x="0" y="225395"/>
            <a:ext cx="91440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200" b="1" dirty="0">
                <a:solidFill>
                  <a:srgbClr val="0000CC"/>
                </a:solidFill>
                <a:ea typeface="Tahoma" pitchFamily="34" charset="0"/>
                <a:cs typeface="Tahoma" pitchFamily="34" charset="0"/>
              </a:rPr>
              <a:t>Załączniki dotyczące egzaminu z </a:t>
            </a:r>
            <a:r>
              <a:rPr lang="pl-PL" altLang="pl-PL" sz="2200" b="1" dirty="0" smtClean="0">
                <a:solidFill>
                  <a:srgbClr val="0000CC"/>
                </a:solidFill>
                <a:ea typeface="Tahoma" pitchFamily="34" charset="0"/>
                <a:cs typeface="Tahoma" pitchFamily="34" charset="0"/>
              </a:rPr>
              <a:t>matematyki</a:t>
            </a:r>
            <a:endParaRPr lang="pl-PL" altLang="pl-PL" sz="2200" b="1" dirty="0">
              <a:solidFill>
                <a:srgbClr val="0000CC"/>
              </a:solidFill>
              <a:ea typeface="Tahoma" pitchFamily="34" charset="0"/>
              <a:cs typeface="Tahoma" pitchFamily="34"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1661" y="836712"/>
            <a:ext cx="4108027" cy="5567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404946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6C7D402F-14D6-45C2-A4D8-0CB8B88F545F}" type="slidenum">
              <a:rPr lang="pl-PL" altLang="pl-PL" sz="1200" smtClean="0">
                <a:solidFill>
                  <a:srgbClr val="595959"/>
                </a:solidFill>
                <a:latin typeface="Century Gothic" pitchFamily="34" charset="0"/>
              </a:rPr>
              <a:pPr eaLnBrk="1" hangingPunct="1"/>
              <a:t>73</a:t>
            </a:fld>
            <a:endParaRPr lang="pl-PL" altLang="pl-PL" sz="1200" dirty="0" smtClean="0">
              <a:solidFill>
                <a:srgbClr val="595959"/>
              </a:solidFill>
              <a:latin typeface="Century Gothic" pitchFamily="34" charset="0"/>
            </a:endParaRPr>
          </a:p>
        </p:txBody>
      </p:sp>
      <p:pic>
        <p:nvPicPr>
          <p:cNvPr id="7475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sp>
        <p:nvSpPr>
          <p:cNvPr id="74758" name="pole tekstowe 1"/>
          <p:cNvSpPr txBox="1">
            <a:spLocks noChangeArrowheads="1"/>
          </p:cNvSpPr>
          <p:nvPr/>
        </p:nvSpPr>
        <p:spPr bwMode="auto">
          <a:xfrm>
            <a:off x="611188" y="1557338"/>
            <a:ext cx="381635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r>
              <a:rPr lang="pl-PL" altLang="pl-PL" sz="2000" dirty="0">
                <a:solidFill>
                  <a:srgbClr val="0000CC"/>
                </a:solidFill>
              </a:rPr>
              <a:t>Załącznik OKE 3b-E8</a:t>
            </a:r>
          </a:p>
          <a:p>
            <a:pPr eaLnBrk="1" hangingPunct="1"/>
            <a:endParaRPr lang="pl-PL" altLang="pl-PL" sz="2000" dirty="0">
              <a:solidFill>
                <a:srgbClr val="0000CC"/>
              </a:solidFill>
            </a:endParaRPr>
          </a:p>
          <a:p>
            <a:pPr eaLnBrk="1" hangingPunct="1"/>
            <a:r>
              <a:rPr lang="pl-PL" altLang="pl-PL" sz="2000" dirty="0">
                <a:solidFill>
                  <a:srgbClr val="0000CC"/>
                </a:solidFill>
              </a:rPr>
              <a:t>Zbiorczy protokół </a:t>
            </a:r>
          </a:p>
          <a:p>
            <a:pPr eaLnBrk="1" hangingPunct="1"/>
            <a:r>
              <a:rPr lang="pl-PL" altLang="pl-PL" sz="2000" dirty="0">
                <a:solidFill>
                  <a:srgbClr val="0000CC"/>
                </a:solidFill>
              </a:rPr>
              <a:t>przekazania/odbioru </a:t>
            </a:r>
          </a:p>
          <a:p>
            <a:pPr eaLnBrk="1" hangingPunct="1"/>
            <a:r>
              <a:rPr lang="pl-PL" altLang="pl-PL" sz="2000" dirty="0">
                <a:solidFill>
                  <a:srgbClr val="0000CC"/>
                </a:solidFill>
              </a:rPr>
              <a:t>dokumentacji </a:t>
            </a:r>
          </a:p>
          <a:p>
            <a:pPr eaLnBrk="1" hangingPunct="1"/>
            <a:r>
              <a:rPr lang="pl-PL" altLang="pl-PL" sz="2000" dirty="0">
                <a:solidFill>
                  <a:srgbClr val="0000CC"/>
                </a:solidFill>
              </a:rPr>
              <a:t>do OKE w Gdańsku </a:t>
            </a:r>
          </a:p>
          <a:p>
            <a:pPr eaLnBrk="1" hangingPunct="1"/>
            <a:r>
              <a:rPr lang="pl-PL" altLang="pl-PL" sz="2000" dirty="0">
                <a:solidFill>
                  <a:srgbClr val="0000CC"/>
                </a:solidFill>
              </a:rPr>
              <a:t>po przeprowadzeniu </a:t>
            </a:r>
          </a:p>
          <a:p>
            <a:pPr eaLnBrk="1" hangingPunct="1"/>
            <a:r>
              <a:rPr lang="pl-PL" altLang="pl-PL" sz="2000" dirty="0">
                <a:solidFill>
                  <a:srgbClr val="0000CC"/>
                </a:solidFill>
              </a:rPr>
              <a:t>egzaminu z </a:t>
            </a:r>
            <a:r>
              <a:rPr lang="pl-PL" altLang="pl-PL" sz="2000" dirty="0" smtClean="0">
                <a:solidFill>
                  <a:srgbClr val="0000CC"/>
                </a:solidFill>
              </a:rPr>
              <a:t>matematyki, </a:t>
            </a:r>
            <a:r>
              <a:rPr lang="pl-PL" altLang="pl-PL" sz="2000" dirty="0">
                <a:solidFill>
                  <a:srgbClr val="0000CC"/>
                </a:solidFill>
              </a:rPr>
              <a:t>który należy umieścić w kopercie </a:t>
            </a:r>
            <a:r>
              <a:rPr lang="pl-PL" altLang="pl-PL" sz="2000" dirty="0" smtClean="0">
                <a:solidFill>
                  <a:srgbClr val="0000CC"/>
                </a:solidFill>
              </a:rPr>
              <a:t/>
            </a:r>
            <a:br>
              <a:rPr lang="pl-PL" altLang="pl-PL" sz="2000" dirty="0" smtClean="0">
                <a:solidFill>
                  <a:srgbClr val="0000CC"/>
                </a:solidFill>
              </a:rPr>
            </a:br>
            <a:r>
              <a:rPr lang="pl-PL" altLang="pl-PL" sz="2000" dirty="0" smtClean="0">
                <a:solidFill>
                  <a:srgbClr val="0000CC"/>
                </a:solidFill>
              </a:rPr>
              <a:t>z </a:t>
            </a:r>
            <a:r>
              <a:rPr lang="pl-PL" altLang="pl-PL" sz="2000" dirty="0">
                <a:solidFill>
                  <a:srgbClr val="0000CC"/>
                </a:solidFill>
              </a:rPr>
              <a:t>dokumentacją </a:t>
            </a:r>
            <a:r>
              <a:rPr lang="pl-PL" altLang="pl-PL" sz="2000" dirty="0" smtClean="0">
                <a:solidFill>
                  <a:srgbClr val="0000CC"/>
                </a:solidFill>
              </a:rPr>
              <a:t>egzaminacyjną </a:t>
            </a:r>
          </a:p>
          <a:p>
            <a:pPr eaLnBrk="1" hangingPunct="1"/>
            <a:r>
              <a:rPr lang="pl-PL" altLang="pl-PL" sz="2000" dirty="0" smtClean="0">
                <a:solidFill>
                  <a:srgbClr val="0000CC"/>
                </a:solidFill>
              </a:rPr>
              <a:t>i napisem „</a:t>
            </a:r>
            <a:r>
              <a:rPr lang="pl-PL" altLang="pl-PL" sz="2000" dirty="0">
                <a:solidFill>
                  <a:srgbClr val="0000CC"/>
                </a:solidFill>
              </a:rPr>
              <a:t>NIE OTWIERAĆ”.</a:t>
            </a:r>
          </a:p>
        </p:txBody>
      </p:sp>
      <p:pic>
        <p:nvPicPr>
          <p:cNvPr id="74759"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
          <p:cNvSpPr txBox="1">
            <a:spLocks noChangeArrowheads="1"/>
          </p:cNvSpPr>
          <p:nvPr/>
        </p:nvSpPr>
        <p:spPr bwMode="auto">
          <a:xfrm>
            <a:off x="0" y="225395"/>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000" b="1" dirty="0">
                <a:solidFill>
                  <a:srgbClr val="0000CC"/>
                </a:solidFill>
                <a:ea typeface="Tahoma" pitchFamily="34" charset="0"/>
                <a:cs typeface="Tahoma" pitchFamily="34" charset="0"/>
              </a:rPr>
              <a:t>Załączniki dotyczące egzaminu z </a:t>
            </a:r>
            <a:r>
              <a:rPr lang="pl-PL" altLang="pl-PL" sz="2000" b="1" dirty="0" smtClean="0">
                <a:solidFill>
                  <a:srgbClr val="0000CC"/>
                </a:solidFill>
                <a:ea typeface="Tahoma" pitchFamily="34" charset="0"/>
                <a:cs typeface="Tahoma" pitchFamily="34" charset="0"/>
              </a:rPr>
              <a:t>matematyki</a:t>
            </a:r>
            <a:endParaRPr lang="pl-PL" altLang="pl-PL" sz="2000" b="1" dirty="0">
              <a:solidFill>
                <a:srgbClr val="0000CC"/>
              </a:solidFill>
              <a:ea typeface="Tahoma" pitchFamily="34" charset="0"/>
              <a:cs typeface="Tahoma" pitchFamily="34" charset="0"/>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790699"/>
            <a:ext cx="4072855" cy="56903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2B5FB281-08A3-4919-8ED1-F4F58A098B7F}" type="slidenum">
              <a:rPr lang="pl-PL" altLang="pl-PL" sz="1200" smtClean="0">
                <a:solidFill>
                  <a:srgbClr val="595959"/>
                </a:solidFill>
                <a:latin typeface="Century Gothic" pitchFamily="34" charset="0"/>
              </a:rPr>
              <a:pPr eaLnBrk="1" hangingPunct="1"/>
              <a:t>74</a:t>
            </a:fld>
            <a:endParaRPr lang="pl-PL" altLang="pl-PL" sz="1200" dirty="0" smtClean="0">
              <a:solidFill>
                <a:srgbClr val="595959"/>
              </a:solidFill>
              <a:latin typeface="Century Gothic" pitchFamily="34" charset="0"/>
            </a:endParaRPr>
          </a:p>
        </p:txBody>
      </p:sp>
      <p:pic>
        <p:nvPicPr>
          <p:cNvPr id="7168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Text Box 4"/>
          <p:cNvSpPr txBox="1">
            <a:spLocks noChangeArrowheads="1"/>
          </p:cNvSpPr>
          <p:nvPr/>
        </p:nvSpPr>
        <p:spPr bwMode="auto">
          <a:xfrm>
            <a:off x="3001" y="6581774"/>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graphicFrame>
        <p:nvGraphicFramePr>
          <p:cNvPr id="2" name="Tabela 1"/>
          <p:cNvGraphicFramePr>
            <a:graphicFrameLocks noGrp="1"/>
          </p:cNvGraphicFramePr>
          <p:nvPr>
            <p:extLst>
              <p:ext uri="{D42A27DB-BD31-4B8C-83A1-F6EECF244321}">
                <p14:modId xmlns:p14="http://schemas.microsoft.com/office/powerpoint/2010/main" val="4004962003"/>
              </p:ext>
            </p:extLst>
          </p:nvPr>
        </p:nvGraphicFramePr>
        <p:xfrm>
          <a:off x="730250" y="1412875"/>
          <a:ext cx="7802563" cy="3479686"/>
        </p:xfrm>
        <a:graphic>
          <a:graphicData uri="http://schemas.openxmlformats.org/drawingml/2006/table">
            <a:tbl>
              <a:tblPr firstRow="1" bandRow="1">
                <a:tableStyleId>{5C22544A-7EE6-4342-B048-85BDC9FD1C3A}</a:tableStyleId>
              </a:tblPr>
              <a:tblGrid>
                <a:gridCol w="599757"/>
                <a:gridCol w="7202806"/>
              </a:tblGrid>
              <a:tr h="370723">
                <a:tc>
                  <a:txBody>
                    <a:bodyPr/>
                    <a:lstStyle/>
                    <a:p>
                      <a:r>
                        <a:rPr lang="pl-PL" sz="1800" dirty="0" smtClean="0">
                          <a:solidFill>
                            <a:srgbClr val="0000CC"/>
                          </a:solidFill>
                          <a:latin typeface="Tahoma" pitchFamily="34" charset="0"/>
                          <a:ea typeface="Tahoma" pitchFamily="34" charset="0"/>
                          <a:cs typeface="Tahoma" pitchFamily="34" charset="0"/>
                        </a:rPr>
                        <a:t>Lp.</a:t>
                      </a:r>
                      <a:endParaRPr lang="pl-PL" sz="1800" dirty="0">
                        <a:solidFill>
                          <a:srgbClr val="0000CC"/>
                        </a:solidFill>
                        <a:latin typeface="Tahoma" pitchFamily="34" charset="0"/>
                        <a:ea typeface="Tahoma" pitchFamily="34" charset="0"/>
                        <a:cs typeface="Tahoma" pitchFamily="34" charset="0"/>
                      </a:endParaRPr>
                    </a:p>
                  </a:txBody>
                  <a:tcPr marL="91444" marR="91444" marT="45709" marB="45709"/>
                </a:tc>
                <a:tc>
                  <a:txBody>
                    <a:bodyPr/>
                    <a:lstStyle/>
                    <a:p>
                      <a:r>
                        <a:rPr lang="pl-PL" sz="1800" dirty="0" smtClean="0">
                          <a:solidFill>
                            <a:srgbClr val="0000CC"/>
                          </a:solidFill>
                          <a:latin typeface="Tahoma" pitchFamily="34" charset="0"/>
                          <a:ea typeface="Tahoma" pitchFamily="34" charset="0"/>
                          <a:cs typeface="Tahoma" pitchFamily="34" charset="0"/>
                        </a:rPr>
                        <a:t>Materiały</a:t>
                      </a:r>
                      <a:r>
                        <a:rPr lang="pl-PL" sz="1800" baseline="0" dirty="0" smtClean="0">
                          <a:solidFill>
                            <a:srgbClr val="0000CC"/>
                          </a:solidFill>
                          <a:latin typeface="Tahoma" pitchFamily="34" charset="0"/>
                          <a:ea typeface="Tahoma" pitchFamily="34" charset="0"/>
                          <a:cs typeface="Tahoma" pitchFamily="34" charset="0"/>
                        </a:rPr>
                        <a:t> egzaminacyjne</a:t>
                      </a:r>
                      <a:endParaRPr lang="pl-PL" sz="1800" dirty="0">
                        <a:solidFill>
                          <a:srgbClr val="0000CC"/>
                        </a:solidFill>
                        <a:latin typeface="Tahoma" pitchFamily="34" charset="0"/>
                        <a:ea typeface="Tahoma" pitchFamily="34" charset="0"/>
                        <a:cs typeface="Tahoma" pitchFamily="34" charset="0"/>
                      </a:endParaRPr>
                    </a:p>
                  </a:txBody>
                  <a:tcPr marL="91444" marR="91444" marT="45709" marB="45709"/>
                </a:tc>
              </a:tr>
              <a:tr h="701064">
                <a:tc>
                  <a:txBody>
                    <a:bodyPr/>
                    <a:lstStyle/>
                    <a:p>
                      <a:r>
                        <a:rPr lang="pl-PL" sz="1800" dirty="0" smtClean="0">
                          <a:solidFill>
                            <a:srgbClr val="0000CC"/>
                          </a:solidFill>
                          <a:latin typeface="Tahoma" pitchFamily="34" charset="0"/>
                          <a:ea typeface="Tahoma" pitchFamily="34" charset="0"/>
                          <a:cs typeface="Tahoma" pitchFamily="34" charset="0"/>
                        </a:rPr>
                        <a:t>1</a:t>
                      </a:r>
                      <a:endParaRPr lang="pl-PL" sz="1800" dirty="0">
                        <a:solidFill>
                          <a:srgbClr val="0000CC"/>
                        </a:solidFill>
                        <a:latin typeface="Tahoma" pitchFamily="34" charset="0"/>
                        <a:ea typeface="Tahoma" pitchFamily="34" charset="0"/>
                        <a:cs typeface="Tahoma" pitchFamily="34" charset="0"/>
                      </a:endParaRPr>
                    </a:p>
                  </a:txBody>
                  <a:tcPr marL="91444" marR="91444"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000" dirty="0" smtClean="0">
                          <a:solidFill>
                            <a:srgbClr val="0000CC"/>
                          </a:solidFill>
                          <a:latin typeface="Tahoma" pitchFamily="34" charset="0"/>
                          <a:ea typeface="Tahoma" pitchFamily="34" charset="0"/>
                          <a:cs typeface="Tahoma" pitchFamily="34" charset="0"/>
                        </a:rPr>
                        <a:t>Zbiorczy protokół przekazania/odbioru dokumentacji</a:t>
                      </a:r>
                      <a:r>
                        <a:rPr lang="pl-PL" sz="2000" baseline="0" dirty="0" smtClean="0">
                          <a:solidFill>
                            <a:srgbClr val="0000CC"/>
                          </a:solidFill>
                          <a:latin typeface="Tahoma" pitchFamily="34" charset="0"/>
                          <a:ea typeface="Tahoma" pitchFamily="34" charset="0"/>
                          <a:cs typeface="Tahoma" pitchFamily="34" charset="0"/>
                        </a:rPr>
                        <a:t> </a:t>
                      </a:r>
                      <a:br>
                        <a:rPr lang="pl-PL" sz="2000" baseline="0" dirty="0" smtClean="0">
                          <a:solidFill>
                            <a:srgbClr val="0000CC"/>
                          </a:solidFill>
                          <a:latin typeface="Tahoma" pitchFamily="34" charset="0"/>
                          <a:ea typeface="Tahoma" pitchFamily="34" charset="0"/>
                          <a:cs typeface="Tahoma" pitchFamily="34" charset="0"/>
                        </a:rPr>
                      </a:br>
                      <a:r>
                        <a:rPr lang="pl-PL" sz="2000" dirty="0" smtClean="0">
                          <a:solidFill>
                            <a:srgbClr val="0000CC"/>
                          </a:solidFill>
                          <a:latin typeface="Tahoma" pitchFamily="34" charset="0"/>
                          <a:ea typeface="Tahoma" pitchFamily="34" charset="0"/>
                          <a:cs typeface="Tahoma" pitchFamily="34" charset="0"/>
                        </a:rPr>
                        <a:t>z matematyki do placówki sprawdzania</a:t>
                      </a:r>
                    </a:p>
                    <a:p>
                      <a:pPr marL="0" marR="0" indent="0" algn="l" defTabSz="914400" rtl="0" eaLnBrk="1" fontAlgn="auto" latinLnBrk="0" hangingPunct="1">
                        <a:lnSpc>
                          <a:spcPct val="100000"/>
                        </a:lnSpc>
                        <a:spcBef>
                          <a:spcPts val="0"/>
                        </a:spcBef>
                        <a:spcAft>
                          <a:spcPts val="0"/>
                        </a:spcAft>
                        <a:buClrTx/>
                        <a:buSzTx/>
                        <a:buFontTx/>
                        <a:buNone/>
                        <a:tabLst/>
                        <a:defRPr/>
                      </a:pPr>
                      <a:r>
                        <a:rPr lang="pl-PL" sz="2000" dirty="0" smtClean="0">
                          <a:solidFill>
                            <a:srgbClr val="0000CC"/>
                          </a:solidFill>
                          <a:latin typeface="Tahoma" pitchFamily="34" charset="0"/>
                          <a:ea typeface="Tahoma" pitchFamily="34" charset="0"/>
                          <a:cs typeface="Tahoma" pitchFamily="34" charset="0"/>
                        </a:rPr>
                        <a:t>(załącznik OKE 3b-E8-1)</a:t>
                      </a:r>
                      <a:endParaRPr lang="pl-PL" sz="2000" dirty="0">
                        <a:solidFill>
                          <a:srgbClr val="0000CC"/>
                        </a:solidFill>
                        <a:latin typeface="Tahoma" pitchFamily="34" charset="0"/>
                        <a:ea typeface="Tahoma" pitchFamily="34" charset="0"/>
                        <a:cs typeface="Tahoma" pitchFamily="34" charset="0"/>
                      </a:endParaRPr>
                    </a:p>
                  </a:txBody>
                  <a:tcPr marL="91444" marR="91444" marT="45709" marB="45709"/>
                </a:tc>
              </a:tr>
              <a:tr h="396241">
                <a:tc>
                  <a:txBody>
                    <a:bodyPr/>
                    <a:lstStyle/>
                    <a:p>
                      <a:r>
                        <a:rPr lang="pl-PL" sz="1800" dirty="0" smtClean="0">
                          <a:solidFill>
                            <a:srgbClr val="0000CC"/>
                          </a:solidFill>
                          <a:latin typeface="Tahoma" pitchFamily="34" charset="0"/>
                          <a:ea typeface="Tahoma" pitchFamily="34" charset="0"/>
                          <a:cs typeface="Tahoma" pitchFamily="34" charset="0"/>
                        </a:rPr>
                        <a:t>2</a:t>
                      </a:r>
                      <a:endParaRPr lang="pl-PL" sz="1800" dirty="0">
                        <a:solidFill>
                          <a:srgbClr val="0000CC"/>
                        </a:solidFill>
                        <a:latin typeface="Tahoma" pitchFamily="34" charset="0"/>
                        <a:ea typeface="Tahoma" pitchFamily="34" charset="0"/>
                        <a:cs typeface="Tahoma" pitchFamily="34" charset="0"/>
                      </a:endParaRPr>
                    </a:p>
                  </a:txBody>
                  <a:tcPr marL="91444" marR="91444"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000" kern="1200" dirty="0" smtClean="0">
                          <a:solidFill>
                            <a:srgbClr val="0000CC"/>
                          </a:solidFill>
                          <a:latin typeface="Tahoma" pitchFamily="34" charset="0"/>
                          <a:ea typeface="Tahoma" pitchFamily="34" charset="0"/>
                          <a:cs typeface="Tahoma" pitchFamily="34" charset="0"/>
                        </a:rPr>
                        <a:t>Wypełnione</a:t>
                      </a:r>
                      <a:r>
                        <a:rPr lang="pl-PL" sz="2000" kern="1200" baseline="0" dirty="0" smtClean="0">
                          <a:solidFill>
                            <a:srgbClr val="0000CC"/>
                          </a:solidFill>
                          <a:latin typeface="Tahoma" pitchFamily="34" charset="0"/>
                          <a:ea typeface="Tahoma" pitchFamily="34" charset="0"/>
                          <a:cs typeface="Tahoma" pitchFamily="34" charset="0"/>
                        </a:rPr>
                        <a:t> p</a:t>
                      </a:r>
                      <a:r>
                        <a:rPr lang="pl-PL" sz="2000" kern="1200" dirty="0" smtClean="0">
                          <a:solidFill>
                            <a:srgbClr val="0000CC"/>
                          </a:solidFill>
                          <a:latin typeface="Tahoma" pitchFamily="34" charset="0"/>
                          <a:ea typeface="Tahoma" pitchFamily="34" charset="0"/>
                          <a:cs typeface="Tahoma" pitchFamily="34" charset="0"/>
                        </a:rPr>
                        <a:t>race egzaminacyjne z matematyki</a:t>
                      </a:r>
                      <a:endParaRPr lang="pl-PL" sz="2000" kern="1200" dirty="0">
                        <a:solidFill>
                          <a:srgbClr val="0000CC"/>
                        </a:solidFill>
                        <a:latin typeface="Tahoma" pitchFamily="34" charset="0"/>
                        <a:ea typeface="Tahoma" pitchFamily="34" charset="0"/>
                        <a:cs typeface="Tahoma" pitchFamily="34" charset="0"/>
                      </a:endParaRPr>
                    </a:p>
                  </a:txBody>
                  <a:tcPr marL="91444" marR="91444" marT="45709" marB="45709"/>
                </a:tc>
              </a:tr>
              <a:tr h="675391">
                <a:tc>
                  <a:txBody>
                    <a:bodyPr/>
                    <a:lstStyle/>
                    <a:p>
                      <a:r>
                        <a:rPr lang="pl-PL" sz="1800" dirty="0" smtClean="0">
                          <a:solidFill>
                            <a:srgbClr val="0000CC"/>
                          </a:solidFill>
                          <a:latin typeface="Tahoma" pitchFamily="34" charset="0"/>
                          <a:ea typeface="Tahoma" pitchFamily="34" charset="0"/>
                          <a:cs typeface="Tahoma" pitchFamily="34" charset="0"/>
                        </a:rPr>
                        <a:t>3</a:t>
                      </a:r>
                      <a:endParaRPr lang="pl-PL" sz="1800" dirty="0">
                        <a:solidFill>
                          <a:srgbClr val="0000CC"/>
                        </a:solidFill>
                        <a:latin typeface="Tahoma" pitchFamily="34" charset="0"/>
                        <a:ea typeface="Tahoma" pitchFamily="34" charset="0"/>
                        <a:cs typeface="Tahoma" pitchFamily="34" charset="0"/>
                      </a:endParaRPr>
                    </a:p>
                  </a:txBody>
                  <a:tcPr marL="91444" marR="91444"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000" kern="1200" dirty="0" smtClean="0">
                          <a:solidFill>
                            <a:srgbClr val="0000CC"/>
                          </a:solidFill>
                          <a:latin typeface="Tahoma" pitchFamily="34" charset="0"/>
                          <a:ea typeface="Tahoma" pitchFamily="34" charset="0"/>
                          <a:cs typeface="Tahoma" pitchFamily="34" charset="0"/>
                        </a:rPr>
                        <a:t>Opisana papierowa koperta z wadliwymi oraz niewykorzystanymi arkuszami z matematyki</a:t>
                      </a:r>
                      <a:endParaRPr lang="pl-PL" sz="2000" kern="1200" dirty="0">
                        <a:solidFill>
                          <a:srgbClr val="0000CC"/>
                        </a:solidFill>
                        <a:latin typeface="Tahoma" pitchFamily="34" charset="0"/>
                        <a:ea typeface="Tahoma" pitchFamily="34" charset="0"/>
                        <a:cs typeface="Tahoma" pitchFamily="34" charset="0"/>
                      </a:endParaRPr>
                    </a:p>
                  </a:txBody>
                  <a:tcPr marL="91444" marR="91444" marT="45709" marB="45709"/>
                </a:tc>
              </a:tr>
              <a:tr h="1005886">
                <a:tc>
                  <a:txBody>
                    <a:bodyPr/>
                    <a:lstStyle/>
                    <a:p>
                      <a:r>
                        <a:rPr lang="pl-PL" sz="1800" dirty="0" smtClean="0">
                          <a:solidFill>
                            <a:srgbClr val="0000CC"/>
                          </a:solidFill>
                          <a:latin typeface="Tahoma" pitchFamily="34" charset="0"/>
                          <a:ea typeface="Tahoma" pitchFamily="34" charset="0"/>
                          <a:cs typeface="Tahoma" pitchFamily="34" charset="0"/>
                        </a:rPr>
                        <a:t>4</a:t>
                      </a:r>
                      <a:endParaRPr lang="pl-PL" sz="1800" dirty="0">
                        <a:solidFill>
                          <a:srgbClr val="0000CC"/>
                        </a:solidFill>
                        <a:latin typeface="Tahoma" pitchFamily="34" charset="0"/>
                        <a:ea typeface="Tahoma" pitchFamily="34" charset="0"/>
                        <a:cs typeface="Tahoma" pitchFamily="34" charset="0"/>
                      </a:endParaRPr>
                    </a:p>
                  </a:txBody>
                  <a:tcPr marL="91444" marR="91444"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000" kern="1200" dirty="0" smtClean="0">
                          <a:solidFill>
                            <a:srgbClr val="0000CC"/>
                          </a:solidFill>
                          <a:latin typeface="Tahoma" pitchFamily="34" charset="0"/>
                          <a:ea typeface="Tahoma" pitchFamily="34" charset="0"/>
                          <a:cs typeface="Tahoma" pitchFamily="34" charset="0"/>
                        </a:rPr>
                        <a:t>Zaklejona papierowa koperta z dokumentacją egzaminacyjną </a:t>
                      </a:r>
                      <a:br>
                        <a:rPr lang="pl-PL" sz="2000" kern="1200" dirty="0" smtClean="0">
                          <a:solidFill>
                            <a:srgbClr val="0000CC"/>
                          </a:solidFill>
                          <a:latin typeface="Tahoma" pitchFamily="34" charset="0"/>
                          <a:ea typeface="Tahoma" pitchFamily="34" charset="0"/>
                          <a:cs typeface="Tahoma" pitchFamily="34" charset="0"/>
                        </a:rPr>
                      </a:br>
                      <a:r>
                        <a:rPr lang="pl-PL" sz="2000" kern="1200" dirty="0" smtClean="0">
                          <a:solidFill>
                            <a:srgbClr val="0000CC"/>
                          </a:solidFill>
                          <a:latin typeface="Tahoma" pitchFamily="34" charset="0"/>
                          <a:ea typeface="Tahoma" pitchFamily="34" charset="0"/>
                          <a:cs typeface="Tahoma" pitchFamily="34" charset="0"/>
                        </a:rPr>
                        <a:t>z matematyki oraz naklejonym kodem szkoły i napisem „NIE OTWIERAĆ”. </a:t>
                      </a:r>
                      <a:endParaRPr lang="pl-PL" sz="2000" kern="1200" dirty="0">
                        <a:solidFill>
                          <a:srgbClr val="0000CC"/>
                        </a:solidFill>
                        <a:latin typeface="Tahoma" pitchFamily="34" charset="0"/>
                        <a:ea typeface="Tahoma" pitchFamily="34" charset="0"/>
                        <a:cs typeface="Tahoma" pitchFamily="34" charset="0"/>
                      </a:endParaRPr>
                    </a:p>
                  </a:txBody>
                  <a:tcPr marL="91444" marR="91444" marT="45709" marB="45709"/>
                </a:tc>
              </a:tr>
            </a:tbl>
          </a:graphicData>
        </a:graphic>
      </p:graphicFrame>
      <p:pic>
        <p:nvPicPr>
          <p:cNvPr id="71706"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5"/>
          <p:cNvSpPr txBox="1">
            <a:spLocks noChangeArrowheads="1"/>
          </p:cNvSpPr>
          <p:nvPr/>
        </p:nvSpPr>
        <p:spPr bwMode="auto">
          <a:xfrm>
            <a:off x="0" y="260648"/>
            <a:ext cx="89644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400" b="1" dirty="0">
                <a:solidFill>
                  <a:srgbClr val="0000CC"/>
                </a:solidFill>
                <a:ea typeface="Tahoma" pitchFamily="34" charset="0"/>
                <a:cs typeface="Tahoma" pitchFamily="34" charset="0"/>
              </a:rPr>
              <a:t>Przekazywanie materiałów z </a:t>
            </a:r>
            <a:r>
              <a:rPr lang="pl-PL" altLang="pl-PL" sz="2400" b="1" dirty="0" smtClean="0">
                <a:solidFill>
                  <a:srgbClr val="0000CC"/>
                </a:solidFill>
                <a:ea typeface="Tahoma" pitchFamily="34" charset="0"/>
                <a:cs typeface="Tahoma" pitchFamily="34" charset="0"/>
              </a:rPr>
              <a:t>matematyki</a:t>
            </a:r>
          </a:p>
          <a:p>
            <a:pPr algn="ctr" eaLnBrk="1" hangingPunct="1"/>
            <a:r>
              <a:rPr lang="pl-PL" altLang="pl-PL" sz="2400" b="1" dirty="0" smtClean="0">
                <a:solidFill>
                  <a:srgbClr val="0000CC"/>
                </a:solidFill>
                <a:ea typeface="Tahoma" pitchFamily="34" charset="0"/>
                <a:cs typeface="Tahoma" pitchFamily="34" charset="0"/>
              </a:rPr>
              <a:t>do </a:t>
            </a:r>
            <a:r>
              <a:rPr lang="pl-PL" altLang="pl-PL" sz="2400" b="1" dirty="0">
                <a:solidFill>
                  <a:srgbClr val="0000CC"/>
                </a:solidFill>
                <a:ea typeface="Tahoma" pitchFamily="34" charset="0"/>
                <a:cs typeface="Tahoma" pitchFamily="34" charset="0"/>
              </a:rPr>
              <a:t>placówki </a:t>
            </a:r>
            <a:r>
              <a:rPr lang="pl-PL" altLang="pl-PL" sz="2400" b="1" dirty="0" smtClean="0">
                <a:solidFill>
                  <a:srgbClr val="0000CC"/>
                </a:solidFill>
                <a:ea typeface="Tahoma" pitchFamily="34" charset="0"/>
                <a:cs typeface="Tahoma" pitchFamily="34" charset="0"/>
              </a:rPr>
              <a:t>sprawdzania                               </a:t>
            </a:r>
            <a:endParaRPr lang="pl-PL" altLang="pl-PL" sz="2400" b="1" dirty="0">
              <a:solidFill>
                <a:srgbClr val="0000CC"/>
              </a:solidFill>
              <a:ea typeface="Tahoma" pitchFamily="34" charset="0"/>
              <a:cs typeface="Tahoma" pitchFamily="34" charset="0"/>
            </a:endParaRPr>
          </a:p>
        </p:txBody>
      </p:sp>
    </p:spTree>
    <p:extLst>
      <p:ext uri="{BB962C8B-B14F-4D97-AF65-F5344CB8AC3E}">
        <p14:creationId xmlns:p14="http://schemas.microsoft.com/office/powerpoint/2010/main" val="83831909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4698CEA9-349E-435D-B1BC-F0EAC0B5757D}" type="slidenum">
              <a:rPr lang="pl-PL" altLang="pl-PL" sz="1200" smtClean="0">
                <a:solidFill>
                  <a:srgbClr val="595959"/>
                </a:solidFill>
                <a:latin typeface="Century Gothic" pitchFamily="34" charset="0"/>
              </a:rPr>
              <a:pPr eaLnBrk="1" hangingPunct="1"/>
              <a:t>75</a:t>
            </a:fld>
            <a:endParaRPr lang="pl-PL" altLang="pl-PL" sz="1200" dirty="0" smtClean="0">
              <a:solidFill>
                <a:srgbClr val="595959"/>
              </a:solidFill>
              <a:latin typeface="Century Gothic" pitchFamily="34" charset="0"/>
            </a:endParaRPr>
          </a:p>
        </p:txBody>
      </p:sp>
      <p:pic>
        <p:nvPicPr>
          <p:cNvPr id="7270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graphicFrame>
        <p:nvGraphicFramePr>
          <p:cNvPr id="2" name="Tabela 1"/>
          <p:cNvGraphicFramePr>
            <a:graphicFrameLocks noGrp="1"/>
          </p:cNvGraphicFramePr>
          <p:nvPr>
            <p:extLst>
              <p:ext uri="{D42A27DB-BD31-4B8C-83A1-F6EECF244321}">
                <p14:modId xmlns:p14="http://schemas.microsoft.com/office/powerpoint/2010/main" val="34648353"/>
              </p:ext>
            </p:extLst>
          </p:nvPr>
        </p:nvGraphicFramePr>
        <p:xfrm>
          <a:off x="142907" y="867322"/>
          <a:ext cx="8640762" cy="5714453"/>
        </p:xfrm>
        <a:graphic>
          <a:graphicData uri="http://schemas.openxmlformats.org/drawingml/2006/table">
            <a:tbl>
              <a:tblPr firstRow="1" bandRow="1">
                <a:tableStyleId>{5C22544A-7EE6-4342-B048-85BDC9FD1C3A}</a:tableStyleId>
              </a:tblPr>
              <a:tblGrid>
                <a:gridCol w="664187"/>
                <a:gridCol w="7976575"/>
              </a:tblGrid>
              <a:tr h="365795">
                <a:tc gridSpan="2">
                  <a:txBody>
                    <a:bodyPr/>
                    <a:lstStyle/>
                    <a:p>
                      <a:r>
                        <a:rPr lang="pl-PL" sz="1800" dirty="0" smtClean="0">
                          <a:solidFill>
                            <a:srgbClr val="0000CC"/>
                          </a:solidFill>
                          <a:latin typeface="Tahoma" pitchFamily="34" charset="0"/>
                          <a:ea typeface="Tahoma" pitchFamily="34" charset="0"/>
                          <a:cs typeface="Tahoma" pitchFamily="34" charset="0"/>
                        </a:rPr>
                        <a:t>Materiały</a:t>
                      </a:r>
                      <a:r>
                        <a:rPr lang="pl-PL" sz="1800" baseline="0" dirty="0" smtClean="0">
                          <a:solidFill>
                            <a:srgbClr val="0000CC"/>
                          </a:solidFill>
                          <a:latin typeface="Tahoma" pitchFamily="34" charset="0"/>
                          <a:ea typeface="Tahoma" pitchFamily="34" charset="0"/>
                          <a:cs typeface="Tahoma" pitchFamily="34" charset="0"/>
                        </a:rPr>
                        <a:t> egzaminacyjne</a:t>
                      </a:r>
                      <a:endParaRPr lang="pl-PL" sz="1800" dirty="0">
                        <a:solidFill>
                          <a:srgbClr val="0000CC"/>
                        </a:solidFill>
                        <a:latin typeface="Tahoma" pitchFamily="34" charset="0"/>
                        <a:ea typeface="Tahoma" pitchFamily="34" charset="0"/>
                        <a:cs typeface="Tahoma" pitchFamily="34" charset="0"/>
                      </a:endParaRPr>
                    </a:p>
                  </a:txBody>
                  <a:tcPr marL="91445" marR="91445" marT="45716" marB="45716"/>
                </a:tc>
                <a:tc hMerge="1">
                  <a:txBody>
                    <a:bodyPr/>
                    <a:lstStyle/>
                    <a:p>
                      <a:endParaRPr lang="pl-PL" sz="1800" dirty="0"/>
                    </a:p>
                  </a:txBody>
                  <a:tcPr marL="91444" marR="91444" marT="45709" marB="45709"/>
                </a:tc>
              </a:tr>
              <a:tr h="70112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000" dirty="0" smtClean="0">
                          <a:solidFill>
                            <a:srgbClr val="0000CC"/>
                          </a:solidFill>
                          <a:latin typeface="Tahoma" pitchFamily="34" charset="0"/>
                          <a:ea typeface="Tahoma" pitchFamily="34" charset="0"/>
                          <a:cs typeface="Tahoma" pitchFamily="34" charset="0"/>
                        </a:rPr>
                        <a:t>Zbiorczy protokół przekazania/odbioru</a:t>
                      </a:r>
                      <a:r>
                        <a:rPr lang="pl-PL" sz="2000" baseline="0" dirty="0" smtClean="0">
                          <a:solidFill>
                            <a:srgbClr val="0000CC"/>
                          </a:solidFill>
                          <a:latin typeface="Tahoma" pitchFamily="34" charset="0"/>
                          <a:ea typeface="Tahoma" pitchFamily="34" charset="0"/>
                          <a:cs typeface="Tahoma" pitchFamily="34" charset="0"/>
                        </a:rPr>
                        <a:t> dokumentacji do OKE (załącznik OKE 3b-E8)</a:t>
                      </a:r>
                      <a:endParaRPr lang="pl-PL" sz="2000" dirty="0">
                        <a:solidFill>
                          <a:srgbClr val="0000CC"/>
                        </a:solidFill>
                        <a:latin typeface="Tahoma" pitchFamily="34" charset="0"/>
                        <a:ea typeface="Tahoma" pitchFamily="34" charset="0"/>
                        <a:cs typeface="Tahoma" pitchFamily="34" charset="0"/>
                      </a:endParaRPr>
                    </a:p>
                  </a:txBody>
                  <a:tcPr marL="91445" marR="91445" marT="45716" marB="45716"/>
                </a:tc>
                <a:tc hMerge="1">
                  <a:txBody>
                    <a:bodyPr/>
                    <a:lstStyle/>
                    <a:p>
                      <a:endParaRPr lang="pl-PL"/>
                    </a:p>
                  </a:txBody>
                  <a:tcPr/>
                </a:tc>
              </a:tr>
              <a:tr h="70112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000" dirty="0" smtClean="0">
                          <a:solidFill>
                            <a:srgbClr val="0000CC"/>
                          </a:solidFill>
                          <a:latin typeface="Tahoma" pitchFamily="34" charset="0"/>
                          <a:ea typeface="Tahoma" pitchFamily="34" charset="0"/>
                          <a:cs typeface="Tahoma" pitchFamily="34" charset="0"/>
                        </a:rPr>
                        <a:t>Protokół zbiorczy przebiegu egzaminu ósmoklasisty z matematyki (wydrukowany  z SIOEO) z załącznikami:</a:t>
                      </a:r>
                      <a:endParaRPr lang="pl-PL" sz="2000" dirty="0">
                        <a:solidFill>
                          <a:srgbClr val="0000CC"/>
                        </a:solidFill>
                        <a:latin typeface="Tahoma" pitchFamily="34" charset="0"/>
                        <a:ea typeface="Tahoma" pitchFamily="34" charset="0"/>
                        <a:cs typeface="Tahoma" pitchFamily="34" charset="0"/>
                      </a:endParaRPr>
                    </a:p>
                  </a:txBody>
                  <a:tcPr marL="91445" marR="91445" marT="45716" marB="45716"/>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2000" dirty="0">
                        <a:solidFill>
                          <a:schemeClr val="tx1"/>
                        </a:solidFill>
                      </a:endParaRPr>
                    </a:p>
                  </a:txBody>
                  <a:tcPr marL="91444" marR="91444" marT="45709" marB="45709"/>
                </a:tc>
              </a:tr>
              <a:tr h="396280">
                <a:tc>
                  <a:txBody>
                    <a:bodyPr/>
                    <a:lstStyle/>
                    <a:p>
                      <a:pPr algn="r"/>
                      <a:r>
                        <a:rPr lang="pl-PL" sz="1800" dirty="0" smtClean="0">
                          <a:solidFill>
                            <a:srgbClr val="0000CC"/>
                          </a:solidFill>
                          <a:latin typeface="Tahoma" pitchFamily="34" charset="0"/>
                          <a:ea typeface="Tahoma" pitchFamily="34" charset="0"/>
                          <a:cs typeface="Tahoma" pitchFamily="34" charset="0"/>
                        </a:rPr>
                        <a:t>-</a:t>
                      </a:r>
                      <a:endParaRPr lang="pl-PL" sz="1800" dirty="0">
                        <a:solidFill>
                          <a:srgbClr val="0000CC"/>
                        </a:solidFill>
                        <a:latin typeface="Tahoma" pitchFamily="34" charset="0"/>
                        <a:ea typeface="Tahoma" pitchFamily="34" charset="0"/>
                        <a:cs typeface="Tahoma" pitchFamily="34" charset="0"/>
                      </a:endParaRPr>
                    </a:p>
                  </a:txBody>
                  <a:tcPr marL="91445" marR="91445"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000" kern="1200" dirty="0" smtClean="0">
                          <a:solidFill>
                            <a:srgbClr val="0000CC"/>
                          </a:solidFill>
                          <a:latin typeface="Tahoma" pitchFamily="34" charset="0"/>
                          <a:ea typeface="Tahoma" pitchFamily="34" charset="0"/>
                          <a:cs typeface="Tahoma" pitchFamily="34" charset="0"/>
                        </a:rPr>
                        <a:t>wykazami uczniów ze wszystkich sal egzaminacyjnych (matematyka)</a:t>
                      </a:r>
                      <a:endParaRPr lang="pl-PL" sz="2000" kern="1200" dirty="0">
                        <a:solidFill>
                          <a:srgbClr val="0000CC"/>
                        </a:solidFill>
                        <a:latin typeface="Tahoma" pitchFamily="34" charset="0"/>
                        <a:ea typeface="Tahoma" pitchFamily="34" charset="0"/>
                        <a:cs typeface="Tahoma" pitchFamily="34" charset="0"/>
                      </a:endParaRPr>
                    </a:p>
                  </a:txBody>
                  <a:tcPr marL="91445" marR="91445" marT="45716" marB="45716"/>
                </a:tc>
              </a:tr>
              <a:tr h="1310822">
                <a:tc>
                  <a:txBody>
                    <a:bodyPr/>
                    <a:lstStyle/>
                    <a:p>
                      <a:pPr algn="r"/>
                      <a:r>
                        <a:rPr lang="pl-PL" sz="1800" dirty="0" smtClean="0">
                          <a:solidFill>
                            <a:srgbClr val="0000CC"/>
                          </a:solidFill>
                          <a:latin typeface="Tahoma" pitchFamily="34" charset="0"/>
                          <a:ea typeface="Tahoma" pitchFamily="34" charset="0"/>
                          <a:cs typeface="Tahoma" pitchFamily="34" charset="0"/>
                        </a:rPr>
                        <a:t>-</a:t>
                      </a:r>
                      <a:endParaRPr lang="pl-PL" sz="1800" dirty="0">
                        <a:solidFill>
                          <a:srgbClr val="0000CC"/>
                        </a:solidFill>
                        <a:latin typeface="Tahoma" pitchFamily="34" charset="0"/>
                        <a:ea typeface="Tahoma" pitchFamily="34" charset="0"/>
                        <a:cs typeface="Tahoma" pitchFamily="34" charset="0"/>
                      </a:endParaRPr>
                    </a:p>
                  </a:txBody>
                  <a:tcPr marL="91445" marR="91445"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000" kern="1200" dirty="0" smtClean="0">
                          <a:solidFill>
                            <a:srgbClr val="0000CC"/>
                          </a:solidFill>
                          <a:latin typeface="Tahoma" pitchFamily="34" charset="0"/>
                          <a:ea typeface="Tahoma" pitchFamily="34" charset="0"/>
                          <a:cs typeface="Tahoma" pitchFamily="34" charset="0"/>
                        </a:rPr>
                        <a:t>decyzjami o przerwaniu i unieważnieniu egzaminu ósmoklasisty </a:t>
                      </a:r>
                      <a:br>
                        <a:rPr lang="pl-PL" sz="2000" kern="1200" dirty="0" smtClean="0">
                          <a:solidFill>
                            <a:srgbClr val="0000CC"/>
                          </a:solidFill>
                          <a:latin typeface="Tahoma" pitchFamily="34" charset="0"/>
                          <a:ea typeface="Tahoma" pitchFamily="34" charset="0"/>
                          <a:cs typeface="Tahoma" pitchFamily="34" charset="0"/>
                        </a:rPr>
                      </a:br>
                      <a:r>
                        <a:rPr lang="pl-PL" sz="2000" kern="1200" dirty="0" smtClean="0">
                          <a:solidFill>
                            <a:srgbClr val="0000CC"/>
                          </a:solidFill>
                          <a:latin typeface="Tahoma" pitchFamily="34" charset="0"/>
                          <a:ea typeface="Tahoma" pitchFamily="34" charset="0"/>
                          <a:cs typeface="Tahoma" pitchFamily="34" charset="0"/>
                        </a:rPr>
                        <a:t>z matematyki (o ile takie przypadki były) oraz opisana papierowa koperta z arkuszami uczniów, którzy przerwali lub którym przerwano egzamin</a:t>
                      </a:r>
                      <a:endParaRPr lang="pl-PL" sz="2000" kern="1200" dirty="0">
                        <a:solidFill>
                          <a:srgbClr val="0000CC"/>
                        </a:solidFill>
                        <a:latin typeface="Tahoma" pitchFamily="34" charset="0"/>
                        <a:ea typeface="Tahoma" pitchFamily="34" charset="0"/>
                        <a:cs typeface="Tahoma" pitchFamily="34" charset="0"/>
                      </a:endParaRPr>
                    </a:p>
                  </a:txBody>
                  <a:tcPr marL="91445" marR="91445" marT="45716" marB="45716"/>
                </a:tc>
              </a:tr>
              <a:tr h="1310822">
                <a:tc>
                  <a:txBody>
                    <a:bodyPr/>
                    <a:lstStyle/>
                    <a:p>
                      <a:pPr algn="r"/>
                      <a:r>
                        <a:rPr lang="pl-PL" sz="1800" dirty="0" smtClean="0">
                          <a:solidFill>
                            <a:srgbClr val="0000CC"/>
                          </a:solidFill>
                          <a:latin typeface="Tahoma" pitchFamily="34" charset="0"/>
                          <a:ea typeface="Tahoma" pitchFamily="34" charset="0"/>
                          <a:cs typeface="Tahoma" pitchFamily="34" charset="0"/>
                        </a:rPr>
                        <a:t>-</a:t>
                      </a:r>
                      <a:endParaRPr lang="pl-PL" sz="1800" dirty="0">
                        <a:solidFill>
                          <a:srgbClr val="0000CC"/>
                        </a:solidFill>
                        <a:latin typeface="Tahoma" pitchFamily="34" charset="0"/>
                        <a:ea typeface="Tahoma" pitchFamily="34" charset="0"/>
                        <a:cs typeface="Tahoma" pitchFamily="34" charset="0"/>
                      </a:endParaRPr>
                    </a:p>
                  </a:txBody>
                  <a:tcPr marL="91445" marR="91445"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000" kern="1200" dirty="0" smtClean="0">
                          <a:solidFill>
                            <a:srgbClr val="0000CC"/>
                          </a:solidFill>
                          <a:latin typeface="Tahoma" pitchFamily="34" charset="0"/>
                          <a:ea typeface="Tahoma" pitchFamily="34" charset="0"/>
                          <a:cs typeface="Tahoma" pitchFamily="34" charset="0"/>
                        </a:rPr>
                        <a:t>poświadczonymi kopiami zaświadczeń o uzyskaniu tytułu laureata/finalisty olimpiady lub laureata konkursu uprawniającymi </a:t>
                      </a:r>
                      <a:br>
                        <a:rPr lang="pl-PL" sz="2000" kern="1200" dirty="0" smtClean="0">
                          <a:solidFill>
                            <a:srgbClr val="0000CC"/>
                          </a:solidFill>
                          <a:latin typeface="Tahoma" pitchFamily="34" charset="0"/>
                          <a:ea typeface="Tahoma" pitchFamily="34" charset="0"/>
                          <a:cs typeface="Tahoma" pitchFamily="34" charset="0"/>
                        </a:rPr>
                      </a:br>
                      <a:r>
                        <a:rPr lang="pl-PL" sz="2000" kern="1200" dirty="0" smtClean="0">
                          <a:solidFill>
                            <a:srgbClr val="0000CC"/>
                          </a:solidFill>
                          <a:latin typeface="Tahoma" pitchFamily="34" charset="0"/>
                          <a:ea typeface="Tahoma" pitchFamily="34" charset="0"/>
                          <a:cs typeface="Tahoma" pitchFamily="34" charset="0"/>
                        </a:rPr>
                        <a:t>do zwolnienia z egzaminu ósmoklasisty z matematyki (o ile takie przypadki były)</a:t>
                      </a:r>
                      <a:endParaRPr lang="pl-PL" sz="2000" kern="1200" dirty="0">
                        <a:solidFill>
                          <a:srgbClr val="0000CC"/>
                        </a:solidFill>
                        <a:latin typeface="Tahoma" pitchFamily="34" charset="0"/>
                        <a:ea typeface="Tahoma" pitchFamily="34" charset="0"/>
                        <a:cs typeface="Tahoma" pitchFamily="34" charset="0"/>
                      </a:endParaRPr>
                    </a:p>
                  </a:txBody>
                  <a:tcPr marL="91445" marR="91445" marT="45716" marB="45716"/>
                </a:tc>
              </a:tr>
              <a:tr h="928480">
                <a:tc>
                  <a:txBody>
                    <a:bodyPr/>
                    <a:lstStyle/>
                    <a:p>
                      <a:pPr algn="r"/>
                      <a:r>
                        <a:rPr lang="pl-PL" sz="1800" dirty="0" smtClean="0">
                          <a:solidFill>
                            <a:srgbClr val="0000CC"/>
                          </a:solidFill>
                          <a:latin typeface="Tahoma" pitchFamily="34" charset="0"/>
                          <a:ea typeface="Tahoma" pitchFamily="34" charset="0"/>
                          <a:cs typeface="Tahoma" pitchFamily="34" charset="0"/>
                        </a:rPr>
                        <a:t>-</a:t>
                      </a:r>
                      <a:endParaRPr lang="pl-PL" sz="1800" dirty="0">
                        <a:solidFill>
                          <a:srgbClr val="0000CC"/>
                        </a:solidFill>
                        <a:latin typeface="Tahoma" pitchFamily="34" charset="0"/>
                        <a:ea typeface="Tahoma" pitchFamily="34" charset="0"/>
                        <a:cs typeface="Tahoma" pitchFamily="34" charset="0"/>
                      </a:endParaRPr>
                    </a:p>
                  </a:txBody>
                  <a:tcPr marL="91445" marR="91445"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000" kern="1200" dirty="0" smtClean="0">
                          <a:solidFill>
                            <a:srgbClr val="0000CC"/>
                          </a:solidFill>
                          <a:latin typeface="Tahoma" pitchFamily="34" charset="0"/>
                          <a:ea typeface="Tahoma" pitchFamily="34" charset="0"/>
                          <a:cs typeface="Tahoma" pitchFamily="34" charset="0"/>
                        </a:rPr>
                        <a:t>kopią wykazu zawartości przesyłki od dystrybutora z materiałami egzaminacyjnymi na egzamin ósmoklasisty z matematyki.</a:t>
                      </a:r>
                      <a:endParaRPr lang="pl-PL" sz="2000" kern="1200" dirty="0">
                        <a:solidFill>
                          <a:srgbClr val="0000CC"/>
                        </a:solidFill>
                        <a:latin typeface="Tahoma" pitchFamily="34" charset="0"/>
                        <a:ea typeface="Tahoma" pitchFamily="34" charset="0"/>
                        <a:cs typeface="Tahoma" pitchFamily="34" charset="0"/>
                      </a:endParaRPr>
                    </a:p>
                  </a:txBody>
                  <a:tcPr marL="91445" marR="91445" marT="45716" marB="45716"/>
                </a:tc>
              </a:tr>
            </a:tbl>
          </a:graphicData>
        </a:graphic>
      </p:graphicFrame>
      <p:pic>
        <p:nvPicPr>
          <p:cNvPr id="72731"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5"/>
          <p:cNvSpPr txBox="1">
            <a:spLocks noChangeArrowheads="1"/>
          </p:cNvSpPr>
          <p:nvPr/>
        </p:nvSpPr>
        <p:spPr bwMode="auto">
          <a:xfrm>
            <a:off x="0" y="161291"/>
            <a:ext cx="88201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000" b="1" dirty="0">
                <a:solidFill>
                  <a:srgbClr val="0000CC"/>
                </a:solidFill>
                <a:ea typeface="Tahoma" pitchFamily="34" charset="0"/>
                <a:cs typeface="Tahoma" pitchFamily="34" charset="0"/>
              </a:rPr>
              <a:t>Zawartość zaklejonej koperty z </a:t>
            </a:r>
            <a:r>
              <a:rPr lang="pl-PL" altLang="pl-PL" sz="2000" b="1" dirty="0" smtClean="0">
                <a:solidFill>
                  <a:srgbClr val="0000CC"/>
                </a:solidFill>
                <a:ea typeface="Tahoma" pitchFamily="34" charset="0"/>
                <a:cs typeface="Tahoma" pitchFamily="34" charset="0"/>
              </a:rPr>
              <a:t>napisem </a:t>
            </a:r>
            <a:r>
              <a:rPr lang="pl-PL" altLang="pl-PL" sz="2000" b="1" dirty="0">
                <a:solidFill>
                  <a:srgbClr val="0000CC"/>
                </a:solidFill>
                <a:ea typeface="Tahoma" pitchFamily="34" charset="0"/>
                <a:cs typeface="Tahoma" pitchFamily="34" charset="0"/>
              </a:rPr>
              <a:t>NIE </a:t>
            </a:r>
            <a:r>
              <a:rPr lang="pl-PL" altLang="pl-PL" sz="2000" b="1" dirty="0" smtClean="0">
                <a:solidFill>
                  <a:srgbClr val="0000CC"/>
                </a:solidFill>
                <a:ea typeface="Tahoma" pitchFamily="34" charset="0"/>
                <a:cs typeface="Tahoma" pitchFamily="34" charset="0"/>
              </a:rPr>
              <a:t>OTWIERAĆ</a:t>
            </a:r>
            <a:endParaRPr lang="pl-PL" altLang="pl-PL" sz="2000" b="1" dirty="0">
              <a:solidFill>
                <a:srgbClr val="0000CC"/>
              </a:solidFill>
              <a:ea typeface="Tahoma" pitchFamily="34" charset="0"/>
              <a:cs typeface="Tahoma" pitchFamily="34" charset="0"/>
            </a:endParaRPr>
          </a:p>
        </p:txBody>
      </p:sp>
    </p:spTree>
    <p:extLst>
      <p:ext uri="{BB962C8B-B14F-4D97-AF65-F5344CB8AC3E}">
        <p14:creationId xmlns:p14="http://schemas.microsoft.com/office/powerpoint/2010/main" val="278458715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ymbol zastępczy numeru slajdu 2"/>
          <p:cNvSpPr>
            <a:spLocks noGrp="1"/>
          </p:cNvSpPr>
          <p:nvPr>
            <p:ph type="sldNum" sz="quarter" idx="11"/>
          </p:nvPr>
        </p:nvSpPr>
        <p:spPr/>
        <p:txBody>
          <a:bodyPr/>
          <a:lstStyle/>
          <a:p>
            <a:pPr>
              <a:defRPr/>
            </a:pPr>
            <a:fld id="{B9C77081-7473-43B1-B72A-7A7FFF4D336E}" type="slidenum">
              <a:rPr lang="pl-PL"/>
              <a:pPr>
                <a:defRPr/>
              </a:pPr>
              <a:t>76</a:t>
            </a:fld>
            <a:endParaRPr lang="pl-PL" dirty="0"/>
          </a:p>
        </p:txBody>
      </p:sp>
      <p:sp>
        <p:nvSpPr>
          <p:cNvPr id="77829" name="Text Box 4"/>
          <p:cNvSpPr txBox="1">
            <a:spLocks noChangeArrowheads="1"/>
          </p:cNvSpPr>
          <p:nvPr/>
        </p:nvSpPr>
        <p:spPr bwMode="auto">
          <a:xfrm>
            <a:off x="55254" y="6581774"/>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77830"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5"/>
          <p:cNvSpPr txBox="1">
            <a:spLocks noChangeArrowheads="1"/>
          </p:cNvSpPr>
          <p:nvPr/>
        </p:nvSpPr>
        <p:spPr bwMode="auto">
          <a:xfrm>
            <a:off x="19442" y="144463"/>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Font typeface="Arial" charset="0"/>
              <a:buChar char="•"/>
              <a:defRPr sz="2400">
                <a:solidFill>
                  <a:srgbClr val="7F7F7F"/>
                </a:solidFill>
                <a:latin typeface="Century Gothic" pitchFamily="34" charset="0"/>
              </a:defRPr>
            </a:lvl1pPr>
            <a:lvl2pPr marL="742950" indent="-285750" algn="l"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algn="l" eaLnBrk="0" hangingPunct="0">
              <a:spcBef>
                <a:spcPct val="20000"/>
              </a:spcBef>
              <a:buFont typeface="Arial" charset="0"/>
              <a:buChar char="•"/>
              <a:defRPr sz="1600">
                <a:solidFill>
                  <a:srgbClr val="7F7F7F"/>
                </a:solidFill>
                <a:latin typeface="Century Gothic" pitchFamily="34" charset="0"/>
              </a:defRPr>
            </a:lvl3pPr>
            <a:lvl4pPr marL="1600200" indent="-228600" algn="l"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algn="l"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pl-PL" altLang="pl-PL" sz="2000" b="1" dirty="0">
                <a:solidFill>
                  <a:srgbClr val="0000CC"/>
                </a:solidFill>
                <a:effectLst>
                  <a:outerShdw blurRad="63500" dist="38100" dir="5400000" algn="t" rotWithShape="0">
                    <a:prstClr val="black">
                      <a:alpha val="25000"/>
                    </a:prstClr>
                  </a:outerShdw>
                </a:effectLst>
                <a:latin typeface="Tahoma" pitchFamily="34" charset="0"/>
                <a:ea typeface="Tahoma" pitchFamily="34" charset="0"/>
                <a:cs typeface="Tahoma" pitchFamily="34" charset="0"/>
              </a:rPr>
              <a:t>Instrukcja pakowania materiałów egzaminacyjnych </a:t>
            </a:r>
            <a:r>
              <a:rPr lang="pl-PL" altLang="pl-PL" sz="2000" b="1" dirty="0" smtClean="0">
                <a:solidFill>
                  <a:srgbClr val="0000CC"/>
                </a:solidFill>
                <a:effectLst>
                  <a:outerShdw blurRad="63500" dist="38100" dir="5400000" algn="t" rotWithShape="0">
                    <a:prstClr val="black">
                      <a:alpha val="25000"/>
                    </a:prstClr>
                  </a:outerShdw>
                </a:effectLst>
                <a:latin typeface="Tahoma" pitchFamily="34" charset="0"/>
                <a:ea typeface="Tahoma" pitchFamily="34" charset="0"/>
                <a:cs typeface="Tahoma" pitchFamily="34" charset="0"/>
              </a:rPr>
              <a:t/>
            </a:r>
            <a:br>
              <a:rPr lang="pl-PL" altLang="pl-PL" sz="2000" b="1" dirty="0" smtClean="0">
                <a:solidFill>
                  <a:srgbClr val="0000CC"/>
                </a:solidFill>
                <a:effectLst>
                  <a:outerShdw blurRad="63500" dist="38100" dir="5400000" algn="t" rotWithShape="0">
                    <a:prstClr val="black">
                      <a:alpha val="25000"/>
                    </a:prstClr>
                  </a:outerShdw>
                </a:effectLst>
                <a:latin typeface="Tahoma" pitchFamily="34" charset="0"/>
                <a:ea typeface="Tahoma" pitchFamily="34" charset="0"/>
                <a:cs typeface="Tahoma" pitchFamily="34" charset="0"/>
              </a:rPr>
            </a:br>
            <a:r>
              <a:rPr lang="pl-PL" altLang="pl-PL" sz="2000" b="1" dirty="0" smtClean="0">
                <a:solidFill>
                  <a:srgbClr val="0000CC"/>
                </a:solidFill>
                <a:effectLst>
                  <a:outerShdw blurRad="63500" dist="38100" dir="5400000" algn="t" rotWithShape="0">
                    <a:prstClr val="black">
                      <a:alpha val="25000"/>
                    </a:prstClr>
                  </a:outerShdw>
                </a:effectLst>
                <a:latin typeface="Tahoma" pitchFamily="34" charset="0"/>
                <a:ea typeface="Tahoma" pitchFamily="34" charset="0"/>
                <a:cs typeface="Tahoma" pitchFamily="34" charset="0"/>
              </a:rPr>
              <a:t>po </a:t>
            </a:r>
            <a:r>
              <a:rPr lang="pl-PL" altLang="pl-PL" sz="2000" b="1" dirty="0">
                <a:solidFill>
                  <a:srgbClr val="0000CC"/>
                </a:solidFill>
                <a:effectLst>
                  <a:outerShdw blurRad="63500" dist="38100" dir="5400000" algn="t" rotWithShape="0">
                    <a:prstClr val="black">
                      <a:alpha val="25000"/>
                    </a:prstClr>
                  </a:outerShdw>
                </a:effectLst>
                <a:latin typeface="Tahoma" pitchFamily="34" charset="0"/>
                <a:ea typeface="Tahoma" pitchFamily="34" charset="0"/>
                <a:cs typeface="Tahoma" pitchFamily="34" charset="0"/>
              </a:rPr>
              <a:t>egzaminie </a:t>
            </a:r>
            <a:r>
              <a:rPr lang="pl-PL" altLang="pl-PL" sz="2000" b="1" dirty="0" smtClean="0">
                <a:solidFill>
                  <a:srgbClr val="0000CC"/>
                </a:solidFill>
                <a:effectLst>
                  <a:outerShdw blurRad="63500" dist="38100" dir="5400000" algn="t" rotWithShape="0">
                    <a:prstClr val="black">
                      <a:alpha val="25000"/>
                    </a:prstClr>
                  </a:outerShdw>
                </a:effectLst>
                <a:latin typeface="Tahoma" pitchFamily="34" charset="0"/>
                <a:ea typeface="Tahoma" pitchFamily="34" charset="0"/>
                <a:cs typeface="Tahoma" pitchFamily="34" charset="0"/>
              </a:rPr>
              <a:t>ósmoklasisty 26 maja 2022 roku</a:t>
            </a:r>
            <a:r>
              <a:rPr lang="pl-PL" altLang="pl-PL" sz="2000" b="1" dirty="0" smtClean="0">
                <a:solidFill>
                  <a:srgbClr val="0066CC"/>
                </a:solidFill>
                <a:latin typeface="Tahoma" pitchFamily="34" charset="0"/>
                <a:ea typeface="Tahoma" pitchFamily="34" charset="0"/>
                <a:cs typeface="Tahoma" pitchFamily="34" charset="0"/>
              </a:rPr>
              <a:t>                               </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650" y="885513"/>
            <a:ext cx="4502249" cy="55286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1196752"/>
            <a:ext cx="3745846" cy="46363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018F3734-B25B-40F7-BB20-2C0C3DFA7BBE}" type="slidenum">
              <a:rPr lang="pl-PL" altLang="pl-PL" sz="1200" smtClean="0">
                <a:solidFill>
                  <a:srgbClr val="595959"/>
                </a:solidFill>
                <a:latin typeface="Century Gothic" pitchFamily="34" charset="0"/>
              </a:rPr>
              <a:pPr eaLnBrk="1" hangingPunct="1"/>
              <a:t>77</a:t>
            </a:fld>
            <a:endParaRPr lang="pl-PL" altLang="pl-PL" sz="1200" dirty="0" smtClean="0">
              <a:solidFill>
                <a:srgbClr val="595959"/>
              </a:solidFill>
              <a:latin typeface="Century Gothic" pitchFamily="34" charset="0"/>
            </a:endParaRPr>
          </a:p>
        </p:txBody>
      </p:sp>
      <p:pic>
        <p:nvPicPr>
          <p:cNvPr id="788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sp>
        <p:nvSpPr>
          <p:cNvPr id="78854" name="pole tekstowe 1"/>
          <p:cNvSpPr txBox="1">
            <a:spLocks noChangeArrowheads="1"/>
          </p:cNvSpPr>
          <p:nvPr/>
        </p:nvSpPr>
        <p:spPr bwMode="auto">
          <a:xfrm>
            <a:off x="539750" y="1700213"/>
            <a:ext cx="38163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r>
              <a:rPr lang="pl-PL" altLang="pl-PL" sz="2400" dirty="0">
                <a:solidFill>
                  <a:srgbClr val="0000CC"/>
                </a:solidFill>
              </a:rPr>
              <a:t>Załącznik OKE 3c-E8-1</a:t>
            </a:r>
          </a:p>
          <a:p>
            <a:pPr eaLnBrk="1" hangingPunct="1"/>
            <a:endParaRPr lang="pl-PL" altLang="pl-PL" sz="2000" dirty="0">
              <a:solidFill>
                <a:srgbClr val="0000CC"/>
              </a:solidFill>
            </a:endParaRPr>
          </a:p>
          <a:p>
            <a:pPr eaLnBrk="1" hangingPunct="1"/>
            <a:endParaRPr lang="pl-PL" altLang="pl-PL" sz="2000" dirty="0">
              <a:solidFill>
                <a:srgbClr val="0000CC"/>
              </a:solidFill>
            </a:endParaRPr>
          </a:p>
          <a:p>
            <a:pPr eaLnBrk="1" hangingPunct="1"/>
            <a:r>
              <a:rPr lang="pl-PL" altLang="pl-PL" sz="2000" dirty="0">
                <a:solidFill>
                  <a:srgbClr val="0000CC"/>
                </a:solidFill>
              </a:rPr>
              <a:t>Protokół przekazania materiałów egzaminacyjnych    z języka angielskiego do placówki </a:t>
            </a:r>
            <a:r>
              <a:rPr lang="pl-PL" altLang="pl-PL" sz="2000" dirty="0" smtClean="0">
                <a:solidFill>
                  <a:srgbClr val="0000CC"/>
                </a:solidFill>
              </a:rPr>
              <a:t>sprawdzania.</a:t>
            </a:r>
            <a:endParaRPr lang="pl-PL" altLang="pl-PL" sz="2000" dirty="0">
              <a:solidFill>
                <a:srgbClr val="0000CC"/>
              </a:solidFill>
            </a:endParaRPr>
          </a:p>
        </p:txBody>
      </p:sp>
      <p:pic>
        <p:nvPicPr>
          <p:cNvPr id="78855"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
          <p:cNvSpPr txBox="1">
            <a:spLocks noChangeArrowheads="1"/>
          </p:cNvSpPr>
          <p:nvPr/>
        </p:nvSpPr>
        <p:spPr bwMode="auto">
          <a:xfrm>
            <a:off x="0" y="225395"/>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000" b="1" dirty="0">
                <a:solidFill>
                  <a:srgbClr val="0000CC"/>
                </a:solidFill>
                <a:ea typeface="Tahoma" pitchFamily="34" charset="0"/>
                <a:cs typeface="Tahoma" pitchFamily="34" charset="0"/>
              </a:rPr>
              <a:t>Załączniki dotyczące egzaminu z </a:t>
            </a:r>
            <a:r>
              <a:rPr lang="pl-PL" altLang="pl-PL" sz="2000" b="1" dirty="0" smtClean="0">
                <a:solidFill>
                  <a:srgbClr val="0000CC"/>
                </a:solidFill>
                <a:ea typeface="Tahoma" pitchFamily="34" charset="0"/>
                <a:cs typeface="Tahoma" pitchFamily="34" charset="0"/>
              </a:rPr>
              <a:t>języka angielskiego</a:t>
            </a:r>
            <a:endParaRPr lang="pl-PL" altLang="pl-PL" sz="2000" b="1" dirty="0">
              <a:solidFill>
                <a:srgbClr val="0000CC"/>
              </a:solidFill>
              <a:ea typeface="Tahoma" pitchFamily="34" charset="0"/>
              <a:cs typeface="Tahoma" pitchFamily="34" charset="0"/>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4940" y="749350"/>
            <a:ext cx="4262729" cy="58324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F1A9946C-55A1-4C45-A751-18BDFA3825E9}" type="slidenum">
              <a:rPr lang="pl-PL" altLang="pl-PL" sz="1200" smtClean="0">
                <a:solidFill>
                  <a:srgbClr val="595959"/>
                </a:solidFill>
                <a:latin typeface="Century Gothic" pitchFamily="34" charset="0"/>
              </a:rPr>
              <a:pPr eaLnBrk="1" hangingPunct="1"/>
              <a:t>78</a:t>
            </a:fld>
            <a:endParaRPr lang="pl-PL" altLang="pl-PL" sz="1200" dirty="0" smtClean="0">
              <a:solidFill>
                <a:srgbClr val="595959"/>
              </a:solidFill>
              <a:latin typeface="Century Gothic" pitchFamily="34" charset="0"/>
            </a:endParaRPr>
          </a:p>
        </p:txBody>
      </p:sp>
      <p:pic>
        <p:nvPicPr>
          <p:cNvPr id="7987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sp>
        <p:nvSpPr>
          <p:cNvPr id="79878" name="pole tekstowe 1"/>
          <p:cNvSpPr txBox="1">
            <a:spLocks noChangeArrowheads="1"/>
          </p:cNvSpPr>
          <p:nvPr/>
        </p:nvSpPr>
        <p:spPr bwMode="auto">
          <a:xfrm>
            <a:off x="423087" y="836712"/>
            <a:ext cx="381635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r>
              <a:rPr lang="pl-PL" altLang="pl-PL" sz="2400" dirty="0">
                <a:solidFill>
                  <a:srgbClr val="0000CC"/>
                </a:solidFill>
              </a:rPr>
              <a:t>Załącznik OKE 3c-E8</a:t>
            </a:r>
          </a:p>
          <a:p>
            <a:pPr eaLnBrk="1" hangingPunct="1"/>
            <a:endParaRPr lang="pl-PL" altLang="pl-PL" sz="2000" dirty="0">
              <a:solidFill>
                <a:srgbClr val="0000CC"/>
              </a:solidFill>
            </a:endParaRPr>
          </a:p>
          <a:p>
            <a:pPr eaLnBrk="1" hangingPunct="1"/>
            <a:r>
              <a:rPr lang="pl-PL" altLang="pl-PL" sz="2000" dirty="0">
                <a:solidFill>
                  <a:srgbClr val="0000CC"/>
                </a:solidFill>
              </a:rPr>
              <a:t>Zbiorczy protokół </a:t>
            </a:r>
          </a:p>
          <a:p>
            <a:pPr eaLnBrk="1" hangingPunct="1"/>
            <a:r>
              <a:rPr lang="pl-PL" altLang="pl-PL" sz="2000" dirty="0">
                <a:solidFill>
                  <a:srgbClr val="0000CC"/>
                </a:solidFill>
              </a:rPr>
              <a:t>przekazania/odbioru </a:t>
            </a:r>
          </a:p>
          <a:p>
            <a:pPr eaLnBrk="1" hangingPunct="1"/>
            <a:r>
              <a:rPr lang="pl-PL" altLang="pl-PL" sz="2000" dirty="0">
                <a:solidFill>
                  <a:srgbClr val="0000CC"/>
                </a:solidFill>
              </a:rPr>
              <a:t>dokumentacji </a:t>
            </a:r>
          </a:p>
          <a:p>
            <a:pPr eaLnBrk="1" hangingPunct="1"/>
            <a:r>
              <a:rPr lang="pl-PL" altLang="pl-PL" sz="2000" dirty="0">
                <a:solidFill>
                  <a:srgbClr val="0000CC"/>
                </a:solidFill>
              </a:rPr>
              <a:t>do OKE w Gdańsku </a:t>
            </a:r>
          </a:p>
          <a:p>
            <a:pPr eaLnBrk="1" hangingPunct="1"/>
            <a:r>
              <a:rPr lang="pl-PL" altLang="pl-PL" sz="2000" dirty="0">
                <a:solidFill>
                  <a:srgbClr val="0000CC"/>
                </a:solidFill>
              </a:rPr>
              <a:t>po przeprowadzeniu </a:t>
            </a:r>
          </a:p>
          <a:p>
            <a:pPr eaLnBrk="1" hangingPunct="1"/>
            <a:r>
              <a:rPr lang="pl-PL" altLang="pl-PL" sz="2000" dirty="0">
                <a:solidFill>
                  <a:srgbClr val="0000CC"/>
                </a:solidFill>
              </a:rPr>
              <a:t>egzaminu z języka ………….., który należy umieścić </a:t>
            </a:r>
            <a:r>
              <a:rPr lang="pl-PL" altLang="pl-PL" sz="2000" dirty="0" smtClean="0">
                <a:solidFill>
                  <a:srgbClr val="0000CC"/>
                </a:solidFill>
              </a:rPr>
              <a:t>             w </a:t>
            </a:r>
            <a:r>
              <a:rPr lang="pl-PL" altLang="pl-PL" sz="2000" dirty="0">
                <a:solidFill>
                  <a:srgbClr val="0000CC"/>
                </a:solidFill>
              </a:rPr>
              <a:t>kopercie z dokumentacją egzaminacyjną. W przypadku języka angielskiego kopertę „NIE OTWIERAĆ” należy wysłać wraz z pracami do placówki sprawdzania. </a:t>
            </a:r>
            <a:endParaRPr lang="pl-PL" altLang="pl-PL" sz="2000" dirty="0" smtClean="0">
              <a:solidFill>
                <a:srgbClr val="0000CC"/>
              </a:solidFill>
            </a:endParaRPr>
          </a:p>
          <a:p>
            <a:pPr eaLnBrk="1" hangingPunct="1"/>
            <a:r>
              <a:rPr lang="pl-PL" altLang="pl-PL" sz="2000" dirty="0" smtClean="0">
                <a:solidFill>
                  <a:srgbClr val="0000CC"/>
                </a:solidFill>
              </a:rPr>
              <a:t>W </a:t>
            </a:r>
            <a:r>
              <a:rPr lang="pl-PL" altLang="pl-PL" sz="2000" dirty="0">
                <a:solidFill>
                  <a:srgbClr val="0000CC"/>
                </a:solidFill>
              </a:rPr>
              <a:t>przypadku innych języków </a:t>
            </a:r>
            <a:r>
              <a:rPr lang="pl-PL" altLang="pl-PL" sz="2000" dirty="0" smtClean="0">
                <a:solidFill>
                  <a:srgbClr val="0000CC"/>
                </a:solidFill>
              </a:rPr>
              <a:t>- wraz </a:t>
            </a:r>
            <a:r>
              <a:rPr lang="pl-PL" altLang="pl-PL" sz="2000" dirty="0">
                <a:solidFill>
                  <a:srgbClr val="0000CC"/>
                </a:solidFill>
              </a:rPr>
              <a:t>z pracami do OKE </a:t>
            </a:r>
            <a:r>
              <a:rPr lang="pl-PL" altLang="pl-PL" sz="2000" dirty="0" smtClean="0">
                <a:solidFill>
                  <a:srgbClr val="0000CC"/>
                </a:solidFill>
              </a:rPr>
              <a:t>          w </a:t>
            </a:r>
            <a:r>
              <a:rPr lang="pl-PL" altLang="pl-PL" sz="2000" dirty="0">
                <a:solidFill>
                  <a:srgbClr val="0000CC"/>
                </a:solidFill>
              </a:rPr>
              <a:t>Gdańsku.</a:t>
            </a:r>
          </a:p>
        </p:txBody>
      </p:sp>
      <p:pic>
        <p:nvPicPr>
          <p:cNvPr id="79879"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5"/>
          <p:cNvSpPr txBox="1">
            <a:spLocks noChangeArrowheads="1"/>
          </p:cNvSpPr>
          <p:nvPr/>
        </p:nvSpPr>
        <p:spPr bwMode="auto">
          <a:xfrm>
            <a:off x="0" y="225395"/>
            <a:ext cx="88201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000" b="1" dirty="0">
                <a:solidFill>
                  <a:srgbClr val="0000CC"/>
                </a:solidFill>
                <a:ea typeface="Tahoma" pitchFamily="34" charset="0"/>
                <a:cs typeface="Tahoma" pitchFamily="34" charset="0"/>
              </a:rPr>
              <a:t>Załączniki dotyczące egzaminu </a:t>
            </a:r>
            <a:r>
              <a:rPr lang="pl-PL" altLang="pl-PL" sz="2000" b="1" dirty="0" smtClean="0">
                <a:solidFill>
                  <a:srgbClr val="0000CC"/>
                </a:solidFill>
                <a:ea typeface="Tahoma" pitchFamily="34" charset="0"/>
                <a:cs typeface="Tahoma" pitchFamily="34" charset="0"/>
              </a:rPr>
              <a:t>z j. obcego nowożytnego</a:t>
            </a:r>
            <a:endParaRPr lang="pl-PL" altLang="pl-PL" sz="2000" b="1" dirty="0">
              <a:solidFill>
                <a:srgbClr val="0000CC"/>
              </a:solidFill>
              <a:ea typeface="Tahoma" pitchFamily="34" charset="0"/>
              <a:cs typeface="Tahoma" pitchFamily="34" charset="0"/>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6961" y="836712"/>
            <a:ext cx="3997620" cy="56304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B339E64A-E48E-487A-BF2A-F135D4DC68F5}" type="slidenum">
              <a:rPr lang="pl-PL" altLang="pl-PL" sz="1200" smtClean="0">
                <a:solidFill>
                  <a:srgbClr val="595959"/>
                </a:solidFill>
                <a:latin typeface="Century Gothic" pitchFamily="34" charset="0"/>
              </a:rPr>
              <a:pPr eaLnBrk="1" hangingPunct="1"/>
              <a:t>79</a:t>
            </a:fld>
            <a:endParaRPr lang="pl-PL" altLang="pl-PL" sz="1200" dirty="0" smtClean="0">
              <a:solidFill>
                <a:srgbClr val="595959"/>
              </a:solidFill>
              <a:latin typeface="Century Gothic" pitchFamily="34" charset="0"/>
            </a:endParaRPr>
          </a:p>
        </p:txBody>
      </p:sp>
      <p:pic>
        <p:nvPicPr>
          <p:cNvPr id="808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graphicFrame>
        <p:nvGraphicFramePr>
          <p:cNvPr id="2" name="Tabela 1"/>
          <p:cNvGraphicFramePr>
            <a:graphicFrameLocks noGrp="1"/>
          </p:cNvGraphicFramePr>
          <p:nvPr>
            <p:extLst>
              <p:ext uri="{D42A27DB-BD31-4B8C-83A1-F6EECF244321}">
                <p14:modId xmlns:p14="http://schemas.microsoft.com/office/powerpoint/2010/main" val="1815501611"/>
              </p:ext>
            </p:extLst>
          </p:nvPr>
        </p:nvGraphicFramePr>
        <p:xfrm>
          <a:off x="730250" y="1412875"/>
          <a:ext cx="7802563" cy="3479752"/>
        </p:xfrm>
        <a:graphic>
          <a:graphicData uri="http://schemas.openxmlformats.org/drawingml/2006/table">
            <a:tbl>
              <a:tblPr firstRow="1" bandRow="1">
                <a:tableStyleId>{5C22544A-7EE6-4342-B048-85BDC9FD1C3A}</a:tableStyleId>
              </a:tblPr>
              <a:tblGrid>
                <a:gridCol w="599757"/>
                <a:gridCol w="7202806"/>
              </a:tblGrid>
              <a:tr h="370726">
                <a:tc>
                  <a:txBody>
                    <a:bodyPr/>
                    <a:lstStyle/>
                    <a:p>
                      <a:r>
                        <a:rPr lang="pl-PL" sz="1800" dirty="0" smtClean="0"/>
                        <a:t>Lp.</a:t>
                      </a:r>
                      <a:endParaRPr lang="pl-PL" sz="1800" dirty="0"/>
                    </a:p>
                  </a:txBody>
                  <a:tcPr marL="91444" marR="91444" marT="45710" marB="45710"/>
                </a:tc>
                <a:tc>
                  <a:txBody>
                    <a:bodyPr/>
                    <a:lstStyle/>
                    <a:p>
                      <a:r>
                        <a:rPr lang="pl-PL" sz="1800" dirty="0" smtClean="0">
                          <a:solidFill>
                            <a:srgbClr val="0000CC"/>
                          </a:solidFill>
                        </a:rPr>
                        <a:t>Materiały</a:t>
                      </a:r>
                      <a:r>
                        <a:rPr lang="pl-PL" sz="1800" baseline="0" dirty="0" smtClean="0">
                          <a:solidFill>
                            <a:srgbClr val="0000CC"/>
                          </a:solidFill>
                        </a:rPr>
                        <a:t> egzaminacyjne</a:t>
                      </a:r>
                      <a:endParaRPr lang="pl-PL" sz="1800" dirty="0">
                        <a:solidFill>
                          <a:srgbClr val="0000CC"/>
                        </a:solidFill>
                      </a:endParaRPr>
                    </a:p>
                  </a:txBody>
                  <a:tcPr marL="91444" marR="91444" marT="45710" marB="45710"/>
                </a:tc>
              </a:tr>
              <a:tr h="701069">
                <a:tc>
                  <a:txBody>
                    <a:bodyPr/>
                    <a:lstStyle/>
                    <a:p>
                      <a:r>
                        <a:rPr lang="pl-PL" sz="1800" dirty="0" smtClean="0">
                          <a:solidFill>
                            <a:srgbClr val="0000CC"/>
                          </a:solidFill>
                        </a:rPr>
                        <a:t>1</a:t>
                      </a:r>
                      <a:endParaRPr lang="pl-PL" sz="1800" dirty="0">
                        <a:solidFill>
                          <a:srgbClr val="0000CC"/>
                        </a:solidFill>
                      </a:endParaRPr>
                    </a:p>
                  </a:txBody>
                  <a:tcPr marL="91444" marR="91444" marT="45710" marB="457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000" dirty="0" smtClean="0">
                          <a:solidFill>
                            <a:srgbClr val="0000CC"/>
                          </a:solidFill>
                        </a:rPr>
                        <a:t>Zbiorczy protokół przekazania/odbioru dokumentacji              z języka angielskiego do placówki sprawdzania</a:t>
                      </a:r>
                    </a:p>
                    <a:p>
                      <a:pPr marL="0" marR="0" indent="0" algn="l" defTabSz="914400" rtl="0" eaLnBrk="1" fontAlgn="auto" latinLnBrk="0" hangingPunct="1">
                        <a:lnSpc>
                          <a:spcPct val="100000"/>
                        </a:lnSpc>
                        <a:spcBef>
                          <a:spcPts val="0"/>
                        </a:spcBef>
                        <a:spcAft>
                          <a:spcPts val="0"/>
                        </a:spcAft>
                        <a:buClrTx/>
                        <a:buSzTx/>
                        <a:buFontTx/>
                        <a:buNone/>
                        <a:tabLst/>
                        <a:defRPr/>
                      </a:pPr>
                      <a:r>
                        <a:rPr lang="pl-PL" sz="2000" dirty="0" smtClean="0">
                          <a:solidFill>
                            <a:srgbClr val="0000CC"/>
                          </a:solidFill>
                        </a:rPr>
                        <a:t>(załącznik OKE 3c-E8-1)</a:t>
                      </a:r>
                    </a:p>
                  </a:txBody>
                  <a:tcPr marL="91444" marR="91444" marT="45710" marB="45710"/>
                </a:tc>
              </a:tr>
              <a:tr h="396244">
                <a:tc>
                  <a:txBody>
                    <a:bodyPr/>
                    <a:lstStyle/>
                    <a:p>
                      <a:r>
                        <a:rPr lang="pl-PL" sz="1800" dirty="0" smtClean="0">
                          <a:solidFill>
                            <a:srgbClr val="0000CC"/>
                          </a:solidFill>
                        </a:rPr>
                        <a:t>2</a:t>
                      </a:r>
                      <a:endParaRPr lang="pl-PL" sz="1800" dirty="0">
                        <a:solidFill>
                          <a:srgbClr val="0000CC"/>
                        </a:solidFill>
                      </a:endParaRPr>
                    </a:p>
                  </a:txBody>
                  <a:tcPr marL="91444" marR="91444" marT="45710" marB="457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000" kern="1200" dirty="0" smtClean="0">
                          <a:solidFill>
                            <a:srgbClr val="0000CC"/>
                          </a:solidFill>
                          <a:latin typeface="+mn-lt"/>
                          <a:ea typeface="+mn-ea"/>
                          <a:cs typeface="+mn-cs"/>
                        </a:rPr>
                        <a:t>Wypełnione</a:t>
                      </a:r>
                      <a:r>
                        <a:rPr lang="pl-PL" sz="2000" kern="1200" baseline="0" dirty="0" smtClean="0">
                          <a:solidFill>
                            <a:srgbClr val="0000CC"/>
                          </a:solidFill>
                          <a:latin typeface="+mn-lt"/>
                          <a:ea typeface="+mn-ea"/>
                          <a:cs typeface="+mn-cs"/>
                        </a:rPr>
                        <a:t> p</a:t>
                      </a:r>
                      <a:r>
                        <a:rPr lang="pl-PL" sz="2000" kern="1200" dirty="0" smtClean="0">
                          <a:solidFill>
                            <a:srgbClr val="0000CC"/>
                          </a:solidFill>
                          <a:latin typeface="+mn-lt"/>
                          <a:ea typeface="+mn-ea"/>
                          <a:cs typeface="+mn-cs"/>
                        </a:rPr>
                        <a:t>race egzaminacyjne z języka angielskiego</a:t>
                      </a:r>
                      <a:endParaRPr lang="pl-PL" sz="2000" kern="1200" dirty="0">
                        <a:solidFill>
                          <a:srgbClr val="0000CC"/>
                        </a:solidFill>
                        <a:latin typeface="+mn-lt"/>
                        <a:ea typeface="+mn-ea"/>
                        <a:cs typeface="+mn-cs"/>
                      </a:endParaRPr>
                    </a:p>
                  </a:txBody>
                  <a:tcPr marL="91444" marR="91444" marT="45710" marB="45710"/>
                </a:tc>
              </a:tr>
              <a:tr h="701069">
                <a:tc>
                  <a:txBody>
                    <a:bodyPr/>
                    <a:lstStyle/>
                    <a:p>
                      <a:r>
                        <a:rPr lang="pl-PL" sz="1800" dirty="0" smtClean="0">
                          <a:solidFill>
                            <a:srgbClr val="0000CC"/>
                          </a:solidFill>
                        </a:rPr>
                        <a:t>3</a:t>
                      </a:r>
                      <a:endParaRPr lang="pl-PL" sz="1800" dirty="0">
                        <a:solidFill>
                          <a:srgbClr val="0000CC"/>
                        </a:solidFill>
                      </a:endParaRPr>
                    </a:p>
                  </a:txBody>
                  <a:tcPr marL="91444" marR="91444" marT="45710" marB="457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000" kern="1200" dirty="0" smtClean="0">
                          <a:solidFill>
                            <a:srgbClr val="0000CC"/>
                          </a:solidFill>
                          <a:latin typeface="+mn-lt"/>
                          <a:ea typeface="+mn-ea"/>
                          <a:cs typeface="+mn-cs"/>
                        </a:rPr>
                        <a:t>Opisana papierowa koperta z wadliwymi oraz niewykorzystanymi arkuszami z języka angielskiego</a:t>
                      </a:r>
                      <a:endParaRPr lang="pl-PL" sz="2000" kern="1200" dirty="0">
                        <a:solidFill>
                          <a:srgbClr val="0000CC"/>
                        </a:solidFill>
                        <a:latin typeface="+mn-lt"/>
                        <a:ea typeface="+mn-ea"/>
                        <a:cs typeface="+mn-cs"/>
                      </a:endParaRPr>
                    </a:p>
                  </a:txBody>
                  <a:tcPr marL="91444" marR="91444" marT="45710" marB="45710"/>
                </a:tc>
              </a:tr>
              <a:tr h="1005893">
                <a:tc>
                  <a:txBody>
                    <a:bodyPr/>
                    <a:lstStyle/>
                    <a:p>
                      <a:r>
                        <a:rPr lang="pl-PL" sz="1800" dirty="0" smtClean="0">
                          <a:solidFill>
                            <a:srgbClr val="0000CC"/>
                          </a:solidFill>
                        </a:rPr>
                        <a:t>4</a:t>
                      </a:r>
                      <a:endParaRPr lang="pl-PL" sz="1800" dirty="0">
                        <a:solidFill>
                          <a:srgbClr val="0000CC"/>
                        </a:solidFill>
                      </a:endParaRPr>
                    </a:p>
                  </a:txBody>
                  <a:tcPr marL="91444" marR="91444" marT="45710" marB="457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000" kern="1200" dirty="0" smtClean="0">
                          <a:solidFill>
                            <a:srgbClr val="0000CC"/>
                          </a:solidFill>
                          <a:latin typeface="+mn-lt"/>
                          <a:ea typeface="+mn-ea"/>
                          <a:cs typeface="+mn-cs"/>
                        </a:rPr>
                        <a:t>Zaklejona papierowa koperta z dokumentacją egzaminacyjną z języka angielskiego oraz naklejonym kodem szkoły                i napisem „NIE OTWIERAĆ” </a:t>
                      </a:r>
                      <a:endParaRPr lang="pl-PL" sz="2000" kern="1200" dirty="0">
                        <a:solidFill>
                          <a:srgbClr val="0000CC"/>
                        </a:solidFill>
                        <a:latin typeface="+mn-lt"/>
                        <a:ea typeface="+mn-ea"/>
                        <a:cs typeface="+mn-cs"/>
                      </a:endParaRPr>
                    </a:p>
                  </a:txBody>
                  <a:tcPr marL="91444" marR="91444" marT="45710" marB="45710"/>
                </a:tc>
              </a:tr>
            </a:tbl>
          </a:graphicData>
        </a:graphic>
      </p:graphicFrame>
      <p:pic>
        <p:nvPicPr>
          <p:cNvPr id="80922"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5"/>
          <p:cNvSpPr txBox="1">
            <a:spLocks noChangeArrowheads="1"/>
          </p:cNvSpPr>
          <p:nvPr/>
        </p:nvSpPr>
        <p:spPr bwMode="auto">
          <a:xfrm>
            <a:off x="0" y="260648"/>
            <a:ext cx="89644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300" b="1" dirty="0">
                <a:solidFill>
                  <a:srgbClr val="0000CC"/>
                </a:solidFill>
                <a:ea typeface="Tahoma" pitchFamily="34" charset="0"/>
                <a:cs typeface="Tahoma" pitchFamily="34" charset="0"/>
              </a:rPr>
              <a:t>Przekazywanie materiałów z języka </a:t>
            </a:r>
            <a:r>
              <a:rPr lang="pl-PL" altLang="pl-PL" sz="2300" b="1" dirty="0" smtClean="0">
                <a:solidFill>
                  <a:srgbClr val="0000CC"/>
                </a:solidFill>
                <a:ea typeface="Tahoma" pitchFamily="34" charset="0"/>
                <a:cs typeface="Tahoma" pitchFamily="34" charset="0"/>
              </a:rPr>
              <a:t>angielskiego </a:t>
            </a:r>
          </a:p>
          <a:p>
            <a:pPr algn="ctr" eaLnBrk="1" hangingPunct="1"/>
            <a:r>
              <a:rPr lang="pl-PL" altLang="pl-PL" sz="2300" b="1" dirty="0" smtClean="0">
                <a:solidFill>
                  <a:srgbClr val="0000CC"/>
                </a:solidFill>
                <a:ea typeface="Tahoma" pitchFamily="34" charset="0"/>
                <a:cs typeface="Tahoma" pitchFamily="34" charset="0"/>
              </a:rPr>
              <a:t>do </a:t>
            </a:r>
            <a:r>
              <a:rPr lang="pl-PL" altLang="pl-PL" sz="2300" b="1" dirty="0">
                <a:solidFill>
                  <a:srgbClr val="0000CC"/>
                </a:solidFill>
                <a:ea typeface="Tahoma" pitchFamily="34" charset="0"/>
                <a:cs typeface="Tahoma" pitchFamily="34" charset="0"/>
              </a:rPr>
              <a:t>placówki </a:t>
            </a:r>
            <a:r>
              <a:rPr lang="pl-PL" altLang="pl-PL" sz="2300" b="1" dirty="0" smtClean="0">
                <a:solidFill>
                  <a:srgbClr val="0000CC"/>
                </a:solidFill>
                <a:ea typeface="Tahoma" pitchFamily="34" charset="0"/>
                <a:cs typeface="Tahoma" pitchFamily="34" charset="0"/>
              </a:rPr>
              <a:t>sprawdzania                               </a:t>
            </a:r>
            <a:endParaRPr lang="pl-PL" altLang="pl-PL" sz="2300" b="1" dirty="0">
              <a:solidFill>
                <a:srgbClr val="0000CC"/>
              </a:solidFill>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pPr>
              <a:defRPr/>
            </a:pPr>
            <a:fld id="{668F0A75-A682-4204-986A-203C63727530}" type="slidenum">
              <a:rPr lang="pl-PL"/>
              <a:pPr>
                <a:defRPr/>
              </a:pPr>
              <a:t>8</a:t>
            </a:fld>
            <a:endParaRPr lang="pl-PL"/>
          </a:p>
        </p:txBody>
      </p:sp>
      <p:pic>
        <p:nvPicPr>
          <p:cNvPr id="71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ole tekstowe 13"/>
          <p:cNvSpPr txBox="1"/>
          <p:nvPr/>
        </p:nvSpPr>
        <p:spPr>
          <a:xfrm>
            <a:off x="107948" y="827996"/>
            <a:ext cx="8856663" cy="400110"/>
          </a:xfrm>
          <a:prstGeom prst="rect">
            <a:avLst/>
          </a:prstGeom>
          <a:noFill/>
        </p:spPr>
        <p:txBody>
          <a:bodyPr>
            <a:spAutoFit/>
          </a:bodyPr>
          <a:lstStyle/>
          <a:p>
            <a:pPr fontAlgn="auto">
              <a:spcAft>
                <a:spcPts val="0"/>
              </a:spcAft>
              <a:defRPr/>
            </a:pPr>
            <a:endPar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endParaRPr>
          </a:p>
        </p:txBody>
      </p:sp>
      <p:sp>
        <p:nvSpPr>
          <p:cNvPr id="7173"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7174"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5" name="pole tekstowe 1"/>
          <p:cNvSpPr txBox="1">
            <a:spLocks noChangeArrowheads="1"/>
          </p:cNvSpPr>
          <p:nvPr/>
        </p:nvSpPr>
        <p:spPr bwMode="auto">
          <a:xfrm>
            <a:off x="261045" y="210343"/>
            <a:ext cx="82444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sz="2000" b="1" dirty="0" smtClean="0">
                <a:solidFill>
                  <a:srgbClr val="0000CC"/>
                </a:solidFill>
                <a:ea typeface="Tahoma" pitchFamily="34" charset="0"/>
                <a:cs typeface="Tahoma" pitchFamily="34" charset="0"/>
              </a:rPr>
              <a:t>Zgłaszanie do egzaminu zdających-uchodźców z Ukrainy</a:t>
            </a:r>
            <a:endParaRPr lang="pl-PL" sz="2000" b="1" dirty="0">
              <a:solidFill>
                <a:srgbClr val="0000CC"/>
              </a:solidFill>
              <a:ea typeface="Tahoma" pitchFamily="34" charset="0"/>
              <a:cs typeface="Tahoma"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3" y="766316"/>
            <a:ext cx="8641740" cy="3382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4185996"/>
            <a:ext cx="7848872" cy="2269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7797" y="1628800"/>
            <a:ext cx="3189420" cy="1656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906965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16A9673A-D3FD-4CDD-86F2-EA5A05F24EA9}" type="slidenum">
              <a:rPr lang="pl-PL" altLang="pl-PL" sz="1200" smtClean="0">
                <a:solidFill>
                  <a:srgbClr val="595959"/>
                </a:solidFill>
                <a:latin typeface="Century Gothic" pitchFamily="34" charset="0"/>
              </a:rPr>
              <a:pPr eaLnBrk="1" hangingPunct="1"/>
              <a:t>80</a:t>
            </a:fld>
            <a:endParaRPr lang="pl-PL" altLang="pl-PL" sz="1200" dirty="0" smtClean="0">
              <a:solidFill>
                <a:srgbClr val="595959"/>
              </a:solidFill>
              <a:latin typeface="Century Gothic" pitchFamily="34" charset="0"/>
            </a:endParaRPr>
          </a:p>
        </p:txBody>
      </p:sp>
      <p:pic>
        <p:nvPicPr>
          <p:cNvPr id="819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graphicFrame>
        <p:nvGraphicFramePr>
          <p:cNvPr id="2" name="Tabela 1"/>
          <p:cNvGraphicFramePr>
            <a:graphicFrameLocks noGrp="1"/>
          </p:cNvGraphicFramePr>
          <p:nvPr>
            <p:extLst>
              <p:ext uri="{D42A27DB-BD31-4B8C-83A1-F6EECF244321}">
                <p14:modId xmlns:p14="http://schemas.microsoft.com/office/powerpoint/2010/main" val="742211732"/>
              </p:ext>
            </p:extLst>
          </p:nvPr>
        </p:nvGraphicFramePr>
        <p:xfrm>
          <a:off x="107950" y="751170"/>
          <a:ext cx="8640762" cy="5791807"/>
        </p:xfrm>
        <a:graphic>
          <a:graphicData uri="http://schemas.openxmlformats.org/drawingml/2006/table">
            <a:tbl>
              <a:tblPr firstRow="1" bandRow="1">
                <a:tableStyleId>{5C22544A-7EE6-4342-B048-85BDC9FD1C3A}</a:tableStyleId>
              </a:tblPr>
              <a:tblGrid>
                <a:gridCol w="664187"/>
                <a:gridCol w="7976575"/>
              </a:tblGrid>
              <a:tr h="365792">
                <a:tc gridSpan="2">
                  <a:txBody>
                    <a:bodyPr/>
                    <a:lstStyle/>
                    <a:p>
                      <a:r>
                        <a:rPr lang="pl-PL" sz="1800" dirty="0" smtClean="0">
                          <a:solidFill>
                            <a:srgbClr val="0000CC"/>
                          </a:solidFill>
                        </a:rPr>
                        <a:t>Materiały</a:t>
                      </a:r>
                      <a:r>
                        <a:rPr lang="pl-PL" sz="1800" baseline="0" dirty="0" smtClean="0">
                          <a:solidFill>
                            <a:srgbClr val="0000CC"/>
                          </a:solidFill>
                        </a:rPr>
                        <a:t> egzaminacyjne</a:t>
                      </a:r>
                      <a:endParaRPr lang="pl-PL" sz="1800" dirty="0">
                        <a:solidFill>
                          <a:srgbClr val="0000CC"/>
                        </a:solidFill>
                      </a:endParaRPr>
                    </a:p>
                  </a:txBody>
                  <a:tcPr marL="91445" marR="91445" marT="45716" marB="45716"/>
                </a:tc>
                <a:tc hMerge="1">
                  <a:txBody>
                    <a:bodyPr/>
                    <a:lstStyle/>
                    <a:p>
                      <a:endParaRPr lang="pl-PL" sz="1800" dirty="0"/>
                    </a:p>
                  </a:txBody>
                  <a:tcPr marL="91444" marR="91444" marT="45709" marB="45709"/>
                </a:tc>
              </a:tr>
              <a:tr h="701121">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000" dirty="0" smtClean="0">
                          <a:solidFill>
                            <a:srgbClr val="0000CC"/>
                          </a:solidFill>
                        </a:rPr>
                        <a:t>Zbiorczy protokół przekazania/odbioru dokumentacji do OKE (załącznik OKE 3c-E8)</a:t>
                      </a:r>
                      <a:endParaRPr lang="pl-PL" sz="2000" dirty="0">
                        <a:solidFill>
                          <a:srgbClr val="0000CC"/>
                        </a:solidFill>
                      </a:endParaRPr>
                    </a:p>
                  </a:txBody>
                  <a:tcPr marL="91445" marR="91445" marT="45716" marB="45716"/>
                </a:tc>
                <a:tc hMerge="1">
                  <a:txBody>
                    <a:bodyPr/>
                    <a:lstStyle/>
                    <a:p>
                      <a:endParaRPr lang="pl-PL"/>
                    </a:p>
                  </a:txBody>
                  <a:tcPr/>
                </a:tc>
              </a:tr>
              <a:tr h="701121">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000" dirty="0" smtClean="0">
                          <a:solidFill>
                            <a:srgbClr val="0000CC"/>
                          </a:solidFill>
                        </a:rPr>
                        <a:t>Protokół zbiorczy przebiegu egzaminu ósmoklasisty z języka angielskiego (wydrukowany  z SIOEO) z załącznikami:</a:t>
                      </a:r>
                      <a:endParaRPr lang="pl-PL" sz="2000" dirty="0">
                        <a:solidFill>
                          <a:srgbClr val="0000CC"/>
                        </a:solidFill>
                      </a:endParaRPr>
                    </a:p>
                  </a:txBody>
                  <a:tcPr marL="91445" marR="91445" marT="45716" marB="45716"/>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2000" dirty="0">
                        <a:solidFill>
                          <a:schemeClr val="tx1"/>
                        </a:solidFill>
                      </a:endParaRPr>
                    </a:p>
                  </a:txBody>
                  <a:tcPr marL="91444" marR="91444" marT="45709" marB="45709"/>
                </a:tc>
              </a:tr>
              <a:tr h="701121">
                <a:tc>
                  <a:txBody>
                    <a:bodyPr/>
                    <a:lstStyle/>
                    <a:p>
                      <a:pPr algn="r"/>
                      <a:r>
                        <a:rPr lang="pl-PL" sz="1800" dirty="0" smtClean="0">
                          <a:solidFill>
                            <a:srgbClr val="0000CC"/>
                          </a:solidFill>
                        </a:rPr>
                        <a:t>-</a:t>
                      </a:r>
                      <a:endParaRPr lang="pl-PL" sz="1800" dirty="0">
                        <a:solidFill>
                          <a:srgbClr val="0000CC"/>
                        </a:solidFill>
                      </a:endParaRPr>
                    </a:p>
                  </a:txBody>
                  <a:tcPr marL="91445" marR="91445"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000" kern="1200" dirty="0" smtClean="0">
                          <a:solidFill>
                            <a:srgbClr val="0000CC"/>
                          </a:solidFill>
                          <a:latin typeface="+mn-lt"/>
                          <a:ea typeface="+mn-ea"/>
                          <a:cs typeface="+mn-cs"/>
                        </a:rPr>
                        <a:t>wykazami uczniów ze wszystkich sal egzaminacyjnych (język angielski)</a:t>
                      </a:r>
                      <a:endParaRPr lang="pl-PL" sz="2000" kern="1200" dirty="0">
                        <a:solidFill>
                          <a:srgbClr val="0000CC"/>
                        </a:solidFill>
                        <a:latin typeface="+mn-lt"/>
                        <a:ea typeface="+mn-ea"/>
                        <a:cs typeface="+mn-cs"/>
                      </a:endParaRPr>
                    </a:p>
                  </a:txBody>
                  <a:tcPr marL="91445" marR="91445" marT="45716" marB="45716"/>
                </a:tc>
              </a:tr>
              <a:tr h="1310810">
                <a:tc>
                  <a:txBody>
                    <a:bodyPr/>
                    <a:lstStyle/>
                    <a:p>
                      <a:pPr algn="r"/>
                      <a:r>
                        <a:rPr lang="pl-PL" sz="1800" dirty="0" smtClean="0">
                          <a:solidFill>
                            <a:srgbClr val="0000CC"/>
                          </a:solidFill>
                        </a:rPr>
                        <a:t>-</a:t>
                      </a:r>
                      <a:endParaRPr lang="pl-PL" sz="1800" dirty="0">
                        <a:solidFill>
                          <a:srgbClr val="0000CC"/>
                        </a:solidFill>
                      </a:endParaRPr>
                    </a:p>
                  </a:txBody>
                  <a:tcPr marL="91445" marR="91445"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000" kern="1200" dirty="0" smtClean="0">
                          <a:solidFill>
                            <a:srgbClr val="0000CC"/>
                          </a:solidFill>
                          <a:latin typeface="+mn-lt"/>
                          <a:ea typeface="+mn-ea"/>
                          <a:cs typeface="+mn-cs"/>
                        </a:rPr>
                        <a:t>decyzjami o przerwaniu i unieważnieniu egzaminu ósmoklasisty      z języka angielskiego (o ile takie były) oraz opisana papierowa koperta z arkuszami uczniów, którzy przerwali lub którym przerwano egzamin</a:t>
                      </a:r>
                      <a:endParaRPr lang="pl-PL" sz="2000" kern="1200" dirty="0">
                        <a:solidFill>
                          <a:srgbClr val="0000CC"/>
                        </a:solidFill>
                        <a:latin typeface="+mn-lt"/>
                        <a:ea typeface="+mn-ea"/>
                        <a:cs typeface="+mn-cs"/>
                      </a:endParaRPr>
                    </a:p>
                  </a:txBody>
                  <a:tcPr marL="91445" marR="91445" marT="45716" marB="45716"/>
                </a:tc>
              </a:tr>
              <a:tr h="1310810">
                <a:tc>
                  <a:txBody>
                    <a:bodyPr/>
                    <a:lstStyle/>
                    <a:p>
                      <a:pPr algn="r"/>
                      <a:r>
                        <a:rPr lang="pl-PL" sz="1800" dirty="0" smtClean="0">
                          <a:solidFill>
                            <a:srgbClr val="0000CC"/>
                          </a:solidFill>
                        </a:rPr>
                        <a:t>-</a:t>
                      </a:r>
                      <a:endParaRPr lang="pl-PL" sz="1800" dirty="0">
                        <a:solidFill>
                          <a:srgbClr val="0000CC"/>
                        </a:solidFill>
                      </a:endParaRPr>
                    </a:p>
                  </a:txBody>
                  <a:tcPr marL="91445" marR="91445"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000" kern="1200" dirty="0" smtClean="0">
                          <a:solidFill>
                            <a:srgbClr val="0000CC"/>
                          </a:solidFill>
                          <a:latin typeface="+mn-lt"/>
                          <a:ea typeface="+mn-ea"/>
                          <a:cs typeface="+mn-cs"/>
                        </a:rPr>
                        <a:t>poświadczonymi kopiami zaświadczeń o uzyskaniu tytułu laureata/finalisty olimpiady lub laureata konkursu uprawniającymi do zwolnienia z egzaminu ósmoklasisty z języka angielskiego (o ile takie były)</a:t>
                      </a:r>
                      <a:endParaRPr lang="pl-PL" sz="2000" kern="1200" dirty="0">
                        <a:solidFill>
                          <a:srgbClr val="0000CC"/>
                        </a:solidFill>
                        <a:latin typeface="+mn-lt"/>
                        <a:ea typeface="+mn-ea"/>
                        <a:cs typeface="+mn-cs"/>
                      </a:endParaRPr>
                    </a:p>
                  </a:txBody>
                  <a:tcPr marL="91445" marR="91445" marT="45716" marB="45716"/>
                </a:tc>
              </a:tr>
              <a:tr h="663738">
                <a:tc>
                  <a:txBody>
                    <a:bodyPr/>
                    <a:lstStyle/>
                    <a:p>
                      <a:pPr algn="r"/>
                      <a:r>
                        <a:rPr lang="pl-PL" sz="1800" dirty="0" smtClean="0">
                          <a:solidFill>
                            <a:srgbClr val="0000CC"/>
                          </a:solidFill>
                        </a:rPr>
                        <a:t>-</a:t>
                      </a:r>
                      <a:endParaRPr lang="pl-PL" sz="1800" dirty="0">
                        <a:solidFill>
                          <a:srgbClr val="0000CC"/>
                        </a:solidFill>
                      </a:endParaRPr>
                    </a:p>
                  </a:txBody>
                  <a:tcPr marL="91445" marR="91445"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000" kern="1200" dirty="0" smtClean="0">
                          <a:solidFill>
                            <a:srgbClr val="0000CC"/>
                          </a:solidFill>
                          <a:latin typeface="+mn-lt"/>
                          <a:ea typeface="+mn-ea"/>
                          <a:cs typeface="+mn-cs"/>
                        </a:rPr>
                        <a:t>kopią wykazu zawartości przesyłki od dystrybutora z materiałami egzaminacyjnymi na egzamin ósmoklasisty z języka angielskiego.</a:t>
                      </a:r>
                      <a:endParaRPr lang="pl-PL" sz="2000" kern="1200" dirty="0">
                        <a:solidFill>
                          <a:srgbClr val="0000CC"/>
                        </a:solidFill>
                        <a:latin typeface="+mn-lt"/>
                        <a:ea typeface="+mn-ea"/>
                        <a:cs typeface="+mn-cs"/>
                      </a:endParaRPr>
                    </a:p>
                  </a:txBody>
                  <a:tcPr marL="91445" marR="91445" marT="45716" marB="45716"/>
                </a:tc>
              </a:tr>
            </a:tbl>
          </a:graphicData>
        </a:graphic>
      </p:graphicFrame>
      <p:pic>
        <p:nvPicPr>
          <p:cNvPr id="81947"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5"/>
          <p:cNvSpPr txBox="1">
            <a:spLocks noChangeArrowheads="1"/>
          </p:cNvSpPr>
          <p:nvPr/>
        </p:nvSpPr>
        <p:spPr bwMode="auto">
          <a:xfrm>
            <a:off x="0" y="161291"/>
            <a:ext cx="88201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000" b="1" dirty="0">
                <a:solidFill>
                  <a:srgbClr val="0000CC"/>
                </a:solidFill>
                <a:ea typeface="Tahoma" pitchFamily="34" charset="0"/>
                <a:cs typeface="Tahoma" pitchFamily="34" charset="0"/>
              </a:rPr>
              <a:t>Zawartość zaklejonej koperty z </a:t>
            </a:r>
            <a:r>
              <a:rPr lang="pl-PL" altLang="pl-PL" sz="2000" b="1" dirty="0" smtClean="0">
                <a:solidFill>
                  <a:srgbClr val="0000CC"/>
                </a:solidFill>
                <a:ea typeface="Tahoma" pitchFamily="34" charset="0"/>
                <a:cs typeface="Tahoma" pitchFamily="34" charset="0"/>
              </a:rPr>
              <a:t>napisem </a:t>
            </a:r>
            <a:r>
              <a:rPr lang="pl-PL" altLang="pl-PL" sz="2000" b="1" dirty="0">
                <a:solidFill>
                  <a:srgbClr val="0000CC"/>
                </a:solidFill>
                <a:ea typeface="Tahoma" pitchFamily="34" charset="0"/>
                <a:cs typeface="Tahoma" pitchFamily="34" charset="0"/>
              </a:rPr>
              <a:t>NIE </a:t>
            </a:r>
            <a:r>
              <a:rPr lang="pl-PL" altLang="pl-PL" sz="2000" b="1" dirty="0" smtClean="0">
                <a:solidFill>
                  <a:srgbClr val="0000CC"/>
                </a:solidFill>
                <a:ea typeface="Tahoma" pitchFamily="34" charset="0"/>
                <a:cs typeface="Tahoma" pitchFamily="34" charset="0"/>
              </a:rPr>
              <a:t>OTWIERAĆ</a:t>
            </a:r>
            <a:endParaRPr lang="pl-PL" altLang="pl-PL" sz="2000" b="1" dirty="0">
              <a:solidFill>
                <a:srgbClr val="0000CC"/>
              </a:solidFill>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224C7CA4-D973-4014-9AE9-0EC930B08C3C}" type="slidenum">
              <a:rPr lang="pl-PL" altLang="pl-PL" sz="1200" smtClean="0">
                <a:solidFill>
                  <a:srgbClr val="595959"/>
                </a:solidFill>
                <a:latin typeface="Century Gothic" pitchFamily="34" charset="0"/>
              </a:rPr>
              <a:pPr eaLnBrk="1" hangingPunct="1"/>
              <a:t>81</a:t>
            </a:fld>
            <a:endParaRPr lang="pl-PL" altLang="pl-PL" sz="1200" dirty="0" smtClean="0">
              <a:solidFill>
                <a:srgbClr val="595959"/>
              </a:solidFill>
              <a:latin typeface="Century Gothic" pitchFamily="34" charset="0"/>
            </a:endParaRPr>
          </a:p>
        </p:txBody>
      </p:sp>
      <p:pic>
        <p:nvPicPr>
          <p:cNvPr id="829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graphicFrame>
        <p:nvGraphicFramePr>
          <p:cNvPr id="2" name="Tabela 1"/>
          <p:cNvGraphicFramePr>
            <a:graphicFrameLocks noGrp="1"/>
          </p:cNvGraphicFramePr>
          <p:nvPr>
            <p:extLst>
              <p:ext uri="{D42A27DB-BD31-4B8C-83A1-F6EECF244321}">
                <p14:modId xmlns:p14="http://schemas.microsoft.com/office/powerpoint/2010/main" val="971837467"/>
              </p:ext>
            </p:extLst>
          </p:nvPr>
        </p:nvGraphicFramePr>
        <p:xfrm>
          <a:off x="730250" y="1412875"/>
          <a:ext cx="7802563" cy="3174946"/>
        </p:xfrm>
        <a:graphic>
          <a:graphicData uri="http://schemas.openxmlformats.org/drawingml/2006/table">
            <a:tbl>
              <a:tblPr firstRow="1" bandRow="1">
                <a:tableStyleId>{5C22544A-7EE6-4342-B048-85BDC9FD1C3A}</a:tableStyleId>
              </a:tblPr>
              <a:tblGrid>
                <a:gridCol w="599757"/>
                <a:gridCol w="7202806"/>
              </a:tblGrid>
              <a:tr h="370729">
                <a:tc>
                  <a:txBody>
                    <a:bodyPr/>
                    <a:lstStyle/>
                    <a:p>
                      <a:r>
                        <a:rPr lang="pl-PL" sz="1800" dirty="0" smtClean="0"/>
                        <a:t>Lp.</a:t>
                      </a:r>
                      <a:endParaRPr lang="pl-PL" sz="1800" dirty="0"/>
                    </a:p>
                  </a:txBody>
                  <a:tcPr marL="91444" marR="91444" marT="45710" marB="45710"/>
                </a:tc>
                <a:tc>
                  <a:txBody>
                    <a:bodyPr/>
                    <a:lstStyle/>
                    <a:p>
                      <a:r>
                        <a:rPr lang="pl-PL" sz="1800" dirty="0" smtClean="0">
                          <a:solidFill>
                            <a:srgbClr val="0000CC"/>
                          </a:solidFill>
                        </a:rPr>
                        <a:t>Materiały</a:t>
                      </a:r>
                      <a:r>
                        <a:rPr lang="pl-PL" sz="1800" baseline="0" dirty="0" smtClean="0">
                          <a:solidFill>
                            <a:srgbClr val="0000CC"/>
                          </a:solidFill>
                        </a:rPr>
                        <a:t> egzaminacyjne</a:t>
                      </a:r>
                      <a:endParaRPr lang="pl-PL" sz="1800" dirty="0">
                        <a:solidFill>
                          <a:srgbClr val="0000CC"/>
                        </a:solidFill>
                      </a:endParaRPr>
                    </a:p>
                  </a:txBody>
                  <a:tcPr marL="91444" marR="91444" marT="45710" marB="45710"/>
                </a:tc>
              </a:tr>
              <a:tr h="701075">
                <a:tc>
                  <a:txBody>
                    <a:bodyPr/>
                    <a:lstStyle/>
                    <a:p>
                      <a:r>
                        <a:rPr lang="pl-PL" sz="1800" dirty="0" smtClean="0">
                          <a:solidFill>
                            <a:srgbClr val="0000CC"/>
                          </a:solidFill>
                        </a:rPr>
                        <a:t>1</a:t>
                      </a:r>
                      <a:endParaRPr lang="pl-PL" sz="1800" dirty="0">
                        <a:solidFill>
                          <a:srgbClr val="0000CC"/>
                        </a:solidFill>
                      </a:endParaRPr>
                    </a:p>
                  </a:txBody>
                  <a:tcPr marL="91444" marR="91444" marT="45710" marB="457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000" dirty="0" smtClean="0">
                          <a:solidFill>
                            <a:srgbClr val="0000CC"/>
                          </a:solidFill>
                        </a:rPr>
                        <a:t>Zbiorczy protokół przekazania/odbioru dokumentacji do OKE (załącznik OKE 3c-E8) z języka …………….</a:t>
                      </a:r>
                    </a:p>
                  </a:txBody>
                  <a:tcPr marL="91444" marR="91444" marT="45710" marB="45710"/>
                </a:tc>
              </a:tr>
              <a:tr h="396247">
                <a:tc>
                  <a:txBody>
                    <a:bodyPr/>
                    <a:lstStyle/>
                    <a:p>
                      <a:r>
                        <a:rPr lang="pl-PL" sz="1800" dirty="0" smtClean="0">
                          <a:solidFill>
                            <a:srgbClr val="0000CC"/>
                          </a:solidFill>
                        </a:rPr>
                        <a:t>2</a:t>
                      </a:r>
                      <a:endParaRPr lang="pl-PL" sz="1800" dirty="0">
                        <a:solidFill>
                          <a:srgbClr val="0000CC"/>
                        </a:solidFill>
                      </a:endParaRPr>
                    </a:p>
                  </a:txBody>
                  <a:tcPr marL="91444" marR="91444" marT="45710" marB="457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000" kern="1200" dirty="0" smtClean="0">
                          <a:solidFill>
                            <a:srgbClr val="0000CC"/>
                          </a:solidFill>
                          <a:latin typeface="+mn-lt"/>
                          <a:ea typeface="+mn-ea"/>
                          <a:cs typeface="+mn-cs"/>
                        </a:rPr>
                        <a:t>Wypełnione</a:t>
                      </a:r>
                      <a:r>
                        <a:rPr lang="pl-PL" sz="2000" kern="1200" baseline="0" dirty="0" smtClean="0">
                          <a:solidFill>
                            <a:srgbClr val="0000CC"/>
                          </a:solidFill>
                          <a:latin typeface="+mn-lt"/>
                          <a:ea typeface="+mn-ea"/>
                          <a:cs typeface="+mn-cs"/>
                        </a:rPr>
                        <a:t> p</a:t>
                      </a:r>
                      <a:r>
                        <a:rPr lang="pl-PL" sz="2000" kern="1200" dirty="0" smtClean="0">
                          <a:solidFill>
                            <a:srgbClr val="0000CC"/>
                          </a:solidFill>
                          <a:latin typeface="+mn-lt"/>
                          <a:ea typeface="+mn-ea"/>
                          <a:cs typeface="+mn-cs"/>
                        </a:rPr>
                        <a:t>race egzaminacyjne z języka ……………….</a:t>
                      </a:r>
                      <a:endParaRPr lang="pl-PL" sz="2000" kern="1200" dirty="0">
                        <a:solidFill>
                          <a:srgbClr val="0000CC"/>
                        </a:solidFill>
                        <a:latin typeface="+mn-lt"/>
                        <a:ea typeface="+mn-ea"/>
                        <a:cs typeface="+mn-cs"/>
                      </a:endParaRPr>
                    </a:p>
                  </a:txBody>
                  <a:tcPr marL="91444" marR="91444" marT="45710" marB="45710"/>
                </a:tc>
              </a:tr>
              <a:tr h="701075">
                <a:tc>
                  <a:txBody>
                    <a:bodyPr/>
                    <a:lstStyle/>
                    <a:p>
                      <a:r>
                        <a:rPr lang="pl-PL" sz="1800" dirty="0" smtClean="0">
                          <a:solidFill>
                            <a:srgbClr val="0000CC"/>
                          </a:solidFill>
                        </a:rPr>
                        <a:t>3</a:t>
                      </a:r>
                      <a:endParaRPr lang="pl-PL" sz="1800" dirty="0">
                        <a:solidFill>
                          <a:srgbClr val="0000CC"/>
                        </a:solidFill>
                      </a:endParaRPr>
                    </a:p>
                  </a:txBody>
                  <a:tcPr marL="91444" marR="91444" marT="45710" marB="457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000" kern="1200" dirty="0" smtClean="0">
                          <a:solidFill>
                            <a:srgbClr val="0000CC"/>
                          </a:solidFill>
                          <a:latin typeface="+mn-lt"/>
                          <a:ea typeface="+mn-ea"/>
                          <a:cs typeface="+mn-cs"/>
                        </a:rPr>
                        <a:t>Opisana papierowa koperta z wadliwymi oraz niewykorzystanymi arkuszami z języka ……………………………..</a:t>
                      </a:r>
                      <a:endParaRPr lang="pl-PL" sz="2000" kern="1200" dirty="0">
                        <a:solidFill>
                          <a:srgbClr val="0000CC"/>
                        </a:solidFill>
                        <a:latin typeface="+mn-lt"/>
                        <a:ea typeface="+mn-ea"/>
                        <a:cs typeface="+mn-cs"/>
                      </a:endParaRPr>
                    </a:p>
                  </a:txBody>
                  <a:tcPr marL="91444" marR="91444" marT="45710" marB="45710"/>
                </a:tc>
              </a:tr>
              <a:tr h="701075">
                <a:tc>
                  <a:txBody>
                    <a:bodyPr/>
                    <a:lstStyle/>
                    <a:p>
                      <a:r>
                        <a:rPr lang="pl-PL" sz="1800" dirty="0" smtClean="0">
                          <a:solidFill>
                            <a:srgbClr val="0000CC"/>
                          </a:solidFill>
                        </a:rPr>
                        <a:t>4</a:t>
                      </a:r>
                      <a:endParaRPr lang="pl-PL" sz="1800" dirty="0">
                        <a:solidFill>
                          <a:srgbClr val="0000CC"/>
                        </a:solidFill>
                      </a:endParaRPr>
                    </a:p>
                  </a:txBody>
                  <a:tcPr marL="91444" marR="91444" marT="45710" marB="457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000" kern="1200" dirty="0" smtClean="0">
                          <a:solidFill>
                            <a:srgbClr val="0000CC"/>
                          </a:solidFill>
                          <a:latin typeface="+mn-lt"/>
                          <a:ea typeface="+mn-ea"/>
                          <a:cs typeface="+mn-cs"/>
                        </a:rPr>
                        <a:t>Zaklejona papierowa koperta z dokumentacją egzaminacyjną z języka ………………….. oraz naklejonym kodem szkoły. </a:t>
                      </a:r>
                      <a:endParaRPr lang="pl-PL" sz="2000" kern="1200" dirty="0">
                        <a:solidFill>
                          <a:srgbClr val="0000CC"/>
                        </a:solidFill>
                        <a:latin typeface="+mn-lt"/>
                        <a:ea typeface="+mn-ea"/>
                        <a:cs typeface="+mn-cs"/>
                      </a:endParaRPr>
                    </a:p>
                  </a:txBody>
                  <a:tcPr marL="91444" marR="91444" marT="45710" marB="45710"/>
                </a:tc>
              </a:tr>
            </a:tbl>
          </a:graphicData>
        </a:graphic>
      </p:graphicFrame>
      <p:pic>
        <p:nvPicPr>
          <p:cNvPr id="82970"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5"/>
          <p:cNvSpPr txBox="1">
            <a:spLocks noChangeArrowheads="1"/>
          </p:cNvSpPr>
          <p:nvPr/>
        </p:nvSpPr>
        <p:spPr bwMode="auto">
          <a:xfrm>
            <a:off x="0" y="260648"/>
            <a:ext cx="88201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000" b="1" dirty="0">
                <a:solidFill>
                  <a:srgbClr val="0000CC"/>
                </a:solidFill>
                <a:ea typeface="Tahoma" pitchFamily="34" charset="0"/>
                <a:cs typeface="Tahoma" pitchFamily="34" charset="0"/>
              </a:rPr>
              <a:t>Przekazywanie materiałów z języka </a:t>
            </a:r>
            <a:r>
              <a:rPr lang="pl-PL" altLang="pl-PL" sz="2000" b="1" dirty="0" smtClean="0">
                <a:solidFill>
                  <a:srgbClr val="0000CC"/>
                </a:solidFill>
                <a:ea typeface="Tahoma" pitchFamily="34" charset="0"/>
                <a:cs typeface="Tahoma" pitchFamily="34" charset="0"/>
              </a:rPr>
              <a:t>innego niż angielski </a:t>
            </a:r>
          </a:p>
          <a:p>
            <a:pPr algn="ctr" eaLnBrk="1" hangingPunct="1"/>
            <a:r>
              <a:rPr lang="pl-PL" altLang="pl-PL" sz="2000" b="1" dirty="0" smtClean="0">
                <a:solidFill>
                  <a:srgbClr val="0000CC"/>
                </a:solidFill>
                <a:ea typeface="Tahoma" pitchFamily="34" charset="0"/>
                <a:cs typeface="Tahoma" pitchFamily="34" charset="0"/>
              </a:rPr>
              <a:t>do OKE w Gdańsku</a:t>
            </a:r>
            <a:endParaRPr lang="pl-PL" altLang="pl-PL" sz="2000" b="1" dirty="0">
              <a:solidFill>
                <a:srgbClr val="0000CC"/>
              </a:solidFill>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224C7CA4-D973-4014-9AE9-0EC930B08C3C}" type="slidenum">
              <a:rPr lang="pl-PL" altLang="pl-PL" sz="1200" smtClean="0">
                <a:solidFill>
                  <a:srgbClr val="595959"/>
                </a:solidFill>
                <a:latin typeface="Century Gothic" pitchFamily="34" charset="0"/>
              </a:rPr>
              <a:pPr eaLnBrk="1" hangingPunct="1"/>
              <a:t>82</a:t>
            </a:fld>
            <a:endParaRPr lang="pl-PL" altLang="pl-PL" sz="1200" dirty="0" smtClean="0">
              <a:solidFill>
                <a:srgbClr val="595959"/>
              </a:solidFill>
              <a:latin typeface="Century Gothic" pitchFamily="34" charset="0"/>
            </a:endParaRPr>
          </a:p>
        </p:txBody>
      </p:sp>
      <p:pic>
        <p:nvPicPr>
          <p:cNvPr id="829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82970"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5"/>
          <p:cNvSpPr txBox="1">
            <a:spLocks noChangeArrowheads="1"/>
          </p:cNvSpPr>
          <p:nvPr/>
        </p:nvSpPr>
        <p:spPr bwMode="auto">
          <a:xfrm>
            <a:off x="0" y="260648"/>
            <a:ext cx="88201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000" b="1" dirty="0">
                <a:solidFill>
                  <a:srgbClr val="0000CC"/>
                </a:solidFill>
                <a:ea typeface="Tahoma" pitchFamily="34" charset="0"/>
                <a:cs typeface="Tahoma" pitchFamily="34" charset="0"/>
              </a:rPr>
              <a:t>Przekazywanie </a:t>
            </a:r>
            <a:r>
              <a:rPr lang="pl-PL" altLang="pl-PL" sz="2000" b="1" dirty="0" smtClean="0">
                <a:solidFill>
                  <a:srgbClr val="0000CC"/>
                </a:solidFill>
                <a:ea typeface="Tahoma" pitchFamily="34" charset="0"/>
                <a:cs typeface="Tahoma" pitchFamily="34" charset="0"/>
              </a:rPr>
              <a:t>prac uczniów z Ukrainy</a:t>
            </a:r>
            <a:endParaRPr lang="pl-PL" altLang="pl-PL" sz="2000" b="1" dirty="0">
              <a:solidFill>
                <a:srgbClr val="0000CC"/>
              </a:solidFill>
              <a:ea typeface="Tahoma" pitchFamily="34" charset="0"/>
              <a:cs typeface="Tahoma" pitchFamily="34" charset="0"/>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223" y="836712"/>
            <a:ext cx="4113585" cy="57000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Prostokąt 2"/>
          <p:cNvSpPr/>
          <p:nvPr/>
        </p:nvSpPr>
        <p:spPr>
          <a:xfrm>
            <a:off x="393626" y="1484784"/>
            <a:ext cx="3238872" cy="3139321"/>
          </a:xfrm>
          <a:prstGeom prst="rect">
            <a:avLst/>
          </a:prstGeom>
        </p:spPr>
        <p:txBody>
          <a:bodyPr wrap="square">
            <a:spAutoFit/>
          </a:bodyPr>
          <a:lstStyle/>
          <a:p>
            <a:r>
              <a:rPr lang="pl-PL" sz="1800" dirty="0">
                <a:solidFill>
                  <a:srgbClr val="0000CC"/>
                </a:solidFill>
              </a:rPr>
              <a:t>Jeżeli w </a:t>
            </a:r>
            <a:r>
              <a:rPr lang="pl-PL" sz="1800" dirty="0" smtClean="0">
                <a:solidFill>
                  <a:srgbClr val="0000CC"/>
                </a:solidFill>
              </a:rPr>
              <a:t>szkole </a:t>
            </a:r>
            <a:r>
              <a:rPr lang="pl-PL" sz="1800" dirty="0">
                <a:solidFill>
                  <a:srgbClr val="0000CC"/>
                </a:solidFill>
              </a:rPr>
              <a:t>do egzaminu przystępują uczniowie – uchodźcy z Ukrainy, to ich prace pozostają w szkole i są przekazywane bezpośrednio do OKE po trzecim dniu egzaminu </a:t>
            </a:r>
            <a:r>
              <a:rPr lang="pl-PL" sz="1800" dirty="0" smtClean="0">
                <a:solidFill>
                  <a:srgbClr val="0000CC"/>
                </a:solidFill>
              </a:rPr>
              <a:t>(26 </a:t>
            </a:r>
            <a:r>
              <a:rPr lang="pl-PL" sz="1800" dirty="0">
                <a:solidFill>
                  <a:srgbClr val="0000CC"/>
                </a:solidFill>
              </a:rPr>
              <a:t>maja 2022 r.) razem z pracami zdających </a:t>
            </a:r>
            <a:r>
              <a:rPr lang="pl-PL" sz="1800" dirty="0" smtClean="0">
                <a:solidFill>
                  <a:srgbClr val="0000CC"/>
                </a:solidFill>
              </a:rPr>
              <a:t/>
            </a:r>
            <a:br>
              <a:rPr lang="pl-PL" sz="1800" dirty="0" smtClean="0">
                <a:solidFill>
                  <a:srgbClr val="0000CC"/>
                </a:solidFill>
              </a:rPr>
            </a:br>
            <a:r>
              <a:rPr lang="pl-PL" sz="1800" dirty="0" smtClean="0">
                <a:solidFill>
                  <a:srgbClr val="0000CC"/>
                </a:solidFill>
              </a:rPr>
              <a:t>z </a:t>
            </a:r>
            <a:r>
              <a:rPr lang="pl-PL" sz="1800" dirty="0">
                <a:solidFill>
                  <a:srgbClr val="0000CC"/>
                </a:solidFill>
              </a:rPr>
              <a:t>innych języków niż język angielski oraz </a:t>
            </a:r>
            <a:r>
              <a:rPr lang="pl-PL" sz="1800" dirty="0" smtClean="0">
                <a:solidFill>
                  <a:srgbClr val="0000CC"/>
                </a:solidFill>
              </a:rPr>
              <a:t/>
            </a:r>
            <a:br>
              <a:rPr lang="pl-PL" sz="1800" dirty="0" smtClean="0">
                <a:solidFill>
                  <a:srgbClr val="0000CC"/>
                </a:solidFill>
              </a:rPr>
            </a:br>
            <a:r>
              <a:rPr lang="pl-PL" sz="1800" dirty="0" smtClean="0">
                <a:solidFill>
                  <a:srgbClr val="0000CC"/>
                </a:solidFill>
              </a:rPr>
              <a:t>z </a:t>
            </a:r>
            <a:r>
              <a:rPr lang="pl-PL" sz="1800" b="1" i="1" dirty="0" smtClean="0">
                <a:solidFill>
                  <a:srgbClr val="0000CC"/>
                </a:solidFill>
              </a:rPr>
              <a:t>załącznikiem</a:t>
            </a:r>
            <a:r>
              <a:rPr lang="pl-PL" sz="1800" b="1" dirty="0" smtClean="0">
                <a:solidFill>
                  <a:srgbClr val="0000CC"/>
                </a:solidFill>
              </a:rPr>
              <a:t> </a:t>
            </a:r>
            <a:r>
              <a:rPr lang="pl-PL" sz="1800" b="1" i="1" dirty="0">
                <a:solidFill>
                  <a:srgbClr val="0000CC"/>
                </a:solidFill>
              </a:rPr>
              <a:t>OKE 3U-E8</a:t>
            </a:r>
            <a:r>
              <a:rPr lang="pl-PL" sz="1600" dirty="0">
                <a:solidFill>
                  <a:srgbClr val="0000CC"/>
                </a:solidFill>
              </a:rPr>
              <a:t>.</a:t>
            </a:r>
          </a:p>
        </p:txBody>
      </p:sp>
    </p:spTree>
    <p:extLst>
      <p:ext uri="{BB962C8B-B14F-4D97-AF65-F5344CB8AC3E}">
        <p14:creationId xmlns:p14="http://schemas.microsoft.com/office/powerpoint/2010/main" val="370312035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224C7CA4-D973-4014-9AE9-0EC930B08C3C}" type="slidenum">
              <a:rPr lang="pl-PL" altLang="pl-PL" sz="1200" smtClean="0">
                <a:solidFill>
                  <a:srgbClr val="595959"/>
                </a:solidFill>
                <a:latin typeface="Century Gothic" pitchFamily="34" charset="0"/>
              </a:rPr>
              <a:pPr eaLnBrk="1" hangingPunct="1"/>
              <a:t>83</a:t>
            </a:fld>
            <a:endParaRPr lang="pl-PL" altLang="pl-PL" sz="1200" dirty="0" smtClean="0">
              <a:solidFill>
                <a:srgbClr val="595959"/>
              </a:solidFill>
              <a:latin typeface="Century Gothic" pitchFamily="34" charset="0"/>
            </a:endParaRPr>
          </a:p>
        </p:txBody>
      </p:sp>
      <p:pic>
        <p:nvPicPr>
          <p:cNvPr id="829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graphicFrame>
        <p:nvGraphicFramePr>
          <p:cNvPr id="2" name="Tabela 1"/>
          <p:cNvGraphicFramePr>
            <a:graphicFrameLocks noGrp="1"/>
          </p:cNvGraphicFramePr>
          <p:nvPr>
            <p:extLst>
              <p:ext uri="{D42A27DB-BD31-4B8C-83A1-F6EECF244321}">
                <p14:modId xmlns:p14="http://schemas.microsoft.com/office/powerpoint/2010/main" val="960020333"/>
              </p:ext>
            </p:extLst>
          </p:nvPr>
        </p:nvGraphicFramePr>
        <p:xfrm>
          <a:off x="730250" y="1412875"/>
          <a:ext cx="7802563" cy="3174974"/>
        </p:xfrm>
        <a:graphic>
          <a:graphicData uri="http://schemas.openxmlformats.org/drawingml/2006/table">
            <a:tbl>
              <a:tblPr firstRow="1" bandRow="1">
                <a:tableStyleId>{5C22544A-7EE6-4342-B048-85BDC9FD1C3A}</a:tableStyleId>
              </a:tblPr>
              <a:tblGrid>
                <a:gridCol w="599757"/>
                <a:gridCol w="7202806"/>
              </a:tblGrid>
              <a:tr h="370729">
                <a:tc>
                  <a:txBody>
                    <a:bodyPr/>
                    <a:lstStyle/>
                    <a:p>
                      <a:r>
                        <a:rPr lang="pl-PL" sz="1800" dirty="0" smtClean="0"/>
                        <a:t>Lp.</a:t>
                      </a:r>
                      <a:endParaRPr lang="pl-PL" sz="1800" dirty="0"/>
                    </a:p>
                  </a:txBody>
                  <a:tcPr marL="91444" marR="91444" marT="45710" marB="45710"/>
                </a:tc>
                <a:tc>
                  <a:txBody>
                    <a:bodyPr/>
                    <a:lstStyle/>
                    <a:p>
                      <a:r>
                        <a:rPr lang="pl-PL" sz="1800" dirty="0" smtClean="0">
                          <a:solidFill>
                            <a:srgbClr val="0000CC"/>
                          </a:solidFill>
                        </a:rPr>
                        <a:t>Materiały</a:t>
                      </a:r>
                      <a:r>
                        <a:rPr lang="pl-PL" sz="1800" baseline="0" dirty="0" smtClean="0">
                          <a:solidFill>
                            <a:srgbClr val="0000CC"/>
                          </a:solidFill>
                        </a:rPr>
                        <a:t> egzaminacyjne</a:t>
                      </a:r>
                      <a:endParaRPr lang="pl-PL" sz="1800" dirty="0">
                        <a:solidFill>
                          <a:srgbClr val="0000CC"/>
                        </a:solidFill>
                      </a:endParaRPr>
                    </a:p>
                  </a:txBody>
                  <a:tcPr marL="91444" marR="91444" marT="45710" marB="45710"/>
                </a:tc>
              </a:tr>
              <a:tr h="701075">
                <a:tc>
                  <a:txBody>
                    <a:bodyPr/>
                    <a:lstStyle/>
                    <a:p>
                      <a:r>
                        <a:rPr lang="pl-PL" sz="1800" dirty="0" smtClean="0">
                          <a:solidFill>
                            <a:srgbClr val="0000CC"/>
                          </a:solidFill>
                        </a:rPr>
                        <a:t>1</a:t>
                      </a:r>
                      <a:endParaRPr lang="pl-PL" sz="1800" dirty="0">
                        <a:solidFill>
                          <a:srgbClr val="0000CC"/>
                        </a:solidFill>
                      </a:endParaRPr>
                    </a:p>
                  </a:txBody>
                  <a:tcPr marL="91444" marR="91444" marT="45710" marB="457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000" dirty="0" smtClean="0">
                          <a:solidFill>
                            <a:srgbClr val="0000CC"/>
                          </a:solidFill>
                        </a:rPr>
                        <a:t>Zbiorczy protokół przekazania prac uczniów z Ukrainy do OKE (załącznik OKE 3U-E8)</a:t>
                      </a:r>
                    </a:p>
                  </a:txBody>
                  <a:tcPr marL="91444" marR="91444" marT="45710" marB="45710"/>
                </a:tc>
              </a:tr>
              <a:tr h="396247">
                <a:tc>
                  <a:txBody>
                    <a:bodyPr/>
                    <a:lstStyle/>
                    <a:p>
                      <a:r>
                        <a:rPr lang="pl-PL" sz="1800" dirty="0" smtClean="0">
                          <a:solidFill>
                            <a:srgbClr val="0000CC"/>
                          </a:solidFill>
                        </a:rPr>
                        <a:t>2</a:t>
                      </a:r>
                      <a:endParaRPr lang="pl-PL" sz="1800" dirty="0">
                        <a:solidFill>
                          <a:srgbClr val="0000CC"/>
                        </a:solidFill>
                      </a:endParaRPr>
                    </a:p>
                  </a:txBody>
                  <a:tcPr marL="91444" marR="91444" marT="45710" marB="457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000" kern="1200" baseline="0" dirty="0" smtClean="0">
                          <a:solidFill>
                            <a:srgbClr val="0000CC"/>
                          </a:solidFill>
                          <a:latin typeface="+mn-lt"/>
                          <a:ea typeface="+mn-ea"/>
                          <a:cs typeface="+mn-cs"/>
                        </a:rPr>
                        <a:t>P</a:t>
                      </a:r>
                      <a:r>
                        <a:rPr lang="pl-PL" sz="2000" kern="1200" dirty="0" smtClean="0">
                          <a:solidFill>
                            <a:srgbClr val="0000CC"/>
                          </a:solidFill>
                          <a:latin typeface="+mn-lt"/>
                          <a:ea typeface="+mn-ea"/>
                          <a:cs typeface="+mn-cs"/>
                        </a:rPr>
                        <a:t>race egzaminacyjne z języka polskiego, matematyki, języka obcego wypełnione przez</a:t>
                      </a:r>
                      <a:r>
                        <a:rPr lang="pl-PL" sz="2000" kern="1200" baseline="0" dirty="0" smtClean="0">
                          <a:solidFill>
                            <a:srgbClr val="0000CC"/>
                          </a:solidFill>
                          <a:latin typeface="+mn-lt"/>
                          <a:ea typeface="+mn-ea"/>
                          <a:cs typeface="+mn-cs"/>
                        </a:rPr>
                        <a:t> </a:t>
                      </a:r>
                      <a:r>
                        <a:rPr lang="pl-PL" sz="2000" kern="1200" dirty="0" smtClean="0">
                          <a:solidFill>
                            <a:srgbClr val="0000CC"/>
                          </a:solidFill>
                          <a:latin typeface="+mn-lt"/>
                          <a:ea typeface="+mn-ea"/>
                          <a:cs typeface="+mn-cs"/>
                        </a:rPr>
                        <a:t>uczniów z Ukrainy</a:t>
                      </a:r>
                      <a:endParaRPr lang="pl-PL" sz="2000" kern="1200" dirty="0">
                        <a:solidFill>
                          <a:srgbClr val="0000CC"/>
                        </a:solidFill>
                        <a:latin typeface="+mn-lt"/>
                        <a:ea typeface="+mn-ea"/>
                        <a:cs typeface="+mn-cs"/>
                      </a:endParaRPr>
                    </a:p>
                  </a:txBody>
                  <a:tcPr marL="91444" marR="91444" marT="45710" marB="45710"/>
                </a:tc>
              </a:tr>
              <a:tr h="701075">
                <a:tc>
                  <a:txBody>
                    <a:bodyPr/>
                    <a:lstStyle/>
                    <a:p>
                      <a:r>
                        <a:rPr lang="pl-PL" sz="1800" dirty="0" smtClean="0">
                          <a:solidFill>
                            <a:srgbClr val="0000CC"/>
                          </a:solidFill>
                        </a:rPr>
                        <a:t>3</a:t>
                      </a:r>
                      <a:endParaRPr lang="pl-PL" sz="1800" dirty="0">
                        <a:solidFill>
                          <a:srgbClr val="0000CC"/>
                        </a:solidFill>
                      </a:endParaRPr>
                    </a:p>
                  </a:txBody>
                  <a:tcPr marL="91444" marR="91444" marT="45710" marB="457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000" kern="1200" dirty="0" smtClean="0">
                          <a:solidFill>
                            <a:srgbClr val="0000CC"/>
                          </a:solidFill>
                          <a:latin typeface="+mn-lt"/>
                          <a:ea typeface="+mn-ea"/>
                          <a:cs typeface="+mn-cs"/>
                        </a:rPr>
                        <a:t>Opisana papierowa koperta z wadliwymi oraz niewykorzystanymi arkuszami  O*-U-C00</a:t>
                      </a:r>
                      <a:r>
                        <a:rPr lang="pl-PL" sz="2000" kern="1200" baseline="0" dirty="0" smtClean="0">
                          <a:solidFill>
                            <a:srgbClr val="0000CC"/>
                          </a:solidFill>
                          <a:latin typeface="+mn-lt"/>
                          <a:ea typeface="+mn-ea"/>
                          <a:cs typeface="+mn-cs"/>
                        </a:rPr>
                        <a:t> </a:t>
                      </a:r>
                      <a:endParaRPr lang="pl-PL" sz="2000" kern="1200" dirty="0">
                        <a:solidFill>
                          <a:srgbClr val="0000CC"/>
                        </a:solidFill>
                        <a:latin typeface="+mn-lt"/>
                        <a:ea typeface="+mn-ea"/>
                        <a:cs typeface="+mn-cs"/>
                      </a:endParaRPr>
                    </a:p>
                  </a:txBody>
                  <a:tcPr marL="91444" marR="91444" marT="45710" marB="45710"/>
                </a:tc>
              </a:tr>
              <a:tr h="701075">
                <a:tc>
                  <a:txBody>
                    <a:bodyPr/>
                    <a:lstStyle/>
                    <a:p>
                      <a:r>
                        <a:rPr lang="pl-PL" sz="1800" dirty="0" smtClean="0">
                          <a:solidFill>
                            <a:srgbClr val="0000CC"/>
                          </a:solidFill>
                        </a:rPr>
                        <a:t>4</a:t>
                      </a:r>
                      <a:endParaRPr lang="pl-PL" sz="1800" dirty="0">
                        <a:solidFill>
                          <a:srgbClr val="0000CC"/>
                        </a:solidFill>
                      </a:endParaRPr>
                    </a:p>
                  </a:txBody>
                  <a:tcPr marL="91444" marR="91444" marT="45710" marB="457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000" kern="1200" dirty="0" smtClean="0">
                          <a:solidFill>
                            <a:srgbClr val="0000CC"/>
                          </a:solidFill>
                          <a:latin typeface="+mn-lt"/>
                          <a:ea typeface="+mn-ea"/>
                          <a:cs typeface="+mn-cs"/>
                        </a:rPr>
                        <a:t>Zaklejona papierowa koperta z dokumentacją egzaminacyjną dotyczącą uczniów z Ukrainy oraz naklejonym kodem szkoły. </a:t>
                      </a:r>
                      <a:endParaRPr lang="pl-PL" sz="2000" kern="1200" dirty="0">
                        <a:solidFill>
                          <a:srgbClr val="0000CC"/>
                        </a:solidFill>
                        <a:latin typeface="+mn-lt"/>
                        <a:ea typeface="+mn-ea"/>
                        <a:cs typeface="+mn-cs"/>
                      </a:endParaRPr>
                    </a:p>
                  </a:txBody>
                  <a:tcPr marL="91444" marR="91444" marT="45710" marB="45710"/>
                </a:tc>
              </a:tr>
            </a:tbl>
          </a:graphicData>
        </a:graphic>
      </p:graphicFrame>
      <p:pic>
        <p:nvPicPr>
          <p:cNvPr id="82970"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5"/>
          <p:cNvSpPr txBox="1">
            <a:spLocks noChangeArrowheads="1"/>
          </p:cNvSpPr>
          <p:nvPr/>
        </p:nvSpPr>
        <p:spPr bwMode="auto">
          <a:xfrm>
            <a:off x="0" y="260648"/>
            <a:ext cx="88201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000" b="1" dirty="0">
                <a:solidFill>
                  <a:srgbClr val="0000CC"/>
                </a:solidFill>
                <a:ea typeface="Tahoma" pitchFamily="34" charset="0"/>
                <a:cs typeface="Tahoma" pitchFamily="34" charset="0"/>
              </a:rPr>
              <a:t>Przekazywanie </a:t>
            </a:r>
            <a:r>
              <a:rPr lang="pl-PL" altLang="pl-PL" sz="2000" b="1" dirty="0" smtClean="0">
                <a:solidFill>
                  <a:srgbClr val="0000CC"/>
                </a:solidFill>
                <a:ea typeface="Tahoma" pitchFamily="34" charset="0"/>
                <a:cs typeface="Tahoma" pitchFamily="34" charset="0"/>
              </a:rPr>
              <a:t>prac uczniów z Ukrainy</a:t>
            </a:r>
            <a:endParaRPr lang="pl-PL" altLang="pl-PL" sz="2000" b="1" dirty="0">
              <a:solidFill>
                <a:srgbClr val="0000CC"/>
              </a:solidFill>
              <a:ea typeface="Tahoma" pitchFamily="34" charset="0"/>
              <a:cs typeface="Tahoma" pitchFamily="34" charset="0"/>
            </a:endParaRPr>
          </a:p>
        </p:txBody>
      </p:sp>
    </p:spTree>
    <p:extLst>
      <p:ext uri="{BB962C8B-B14F-4D97-AF65-F5344CB8AC3E}">
        <p14:creationId xmlns:p14="http://schemas.microsoft.com/office/powerpoint/2010/main" val="377497637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88640"/>
            <a:ext cx="9143999" cy="547960"/>
          </a:xfrm>
        </p:spPr>
        <p:txBody>
          <a:bodyPr>
            <a:normAutofit fontScale="90000"/>
          </a:bodyPr>
          <a:lstStyle/>
          <a:p>
            <a:pPr marL="0" indent="0" algn="ctr" eaLnBrk="1" hangingPunct="1">
              <a:buFont typeface="Georgia" pitchFamily="18" charset="0"/>
              <a:buNone/>
              <a:defRPr/>
            </a:pPr>
            <a:r>
              <a:rPr lang="pl-PL" sz="2400" b="1" dirty="0">
                <a:solidFill>
                  <a:srgbClr val="0000CC"/>
                </a:solidFill>
                <a:effectLst/>
                <a:latin typeface="Tahoma" pitchFamily="34" charset="0"/>
                <a:ea typeface="Tahoma" pitchFamily="34" charset="0"/>
                <a:cs typeface="Tahoma" pitchFamily="34" charset="0"/>
              </a:rPr>
              <a:t>Listy zdających w </a:t>
            </a:r>
            <a:r>
              <a:rPr lang="pl-PL" sz="2400" b="1" dirty="0" smtClean="0">
                <a:solidFill>
                  <a:srgbClr val="0000CC"/>
                </a:solidFill>
                <a:effectLst/>
                <a:latin typeface="Tahoma" pitchFamily="34" charset="0"/>
                <a:ea typeface="Tahoma" pitchFamily="34" charset="0"/>
                <a:cs typeface="Tahoma" pitchFamily="34" charset="0"/>
              </a:rPr>
              <a:t>salach w systemie SIOEO</a:t>
            </a:r>
            <a:endParaRPr lang="pl-PL" sz="2400" b="1" dirty="0">
              <a:solidFill>
                <a:srgbClr val="0000CC"/>
              </a:solidFill>
              <a:effectLst/>
              <a:latin typeface="Tahoma" pitchFamily="34" charset="0"/>
              <a:ea typeface="Tahoma" pitchFamily="34" charset="0"/>
              <a:cs typeface="Tahoma" pitchFamily="34" charset="0"/>
            </a:endParaRPr>
          </a:p>
        </p:txBody>
      </p:sp>
      <p:sp>
        <p:nvSpPr>
          <p:cNvPr id="5" name="Symbol zastępczy numeru slajdu 4"/>
          <p:cNvSpPr>
            <a:spLocks noGrp="1"/>
          </p:cNvSpPr>
          <p:nvPr>
            <p:ph type="sldNum" sz="quarter" idx="12"/>
          </p:nvPr>
        </p:nvSpPr>
        <p:spPr>
          <a:xfrm>
            <a:off x="6457950" y="6356350"/>
            <a:ext cx="2057400" cy="365125"/>
          </a:xfrm>
        </p:spPr>
        <p:txBody>
          <a:bodyPr/>
          <a:lstStyle/>
          <a:p>
            <a:pPr>
              <a:defRPr/>
            </a:pPr>
            <a:fld id="{32001790-1AE6-4A14-9ABA-29C7A9A78C7A}" type="slidenum">
              <a:rPr lang="pl-PL" smtClean="0"/>
              <a:pPr>
                <a:defRPr/>
              </a:pPr>
              <a:t>84</a:t>
            </a:fld>
            <a:endParaRPr lang="pl-PL" dirty="0"/>
          </a:p>
        </p:txBody>
      </p:sp>
      <p:pic>
        <p:nvPicPr>
          <p:cNvPr id="83972" name="Obraz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 y="1195388"/>
            <a:ext cx="7104063" cy="47974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4" name="Elipsa 7"/>
          <p:cNvSpPr/>
          <p:nvPr/>
        </p:nvSpPr>
        <p:spPr>
          <a:xfrm>
            <a:off x="3368675" y="2363788"/>
            <a:ext cx="1468438" cy="4492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pl-PL" dirty="0"/>
          </a:p>
        </p:txBody>
      </p:sp>
      <p:pic>
        <p:nvPicPr>
          <p:cNvPr id="83974" name="Obraz 8"/>
          <p:cNvPicPr>
            <a:picLocks noChangeAspect="1"/>
          </p:cNvPicPr>
          <p:nvPr/>
        </p:nvPicPr>
        <p:blipFill>
          <a:blip r:embed="rId3">
            <a:extLst>
              <a:ext uri="{28A0092B-C50C-407E-A947-70E740481C1C}">
                <a14:useLocalDpi xmlns:a14="http://schemas.microsoft.com/office/drawing/2010/main" val="0"/>
              </a:ext>
            </a:extLst>
          </a:blip>
          <a:srcRect b="14429"/>
          <a:stretch>
            <a:fillRect/>
          </a:stretch>
        </p:blipFill>
        <p:spPr bwMode="auto">
          <a:xfrm>
            <a:off x="1965325" y="2968625"/>
            <a:ext cx="7000875" cy="36464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6" name="Elipsa 7"/>
          <p:cNvSpPr/>
          <p:nvPr/>
        </p:nvSpPr>
        <p:spPr>
          <a:xfrm>
            <a:off x="3009900" y="3278188"/>
            <a:ext cx="1470025" cy="4492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pl-PL" dirty="0"/>
          </a:p>
        </p:txBody>
      </p:sp>
      <p:pic>
        <p:nvPicPr>
          <p:cNvPr id="839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7" name="Picture 7"/>
          <p:cNvPicPr>
            <a:picLocks noChangeAspect="1" noChangeArrowheads="1"/>
          </p:cNvPicPr>
          <p:nvPr/>
        </p:nvPicPr>
        <p:blipFill>
          <a:blip r:embed="rId5">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978"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spTree>
  </p:cSld>
  <p:clrMapOvr>
    <a:masterClrMapping/>
  </p:clrMapOvr>
  <p:transition spd="slow">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ytuł 1"/>
          <p:cNvSpPr>
            <a:spLocks noGrp="1"/>
          </p:cNvSpPr>
          <p:nvPr>
            <p:ph type="title"/>
          </p:nvPr>
        </p:nvSpPr>
        <p:spPr>
          <a:xfrm>
            <a:off x="0" y="188640"/>
            <a:ext cx="9143999" cy="547960"/>
          </a:xfrm>
        </p:spPr>
        <p:txBody>
          <a:bodyPr>
            <a:normAutofit fontScale="90000"/>
          </a:bodyPr>
          <a:lstStyle/>
          <a:p>
            <a:pPr marL="0" indent="0" algn="ctr" eaLnBrk="1" hangingPunct="1">
              <a:buFont typeface="Georgia" pitchFamily="18" charset="0"/>
              <a:buNone/>
              <a:defRPr/>
            </a:pPr>
            <a:r>
              <a:rPr lang="pl-PL" sz="2400" b="1" dirty="0" smtClean="0">
                <a:solidFill>
                  <a:srgbClr val="0000CC"/>
                </a:solidFill>
                <a:effectLst/>
                <a:latin typeface="Tahoma" pitchFamily="34" charset="0"/>
                <a:ea typeface="Tahoma" pitchFamily="34" charset="0"/>
                <a:cs typeface="Tahoma" pitchFamily="34" charset="0"/>
              </a:rPr>
              <a:t>Wykaz zdających </a:t>
            </a:r>
            <a:r>
              <a:rPr lang="pl-PL" sz="2400" b="1" dirty="0">
                <a:solidFill>
                  <a:srgbClr val="0000CC"/>
                </a:solidFill>
                <a:effectLst/>
                <a:latin typeface="Tahoma" pitchFamily="34" charset="0"/>
                <a:ea typeface="Tahoma" pitchFamily="34" charset="0"/>
                <a:cs typeface="Tahoma" pitchFamily="34" charset="0"/>
              </a:rPr>
              <a:t>w </a:t>
            </a:r>
            <a:r>
              <a:rPr lang="pl-PL" sz="2400" b="1" dirty="0" smtClean="0">
                <a:solidFill>
                  <a:srgbClr val="0000CC"/>
                </a:solidFill>
                <a:effectLst/>
                <a:latin typeface="Tahoma" pitchFamily="34" charset="0"/>
                <a:ea typeface="Tahoma" pitchFamily="34" charset="0"/>
                <a:cs typeface="Tahoma" pitchFamily="34" charset="0"/>
              </a:rPr>
              <a:t>sali w systemie SIOEO</a:t>
            </a:r>
            <a:endParaRPr lang="pl-PL" sz="2400" b="1" dirty="0">
              <a:solidFill>
                <a:srgbClr val="0000CC"/>
              </a:solidFill>
              <a:effectLst/>
              <a:latin typeface="Tahoma" pitchFamily="34" charset="0"/>
              <a:ea typeface="Tahoma" pitchFamily="34" charset="0"/>
              <a:cs typeface="Tahoma" pitchFamily="34" charset="0"/>
            </a:endParaRPr>
          </a:p>
        </p:txBody>
      </p:sp>
      <p:sp>
        <p:nvSpPr>
          <p:cNvPr id="84995" name="Symbol zastępczy zawartości 9"/>
          <p:cNvSpPr>
            <a:spLocks noGrp="1"/>
          </p:cNvSpPr>
          <p:nvPr>
            <p:ph idx="1"/>
          </p:nvPr>
        </p:nvSpPr>
        <p:spPr>
          <a:xfrm>
            <a:off x="628650" y="1825625"/>
            <a:ext cx="7886700" cy="4351338"/>
          </a:xfrm>
        </p:spPr>
        <p:txBody>
          <a:bodyPr/>
          <a:lstStyle/>
          <a:p>
            <a:pPr eaLnBrk="1" hangingPunct="1"/>
            <a:endParaRPr lang="pl-PL" altLang="pl-PL" dirty="0" smtClean="0"/>
          </a:p>
        </p:txBody>
      </p:sp>
      <p:sp>
        <p:nvSpPr>
          <p:cNvPr id="5" name="Symbol zastępczy numeru slajdu 4"/>
          <p:cNvSpPr>
            <a:spLocks noGrp="1"/>
          </p:cNvSpPr>
          <p:nvPr>
            <p:ph type="sldNum" sz="quarter" idx="12"/>
          </p:nvPr>
        </p:nvSpPr>
        <p:spPr>
          <a:xfrm>
            <a:off x="6457950" y="6356350"/>
            <a:ext cx="2057400" cy="365125"/>
          </a:xfrm>
        </p:spPr>
        <p:txBody>
          <a:bodyPr/>
          <a:lstStyle/>
          <a:p>
            <a:pPr>
              <a:defRPr/>
            </a:pPr>
            <a:fld id="{C4ED0411-63A9-4B24-9F3D-5636AF6CBE02}" type="slidenum">
              <a:rPr lang="pl-PL" smtClean="0"/>
              <a:pPr>
                <a:defRPr/>
              </a:pPr>
              <a:t>85</a:t>
            </a:fld>
            <a:endParaRPr lang="pl-PL" dirty="0"/>
          </a:p>
        </p:txBody>
      </p:sp>
      <p:pic>
        <p:nvPicPr>
          <p:cNvPr id="84997" name="Obraz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25" y="1052513"/>
            <a:ext cx="8105775" cy="493553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7" name="Elipsa 7"/>
          <p:cNvSpPr/>
          <p:nvPr/>
        </p:nvSpPr>
        <p:spPr>
          <a:xfrm>
            <a:off x="4894263" y="2065338"/>
            <a:ext cx="1468437" cy="3492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pl-PL" dirty="0"/>
          </a:p>
        </p:txBody>
      </p:sp>
      <p:pic>
        <p:nvPicPr>
          <p:cNvPr id="84999" name="Obraz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4613" y="2520950"/>
            <a:ext cx="7277100" cy="40100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850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1" name="Picture 7"/>
          <p:cNvPicPr>
            <a:picLocks noChangeAspect="1" noChangeArrowheads="1"/>
          </p:cNvPicPr>
          <p:nvPr/>
        </p:nvPicPr>
        <p:blipFill>
          <a:blip r:embed="rId5">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002"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spTree>
  </p:cSld>
  <p:clrMapOvr>
    <a:masterClrMapping/>
  </p:clrMapOvr>
  <p:transition spd="slow">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a:spLocks noGrp="1"/>
          </p:cNvSpPr>
          <p:nvPr>
            <p:ph type="title"/>
          </p:nvPr>
        </p:nvSpPr>
        <p:spPr>
          <a:xfrm>
            <a:off x="0" y="188640"/>
            <a:ext cx="9143999" cy="547960"/>
          </a:xfrm>
        </p:spPr>
        <p:txBody>
          <a:bodyPr>
            <a:normAutofit fontScale="90000"/>
          </a:bodyPr>
          <a:lstStyle/>
          <a:p>
            <a:pPr marL="0" indent="0" algn="ctr" eaLnBrk="1" hangingPunct="1">
              <a:buFont typeface="Georgia" pitchFamily="18" charset="0"/>
              <a:buNone/>
              <a:defRPr/>
            </a:pPr>
            <a:r>
              <a:rPr lang="pl-PL" sz="2400" b="1" dirty="0" smtClean="0">
                <a:solidFill>
                  <a:srgbClr val="0000CC"/>
                </a:solidFill>
                <a:effectLst/>
                <a:latin typeface="Tahoma" pitchFamily="34" charset="0"/>
                <a:ea typeface="Tahoma" pitchFamily="34" charset="0"/>
                <a:cs typeface="Tahoma" pitchFamily="34" charset="0"/>
              </a:rPr>
              <a:t>Wykaz zdających </a:t>
            </a:r>
            <a:r>
              <a:rPr lang="pl-PL" sz="2400" b="1" dirty="0">
                <a:solidFill>
                  <a:srgbClr val="0000CC"/>
                </a:solidFill>
                <a:effectLst/>
                <a:latin typeface="Tahoma" pitchFamily="34" charset="0"/>
                <a:ea typeface="Tahoma" pitchFamily="34" charset="0"/>
                <a:cs typeface="Tahoma" pitchFamily="34" charset="0"/>
              </a:rPr>
              <a:t>w </a:t>
            </a:r>
            <a:r>
              <a:rPr lang="pl-PL" sz="2400" b="1" dirty="0" smtClean="0">
                <a:solidFill>
                  <a:srgbClr val="0000CC"/>
                </a:solidFill>
                <a:effectLst/>
                <a:latin typeface="Tahoma" pitchFamily="34" charset="0"/>
                <a:ea typeface="Tahoma" pitchFamily="34" charset="0"/>
                <a:cs typeface="Tahoma" pitchFamily="34" charset="0"/>
              </a:rPr>
              <a:t>sali w systemie SIOEO</a:t>
            </a:r>
            <a:endParaRPr lang="pl-PL" sz="2400" b="1" dirty="0">
              <a:solidFill>
                <a:srgbClr val="0000CC"/>
              </a:solidFill>
              <a:effectLst/>
              <a:latin typeface="Tahoma" pitchFamily="34" charset="0"/>
              <a:ea typeface="Tahoma" pitchFamily="34" charset="0"/>
              <a:cs typeface="Tahoma" pitchFamily="34" charset="0"/>
            </a:endParaRPr>
          </a:p>
        </p:txBody>
      </p:sp>
      <p:sp>
        <p:nvSpPr>
          <p:cNvPr id="5" name="Symbol zastępczy numeru slajdu 4"/>
          <p:cNvSpPr>
            <a:spLocks noGrp="1"/>
          </p:cNvSpPr>
          <p:nvPr>
            <p:ph type="sldNum" sz="quarter" idx="12"/>
          </p:nvPr>
        </p:nvSpPr>
        <p:spPr>
          <a:xfrm>
            <a:off x="6457950" y="6356350"/>
            <a:ext cx="2057400" cy="365125"/>
          </a:xfrm>
        </p:spPr>
        <p:txBody>
          <a:bodyPr/>
          <a:lstStyle/>
          <a:p>
            <a:pPr>
              <a:defRPr/>
            </a:pPr>
            <a:fld id="{39E6812F-B446-44BB-BDF3-9D7C17CC10A9}" type="slidenum">
              <a:rPr lang="pl-PL" smtClean="0"/>
              <a:pPr>
                <a:defRPr/>
              </a:pPr>
              <a:t>86</a:t>
            </a:fld>
            <a:endParaRPr lang="pl-PL" dirty="0"/>
          </a:p>
        </p:txBody>
      </p:sp>
      <p:pic>
        <p:nvPicPr>
          <p:cNvPr id="86020" name="Obraz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5313" y="996950"/>
            <a:ext cx="7832725" cy="5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2" name="Picture 7"/>
          <p:cNvPicPr>
            <a:picLocks noChangeAspect="1" noChangeArrowheads="1"/>
          </p:cNvPicPr>
          <p:nvPr/>
        </p:nvPicPr>
        <p:blipFill>
          <a:blip r:embed="rId4">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23"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spTree>
  </p:cSld>
  <p:clrMapOvr>
    <a:masterClrMapping/>
  </p:clrMapOvr>
  <p:transition spd="slow">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Obraz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6600" y="1108075"/>
            <a:ext cx="7670800"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7"/>
          <p:cNvPicPr>
            <a:picLocks noChangeAspect="1" noChangeArrowheads="1"/>
          </p:cNvPicPr>
          <p:nvPr/>
        </p:nvPicPr>
        <p:blipFill>
          <a:blip r:embed="rId4">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046" name="Text Box 4"/>
          <p:cNvSpPr txBox="1">
            <a:spLocks noChangeArrowheads="1"/>
          </p:cNvSpPr>
          <p:nvPr/>
        </p:nvSpPr>
        <p:spPr bwMode="auto">
          <a:xfrm>
            <a:off x="-31577" y="6567487"/>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sp>
        <p:nvSpPr>
          <p:cNvPr id="8" name="Tytuł 1"/>
          <p:cNvSpPr txBox="1">
            <a:spLocks/>
          </p:cNvSpPr>
          <p:nvPr/>
        </p:nvSpPr>
        <p:spPr>
          <a:xfrm>
            <a:off x="0" y="188640"/>
            <a:ext cx="9143999" cy="547960"/>
          </a:xfrm>
          <a:prstGeom prst="rect">
            <a:avLst/>
          </a:prstGeom>
        </p:spPr>
        <p:txBody>
          <a:bodyPr rIns="91440" anchor="b">
            <a:normAutofit/>
            <a:scene3d>
              <a:camera prst="orthographicFront"/>
              <a:lightRig rig="soft" dir="t">
                <a:rot lat="0" lon="0" rev="2400000"/>
              </a:lightRig>
            </a:scene3d>
            <a:sp3d>
              <a:bevelT w="19050" h="12700"/>
            </a:sp3d>
          </a:bodyPr>
          <a:lst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marL="0" algn="ctr">
              <a:buFont typeface="Georgia" pitchFamily="18" charset="0"/>
              <a:buNone/>
              <a:defRPr/>
            </a:pPr>
            <a:r>
              <a:rPr lang="pl-PL" sz="2400" b="1" dirty="0" smtClean="0">
                <a:solidFill>
                  <a:srgbClr val="0000CC"/>
                </a:solidFill>
                <a:effectLst/>
                <a:latin typeface="Tahoma" pitchFamily="34" charset="0"/>
                <a:ea typeface="Tahoma" pitchFamily="34" charset="0"/>
                <a:cs typeface="Tahoma" pitchFamily="34" charset="0"/>
              </a:rPr>
              <a:t>Protokół zbiorczy w systemie SIOEO</a:t>
            </a:r>
            <a:endParaRPr lang="pl-PL" sz="2400" b="1" dirty="0">
              <a:solidFill>
                <a:srgbClr val="0000CC"/>
              </a:solidFill>
              <a:effectLst/>
              <a:latin typeface="Tahoma" pitchFamily="34" charset="0"/>
              <a:ea typeface="Tahoma" pitchFamily="34" charset="0"/>
              <a:cs typeface="Tahoma" pitchFamily="34" charset="0"/>
            </a:endParaRPr>
          </a:p>
        </p:txBody>
      </p:sp>
    </p:spTree>
  </p:cSld>
  <p:clrMapOvr>
    <a:masterClrMapping/>
  </p:clrMapOvr>
  <p:transition spd="slow">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323850" y="4869160"/>
            <a:ext cx="8496300" cy="707886"/>
          </a:xfrm>
          <a:prstGeom prst="rect">
            <a:avLst/>
          </a:prstGeom>
          <a:solidFill>
            <a:srgbClr val="0000CC"/>
          </a:solidFill>
          <a:ln>
            <a:solidFill>
              <a:schemeClr val="accent1"/>
            </a:solidFill>
          </a:ln>
        </p:spPr>
        <p:txBody>
          <a:bodyPr wrap="square">
            <a:spAutoFit/>
          </a:bodyPr>
          <a:lstStyle/>
          <a:p>
            <a:pPr algn="ctr">
              <a:defRPr/>
            </a:pPr>
            <a:r>
              <a:rPr lang="pl-PL" sz="2000" dirty="0" smtClean="0">
                <a:solidFill>
                  <a:schemeClr val="bg1"/>
                </a:solidFill>
              </a:rPr>
              <a:t>Wszyscy zdający zgłoszeni jako nieobecni na egzaminie w terminie głównym są automatycznie przypisywani na termin dodatkowy.</a:t>
            </a:r>
            <a:endParaRPr lang="pl-PL" sz="2000" dirty="0">
              <a:solidFill>
                <a:schemeClr val="bg1"/>
              </a:solidFill>
            </a:endParaRPr>
          </a:p>
        </p:txBody>
      </p:sp>
      <p:pic>
        <p:nvPicPr>
          <p:cNvPr id="88067" name="Obraz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736600"/>
            <a:ext cx="4757738" cy="15049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88068" name="Obraz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557338"/>
            <a:ext cx="4892675" cy="14763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88069" name="Obraz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781300"/>
            <a:ext cx="4757738" cy="16573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8807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1" name="Picture 7"/>
          <p:cNvPicPr>
            <a:picLocks noChangeAspect="1" noChangeArrowheads="1"/>
          </p:cNvPicPr>
          <p:nvPr/>
        </p:nvPicPr>
        <p:blipFill>
          <a:blip r:embed="rId6">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72"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3DC39CB2-8E72-477E-8A89-ADD605B5B81B}" type="slidenum">
              <a:rPr lang="pl-PL" altLang="pl-PL" sz="1200" smtClean="0">
                <a:solidFill>
                  <a:srgbClr val="595959"/>
                </a:solidFill>
                <a:latin typeface="Century Gothic" pitchFamily="34" charset="0"/>
              </a:rPr>
              <a:pPr eaLnBrk="1" hangingPunct="1"/>
              <a:t>89</a:t>
            </a:fld>
            <a:endParaRPr lang="pl-PL" altLang="pl-PL" sz="1200" dirty="0" smtClean="0">
              <a:solidFill>
                <a:srgbClr val="595959"/>
              </a:solidFill>
              <a:latin typeface="Century Gothic" pitchFamily="34" charset="0"/>
            </a:endParaRPr>
          </a:p>
        </p:txBody>
      </p:sp>
      <p:pic>
        <p:nvPicPr>
          <p:cNvPr id="8909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Text Box 5"/>
          <p:cNvSpPr txBox="1">
            <a:spLocks noChangeArrowheads="1"/>
          </p:cNvSpPr>
          <p:nvPr/>
        </p:nvSpPr>
        <p:spPr bwMode="auto">
          <a:xfrm>
            <a:off x="-40482" y="209698"/>
            <a:ext cx="9167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985838"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400" b="1" dirty="0">
                <a:solidFill>
                  <a:srgbClr val="0000CC"/>
                </a:solidFill>
                <a:ea typeface="Tahoma" pitchFamily="34" charset="0"/>
                <a:cs typeface="Tahoma" pitchFamily="34" charset="0"/>
              </a:rPr>
              <a:t>Zastrzeżenia dotyczące </a:t>
            </a:r>
            <a:r>
              <a:rPr lang="pl-PL" altLang="pl-PL" sz="2400" b="1" dirty="0" smtClean="0">
                <a:solidFill>
                  <a:srgbClr val="0000CC"/>
                </a:solidFill>
                <a:ea typeface="Tahoma" pitchFamily="34" charset="0"/>
                <a:cs typeface="Tahoma" pitchFamily="34" charset="0"/>
              </a:rPr>
              <a:t>egzaminu                              </a:t>
            </a:r>
            <a:endParaRPr lang="pl-PL" altLang="pl-PL" sz="2400" b="1" dirty="0">
              <a:solidFill>
                <a:srgbClr val="0000CC"/>
              </a:solidFill>
              <a:ea typeface="Tahoma" pitchFamily="34" charset="0"/>
              <a:cs typeface="Tahoma" pitchFamily="34" charset="0"/>
            </a:endParaRPr>
          </a:p>
        </p:txBody>
      </p:sp>
      <p:sp>
        <p:nvSpPr>
          <p:cNvPr id="7" name="pole tekstowe 6"/>
          <p:cNvSpPr txBox="1"/>
          <p:nvPr/>
        </p:nvSpPr>
        <p:spPr>
          <a:xfrm>
            <a:off x="539750" y="1395413"/>
            <a:ext cx="3527425" cy="2308225"/>
          </a:xfrm>
          <a:prstGeom prst="rect">
            <a:avLst/>
          </a:prstGeom>
          <a:noFill/>
        </p:spPr>
        <p:txBody>
          <a:bodyPr>
            <a:spAutoFit/>
          </a:bodyPr>
          <a:lstStyle/>
          <a:p>
            <a:pPr>
              <a:defRPr/>
            </a:pPr>
            <a:r>
              <a:rPr lang="pl-PL" sz="2400" dirty="0">
                <a:solidFill>
                  <a:srgbClr val="0000CC"/>
                </a:solidFill>
                <a:effectLst>
                  <a:outerShdw blurRad="63500" dist="38100" dir="5400000" algn="t" rotWithShape="0">
                    <a:prstClr val="black">
                      <a:alpha val="25000"/>
                    </a:prstClr>
                  </a:outerShdw>
                </a:effectLst>
                <a:latin typeface="Palatino Linotype"/>
                <a:ea typeface="+mj-ea"/>
                <a:cs typeface="+mj-cs"/>
              </a:rPr>
              <a:t>Uczeń lub jego rodzice mają dwa dni na zgłoszenie zastrzeżeń do przeprowadzonego    w danym dniu egzaminu.</a:t>
            </a:r>
          </a:p>
        </p:txBody>
      </p:sp>
      <p:sp>
        <p:nvSpPr>
          <p:cNvPr id="89094" name="pole tekstowe 1"/>
          <p:cNvSpPr txBox="1">
            <a:spLocks noChangeArrowheads="1"/>
          </p:cNvSpPr>
          <p:nvPr/>
        </p:nvSpPr>
        <p:spPr bwMode="auto">
          <a:xfrm>
            <a:off x="206375" y="4941888"/>
            <a:ext cx="3887788" cy="830997"/>
          </a:xfrm>
          <a:prstGeom prst="rect">
            <a:avLst/>
          </a:prstGeom>
          <a:solidFill>
            <a:srgbClr val="0000CC"/>
          </a:solidFill>
          <a:ln>
            <a:noFill/>
          </a:ln>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1600" i="1" dirty="0">
                <a:solidFill>
                  <a:schemeClr val="bg1"/>
                </a:solidFill>
                <a:latin typeface="Palatino Linotype" pitchFamily="18" charset="0"/>
              </a:rPr>
              <a:t>Informacja o sposobie organizacji                   i przeprowadzania egzaminu </a:t>
            </a:r>
            <a:r>
              <a:rPr lang="pl-PL" altLang="pl-PL" sz="1600" i="1" dirty="0" smtClean="0">
                <a:solidFill>
                  <a:schemeClr val="bg1"/>
                </a:solidFill>
                <a:latin typeface="Palatino Linotype" pitchFamily="18" charset="0"/>
              </a:rPr>
              <a:t>ósmoklasisty obowiązująca w </a:t>
            </a:r>
            <a:r>
              <a:rPr lang="pl-PL" altLang="pl-PL" sz="1600" i="1" dirty="0">
                <a:solidFill>
                  <a:schemeClr val="bg1"/>
                </a:solidFill>
                <a:latin typeface="Palatino Linotype" pitchFamily="18" charset="0"/>
              </a:rPr>
              <a:t>roku szkolnym </a:t>
            </a:r>
            <a:r>
              <a:rPr lang="pl-PL" altLang="pl-PL" sz="1600" i="1" dirty="0" smtClean="0">
                <a:solidFill>
                  <a:schemeClr val="bg1"/>
                </a:solidFill>
                <a:latin typeface="Palatino Linotype" pitchFamily="18" charset="0"/>
              </a:rPr>
              <a:t>2021/2022</a:t>
            </a:r>
            <a:endParaRPr lang="pl-PL" altLang="pl-PL" sz="1600" dirty="0">
              <a:solidFill>
                <a:schemeClr val="bg1"/>
              </a:solidFill>
              <a:latin typeface="Palatino Linotype" pitchFamily="18" charset="0"/>
            </a:endParaRPr>
          </a:p>
        </p:txBody>
      </p:sp>
      <p:sp>
        <p:nvSpPr>
          <p:cNvPr id="89095"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8909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3425" y="1058863"/>
            <a:ext cx="4624388" cy="538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7" name="Picture 7"/>
          <p:cNvPicPr>
            <a:picLocks noChangeAspect="1" noChangeArrowheads="1"/>
          </p:cNvPicPr>
          <p:nvPr/>
        </p:nvPicPr>
        <p:blipFill>
          <a:blip r:embed="rId4">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pPr>
              <a:defRPr/>
            </a:pPr>
            <a:fld id="{668F0A75-A682-4204-986A-203C63727530}" type="slidenum">
              <a:rPr lang="pl-PL"/>
              <a:pPr>
                <a:defRPr/>
              </a:pPr>
              <a:t>9</a:t>
            </a:fld>
            <a:endParaRPr lang="pl-PL"/>
          </a:p>
        </p:txBody>
      </p:sp>
      <p:pic>
        <p:nvPicPr>
          <p:cNvPr id="71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ole tekstowe 13"/>
          <p:cNvSpPr txBox="1"/>
          <p:nvPr/>
        </p:nvSpPr>
        <p:spPr>
          <a:xfrm>
            <a:off x="107948" y="827996"/>
            <a:ext cx="8856663" cy="400110"/>
          </a:xfrm>
          <a:prstGeom prst="rect">
            <a:avLst/>
          </a:prstGeom>
          <a:noFill/>
        </p:spPr>
        <p:txBody>
          <a:bodyPr>
            <a:spAutoFit/>
          </a:bodyPr>
          <a:lstStyle/>
          <a:p>
            <a:pPr fontAlgn="auto">
              <a:spcAft>
                <a:spcPts val="0"/>
              </a:spcAft>
              <a:defRPr/>
            </a:pPr>
            <a:endPar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endParaRPr>
          </a:p>
        </p:txBody>
      </p:sp>
      <p:sp>
        <p:nvSpPr>
          <p:cNvPr id="7173"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7174"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5" name="pole tekstowe 1"/>
          <p:cNvSpPr txBox="1">
            <a:spLocks noChangeArrowheads="1"/>
          </p:cNvSpPr>
          <p:nvPr/>
        </p:nvSpPr>
        <p:spPr bwMode="auto">
          <a:xfrm>
            <a:off x="0" y="210343"/>
            <a:ext cx="914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sz="2400" b="1" dirty="0">
                <a:solidFill>
                  <a:srgbClr val="0000CC"/>
                </a:solidFill>
                <a:ea typeface="Tahoma" pitchFamily="34" charset="0"/>
                <a:cs typeface="Tahoma" pitchFamily="34" charset="0"/>
              </a:rPr>
              <a:t>Uchodźcy z Ukrainy</a:t>
            </a: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589" y="1412776"/>
            <a:ext cx="7492821" cy="2691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ole tekstowe 1"/>
          <p:cNvSpPr txBox="1"/>
          <p:nvPr/>
        </p:nvSpPr>
        <p:spPr>
          <a:xfrm>
            <a:off x="419100" y="4581128"/>
            <a:ext cx="8185348" cy="1200329"/>
          </a:xfrm>
          <a:prstGeom prst="rect">
            <a:avLst/>
          </a:prstGeom>
          <a:solidFill>
            <a:srgbClr val="0000CC"/>
          </a:solidFill>
        </p:spPr>
        <p:txBody>
          <a:bodyPr wrap="square" rtlCol="0">
            <a:spAutoFit/>
          </a:bodyPr>
          <a:lstStyle/>
          <a:p>
            <a:r>
              <a:rPr lang="pl-PL" sz="1800" dirty="0" smtClean="0">
                <a:solidFill>
                  <a:schemeClr val="bg1"/>
                </a:solidFill>
              </a:rPr>
              <a:t>Zgłoszenie ucznia do egzaminu proszę przesłać niezwłocznie mailem (</a:t>
            </a:r>
            <a:r>
              <a:rPr lang="pl-PL" sz="1800" dirty="0" err="1" smtClean="0">
                <a:solidFill>
                  <a:schemeClr val="bg1"/>
                </a:solidFill>
              </a:rPr>
              <a:t>skan</a:t>
            </a:r>
            <a:r>
              <a:rPr lang="pl-PL" sz="1800" dirty="0" smtClean="0">
                <a:solidFill>
                  <a:schemeClr val="bg1"/>
                </a:solidFill>
              </a:rPr>
              <a:t> pisma). Zgłoszenie powinno zawierać informację o terminie przyjęcia </a:t>
            </a:r>
            <a:r>
              <a:rPr lang="pl-PL" sz="1800" smtClean="0">
                <a:solidFill>
                  <a:schemeClr val="bg1"/>
                </a:solidFill>
              </a:rPr>
              <a:t>ucznia    z </a:t>
            </a:r>
            <a:r>
              <a:rPr lang="pl-PL" sz="1800" dirty="0" smtClean="0">
                <a:solidFill>
                  <a:schemeClr val="bg1"/>
                </a:solidFill>
              </a:rPr>
              <a:t>Ukrainy do szkoły, dane szkoły, dane ucznia oraz język obcy </a:t>
            </a:r>
            <a:r>
              <a:rPr lang="pl-PL" sz="1800" smtClean="0">
                <a:solidFill>
                  <a:schemeClr val="bg1"/>
                </a:solidFill>
              </a:rPr>
              <a:t>nowożytny,         </a:t>
            </a:r>
            <a:r>
              <a:rPr lang="pl-PL" sz="1800" dirty="0" smtClean="0">
                <a:solidFill>
                  <a:schemeClr val="bg1"/>
                </a:solidFill>
              </a:rPr>
              <a:t>z którego uczeń chciałby zdawać </a:t>
            </a:r>
            <a:r>
              <a:rPr lang="pl-PL" sz="1800" smtClean="0">
                <a:solidFill>
                  <a:schemeClr val="bg1"/>
                </a:solidFill>
              </a:rPr>
              <a:t>egzamin ósmoklasisty. </a:t>
            </a:r>
            <a:endParaRPr lang="pl-PL" sz="1800" dirty="0">
              <a:solidFill>
                <a:schemeClr val="bg1"/>
              </a:solidFill>
            </a:endParaRPr>
          </a:p>
        </p:txBody>
      </p:sp>
    </p:spTree>
    <p:extLst>
      <p:ext uri="{BB962C8B-B14F-4D97-AF65-F5344CB8AC3E}">
        <p14:creationId xmlns:p14="http://schemas.microsoft.com/office/powerpoint/2010/main" val="10715633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fld id="{94A710FC-FDC7-4CFB-A964-C116EC5DDA39}" type="slidenum">
              <a:rPr lang="pl-PL" altLang="pl-PL" sz="1200" smtClean="0">
                <a:solidFill>
                  <a:srgbClr val="595959"/>
                </a:solidFill>
                <a:latin typeface="Century Gothic" pitchFamily="34" charset="0"/>
              </a:rPr>
              <a:pPr eaLnBrk="1" hangingPunct="1"/>
              <a:t>90</a:t>
            </a:fld>
            <a:endParaRPr lang="pl-PL" altLang="pl-PL" sz="1200" dirty="0" smtClean="0">
              <a:solidFill>
                <a:srgbClr val="595959"/>
              </a:solidFill>
              <a:latin typeface="Century Gothic" pitchFamily="34" charset="0"/>
            </a:endParaRPr>
          </a:p>
        </p:txBody>
      </p:sp>
      <p:pic>
        <p:nvPicPr>
          <p:cNvPr id="901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6" name="Text Box 5"/>
          <p:cNvSpPr txBox="1">
            <a:spLocks noChangeArrowheads="1"/>
          </p:cNvSpPr>
          <p:nvPr/>
        </p:nvSpPr>
        <p:spPr bwMode="auto">
          <a:xfrm>
            <a:off x="0" y="209698"/>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r>
              <a:rPr lang="pl-PL" altLang="pl-PL" sz="2400" b="1" dirty="0">
                <a:solidFill>
                  <a:srgbClr val="0000CC"/>
                </a:solidFill>
                <a:ea typeface="Tahoma" pitchFamily="34" charset="0"/>
                <a:cs typeface="Tahoma" pitchFamily="34" charset="0"/>
              </a:rPr>
              <a:t>Unieważnienie </a:t>
            </a:r>
            <a:r>
              <a:rPr lang="pl-PL" altLang="pl-PL" sz="2400" b="1" dirty="0" smtClean="0">
                <a:solidFill>
                  <a:srgbClr val="0000CC"/>
                </a:solidFill>
                <a:ea typeface="Tahoma" pitchFamily="34" charset="0"/>
                <a:cs typeface="Tahoma" pitchFamily="34" charset="0"/>
              </a:rPr>
              <a:t>egzaminu</a:t>
            </a:r>
            <a:r>
              <a:rPr lang="pl-PL" altLang="pl-PL" sz="2400" b="1" dirty="0" smtClean="0">
                <a:ea typeface="Tahoma" pitchFamily="34" charset="0"/>
                <a:cs typeface="Tahoma" pitchFamily="34" charset="0"/>
              </a:rPr>
              <a:t>                               </a:t>
            </a:r>
            <a:endParaRPr lang="pl-PL" altLang="pl-PL" sz="2400" b="1" dirty="0">
              <a:ea typeface="Tahoma" pitchFamily="34" charset="0"/>
              <a:cs typeface="Tahoma" pitchFamily="34" charset="0"/>
            </a:endParaRPr>
          </a:p>
        </p:txBody>
      </p:sp>
      <p:sp>
        <p:nvSpPr>
          <p:cNvPr id="2" name="pole tekstowe 1"/>
          <p:cNvSpPr txBox="1"/>
          <p:nvPr/>
        </p:nvSpPr>
        <p:spPr>
          <a:xfrm>
            <a:off x="251520" y="1484313"/>
            <a:ext cx="4176464" cy="2677656"/>
          </a:xfrm>
          <a:prstGeom prst="rect">
            <a:avLst/>
          </a:prstGeom>
          <a:noFill/>
        </p:spPr>
        <p:txBody>
          <a:bodyPr wrap="square">
            <a:spAutoFit/>
          </a:bodyPr>
          <a:lstStyle/>
          <a:p>
            <a:pPr>
              <a:defRPr/>
            </a:pPr>
            <a:r>
              <a:rPr lang="pl-PL" sz="2400" dirty="0" smtClean="0">
                <a:solidFill>
                  <a:srgbClr val="0000CC"/>
                </a:solidFill>
                <a:ea typeface="Tahoma" pitchFamily="34" charset="0"/>
                <a:cs typeface="Tahoma" pitchFamily="34" charset="0"/>
              </a:rPr>
              <a:t>Tryb </a:t>
            </a:r>
            <a:r>
              <a:rPr lang="pl-PL" sz="2400" dirty="0">
                <a:solidFill>
                  <a:srgbClr val="0000CC"/>
                </a:solidFill>
                <a:ea typeface="Tahoma" pitchFamily="34" charset="0"/>
                <a:cs typeface="Tahoma" pitchFamily="34" charset="0"/>
              </a:rPr>
              <a:t>postępowania przy unieważnianiu pracy jest przedstawiony </a:t>
            </a:r>
            <a:r>
              <a:rPr lang="pl-PL" sz="2400" dirty="0" smtClean="0">
                <a:solidFill>
                  <a:srgbClr val="0000CC"/>
                </a:solidFill>
                <a:ea typeface="Tahoma" pitchFamily="34" charset="0"/>
                <a:cs typeface="Tahoma" pitchFamily="34" charset="0"/>
              </a:rPr>
              <a:t>w </a:t>
            </a:r>
            <a:r>
              <a:rPr lang="pl-PL" sz="2400" i="1" dirty="0">
                <a:solidFill>
                  <a:srgbClr val="0000CC"/>
                </a:solidFill>
                <a:ea typeface="Tahoma" pitchFamily="34" charset="0"/>
                <a:cs typeface="Tahoma" pitchFamily="34" charset="0"/>
              </a:rPr>
              <a:t>Informacji </a:t>
            </a:r>
            <a:r>
              <a:rPr lang="pl-PL" sz="2400" i="1" dirty="0" smtClean="0">
                <a:solidFill>
                  <a:srgbClr val="0000CC"/>
                </a:solidFill>
                <a:ea typeface="Tahoma" pitchFamily="34" charset="0"/>
                <a:cs typeface="Tahoma" pitchFamily="34" charset="0"/>
              </a:rPr>
              <a:t/>
            </a:r>
            <a:br>
              <a:rPr lang="pl-PL" sz="2400" i="1" dirty="0" smtClean="0">
                <a:solidFill>
                  <a:srgbClr val="0000CC"/>
                </a:solidFill>
                <a:ea typeface="Tahoma" pitchFamily="34" charset="0"/>
                <a:cs typeface="Tahoma" pitchFamily="34" charset="0"/>
              </a:rPr>
            </a:br>
            <a:r>
              <a:rPr lang="pl-PL" sz="2400" i="1" dirty="0" smtClean="0">
                <a:solidFill>
                  <a:srgbClr val="0000CC"/>
                </a:solidFill>
                <a:ea typeface="Tahoma" pitchFamily="34" charset="0"/>
                <a:cs typeface="Tahoma" pitchFamily="34" charset="0"/>
              </a:rPr>
              <a:t>o </a:t>
            </a:r>
            <a:r>
              <a:rPr lang="pl-PL" sz="2400" i="1" dirty="0">
                <a:solidFill>
                  <a:srgbClr val="0000CC"/>
                </a:solidFill>
                <a:ea typeface="Tahoma" pitchFamily="34" charset="0"/>
                <a:cs typeface="Tahoma" pitchFamily="34" charset="0"/>
              </a:rPr>
              <a:t>sposobie organizowania                 i przeprowadzania egzaminu ósmoklasisty </a:t>
            </a:r>
            <a:r>
              <a:rPr lang="pl-PL" sz="2400" i="1" dirty="0" smtClean="0">
                <a:solidFill>
                  <a:srgbClr val="0000CC"/>
                </a:solidFill>
                <a:ea typeface="Tahoma" pitchFamily="34" charset="0"/>
                <a:cs typeface="Tahoma" pitchFamily="34" charset="0"/>
              </a:rPr>
              <a:t>obowiązującej w </a:t>
            </a:r>
            <a:r>
              <a:rPr lang="pl-PL" sz="2400" i="1" dirty="0">
                <a:solidFill>
                  <a:srgbClr val="0000CC"/>
                </a:solidFill>
                <a:ea typeface="Tahoma" pitchFamily="34" charset="0"/>
                <a:cs typeface="Tahoma" pitchFamily="34" charset="0"/>
              </a:rPr>
              <a:t>roku szkolnym </a:t>
            </a:r>
            <a:r>
              <a:rPr lang="pl-PL" sz="2400" i="1" dirty="0" smtClean="0">
                <a:solidFill>
                  <a:srgbClr val="0000CC"/>
                </a:solidFill>
                <a:ea typeface="Tahoma" pitchFamily="34" charset="0"/>
                <a:cs typeface="Tahoma" pitchFamily="34" charset="0"/>
              </a:rPr>
              <a:t>2021/2022.</a:t>
            </a:r>
            <a:endParaRPr lang="pl-PL" sz="2400" i="1" dirty="0">
              <a:solidFill>
                <a:srgbClr val="0000CC"/>
              </a:solidFill>
              <a:ea typeface="Tahoma" pitchFamily="34" charset="0"/>
              <a:cs typeface="Tahoma" pitchFamily="34" charset="0"/>
            </a:endParaRPr>
          </a:p>
        </p:txBody>
      </p:sp>
      <p:sp>
        <p:nvSpPr>
          <p:cNvPr id="90118"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9011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811213"/>
            <a:ext cx="3816000" cy="5403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20" name="Picture 7"/>
          <p:cNvPicPr>
            <a:picLocks noChangeAspect="1" noChangeArrowheads="1"/>
          </p:cNvPicPr>
          <p:nvPr/>
        </p:nvPicPr>
        <p:blipFill>
          <a:blip r:embed="rId4">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pPr>
              <a:defRPr/>
            </a:pPr>
            <a:fld id="{5CE4A9F6-3173-4AA4-8739-162693B5B0CC}" type="slidenum">
              <a:rPr lang="pl-PL"/>
              <a:pPr>
                <a:defRPr/>
              </a:pPr>
              <a:t>91</a:t>
            </a:fld>
            <a:endParaRPr lang="pl-PL" dirty="0"/>
          </a:p>
        </p:txBody>
      </p:sp>
      <p:sp>
        <p:nvSpPr>
          <p:cNvPr id="16" name="Tytuł 1"/>
          <p:cNvSpPr txBox="1">
            <a:spLocks/>
          </p:cNvSpPr>
          <p:nvPr/>
        </p:nvSpPr>
        <p:spPr>
          <a:xfrm>
            <a:off x="41275" y="233680"/>
            <a:ext cx="9144000" cy="504825"/>
          </a:xfrm>
          <a:prstGeom prst="rect">
            <a:avLst/>
          </a:prstGeom>
        </p:spPr>
        <p:txBody>
          <a:bodyPr anchor="b"/>
          <a:lst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a:lstStyle>
          <a:p>
            <a:pPr>
              <a:lnSpc>
                <a:spcPct val="100000"/>
              </a:lnSpc>
              <a:defRPr/>
            </a:pPr>
            <a:r>
              <a:rPr lang="pl-PL" altLang="pl-PL" sz="2400" b="1" dirty="0" smtClean="0">
                <a:solidFill>
                  <a:srgbClr val="0000CC"/>
                </a:solidFill>
                <a:effectLst/>
                <a:latin typeface="Tahoma" pitchFamily="34" charset="0"/>
                <a:ea typeface="Tahoma" pitchFamily="34" charset="0"/>
                <a:cs typeface="Tahoma" pitchFamily="34" charset="0"/>
              </a:rPr>
              <a:t>Egzamin w terminie dodatkowym</a:t>
            </a:r>
          </a:p>
        </p:txBody>
      </p:sp>
      <p:pic>
        <p:nvPicPr>
          <p:cNvPr id="921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ole tekstowe 10"/>
          <p:cNvSpPr txBox="1"/>
          <p:nvPr/>
        </p:nvSpPr>
        <p:spPr>
          <a:xfrm>
            <a:off x="419100" y="1844675"/>
            <a:ext cx="8401050" cy="2554545"/>
          </a:xfrm>
          <a:prstGeom prst="rect">
            <a:avLst/>
          </a:prstGeom>
          <a:noFill/>
        </p:spPr>
        <p:txBody>
          <a:bodyPr wrap="square">
            <a:spAutoFit/>
          </a:bodyPr>
          <a:lstStyle/>
          <a:p>
            <a:pPr fontAlgn="auto">
              <a:spcAft>
                <a:spcPts val="0"/>
              </a:spcAft>
              <a:defRPr/>
            </a:pPr>
            <a:r>
              <a:rPr lang="pl-PL" sz="2000" dirty="0">
                <a:solidFill>
                  <a:srgbClr val="0000CC"/>
                </a:solidFill>
                <a:ea typeface="Tahoma" pitchFamily="34" charset="0"/>
                <a:cs typeface="Tahoma" pitchFamily="34" charset="0"/>
              </a:rPr>
              <a:t>Uczeń lub słuchacz, który w terminie głównym z przyczyn losowych lub zdrowotnych</a:t>
            </a:r>
          </a:p>
          <a:p>
            <a:pPr marL="539750" indent="-457200" fontAlgn="auto">
              <a:spcAft>
                <a:spcPts val="0"/>
              </a:spcAft>
              <a:buFontTx/>
              <a:buAutoNum type="arabicParenR"/>
              <a:defRPr/>
            </a:pPr>
            <a:r>
              <a:rPr lang="pl-PL" sz="2000" dirty="0">
                <a:solidFill>
                  <a:srgbClr val="0000CC"/>
                </a:solidFill>
                <a:ea typeface="Tahoma" pitchFamily="34" charset="0"/>
                <a:cs typeface="Tahoma" pitchFamily="34" charset="0"/>
              </a:rPr>
              <a:t>nie przystąpił do egzaminu ósmoklasisty z danego przedmiotu </a:t>
            </a:r>
            <a:r>
              <a:rPr lang="pl-PL" sz="2000" dirty="0" smtClean="0">
                <a:solidFill>
                  <a:srgbClr val="0000CC"/>
                </a:solidFill>
                <a:ea typeface="Tahoma" pitchFamily="34" charset="0"/>
                <a:cs typeface="Tahoma" pitchFamily="34" charset="0"/>
              </a:rPr>
              <a:t>/ przedmiotów </a:t>
            </a:r>
            <a:endParaRPr lang="pl-PL" sz="2000" dirty="0">
              <a:solidFill>
                <a:srgbClr val="0000CC"/>
              </a:solidFill>
              <a:ea typeface="Tahoma" pitchFamily="34" charset="0"/>
              <a:cs typeface="Tahoma" pitchFamily="34" charset="0"/>
            </a:endParaRPr>
          </a:p>
          <a:p>
            <a:pPr marL="539750" indent="-457200" fontAlgn="auto">
              <a:spcAft>
                <a:spcPts val="0"/>
              </a:spcAft>
              <a:buFontTx/>
              <a:buAutoNum type="arabicParenR"/>
              <a:defRPr/>
            </a:pPr>
            <a:r>
              <a:rPr lang="pl-PL" sz="2000" dirty="0">
                <a:solidFill>
                  <a:srgbClr val="0000CC"/>
                </a:solidFill>
                <a:ea typeface="Tahoma" pitchFamily="34" charset="0"/>
                <a:cs typeface="Tahoma" pitchFamily="34" charset="0"/>
              </a:rPr>
              <a:t>przerwał egzamin ósmoklasisty z danego </a:t>
            </a:r>
            <a:r>
              <a:rPr lang="pl-PL" sz="2000" dirty="0" smtClean="0">
                <a:solidFill>
                  <a:srgbClr val="0000CC"/>
                </a:solidFill>
                <a:ea typeface="Tahoma" pitchFamily="34" charset="0"/>
                <a:cs typeface="Tahoma" pitchFamily="34" charset="0"/>
              </a:rPr>
              <a:t>przedmiotu / przedmiotów</a:t>
            </a:r>
            <a:endParaRPr lang="pl-PL" sz="2000" dirty="0">
              <a:solidFill>
                <a:srgbClr val="0000CC"/>
              </a:solidFill>
              <a:ea typeface="Tahoma" pitchFamily="34" charset="0"/>
              <a:cs typeface="Tahoma" pitchFamily="34" charset="0"/>
            </a:endParaRPr>
          </a:p>
          <a:p>
            <a:pPr marL="82550" fontAlgn="auto">
              <a:spcAft>
                <a:spcPts val="0"/>
              </a:spcAft>
              <a:defRPr/>
            </a:pPr>
            <a:endParaRPr lang="pl-PL" sz="2000" dirty="0">
              <a:solidFill>
                <a:srgbClr val="0000CC"/>
              </a:solidFill>
              <a:ea typeface="Tahoma" pitchFamily="34" charset="0"/>
              <a:cs typeface="Tahoma" pitchFamily="34" charset="0"/>
            </a:endParaRPr>
          </a:p>
          <a:p>
            <a:pPr fontAlgn="auto">
              <a:spcAft>
                <a:spcPts val="0"/>
              </a:spcAft>
              <a:defRPr/>
            </a:pPr>
            <a:r>
              <a:rPr lang="pl-PL" sz="2000" dirty="0" smtClean="0">
                <a:solidFill>
                  <a:srgbClr val="0000CC"/>
                </a:solidFill>
                <a:ea typeface="Tahoma" pitchFamily="34" charset="0"/>
                <a:cs typeface="Tahoma" pitchFamily="34" charset="0"/>
              </a:rPr>
              <a:t>przystępuje </a:t>
            </a:r>
            <a:r>
              <a:rPr lang="pl-PL" sz="2000" dirty="0">
                <a:solidFill>
                  <a:srgbClr val="0000CC"/>
                </a:solidFill>
                <a:ea typeface="Tahoma" pitchFamily="34" charset="0"/>
                <a:cs typeface="Tahoma" pitchFamily="34" charset="0"/>
              </a:rPr>
              <a:t>do egzaminu z tego przedmiotu </a:t>
            </a:r>
            <a:r>
              <a:rPr lang="pl-PL" sz="2000" dirty="0" smtClean="0">
                <a:solidFill>
                  <a:srgbClr val="0000CC"/>
                </a:solidFill>
                <a:ea typeface="Tahoma" pitchFamily="34" charset="0"/>
                <a:cs typeface="Tahoma" pitchFamily="34" charset="0"/>
              </a:rPr>
              <a:t>/ </a:t>
            </a:r>
            <a:r>
              <a:rPr lang="pl-PL" sz="2000" dirty="0">
                <a:solidFill>
                  <a:srgbClr val="0000CC"/>
                </a:solidFill>
                <a:ea typeface="Tahoma" pitchFamily="34" charset="0"/>
                <a:cs typeface="Tahoma" pitchFamily="34" charset="0"/>
              </a:rPr>
              <a:t>przedmiotów w terminie dodatkowym w szkole, której jest uczniem lub słuchaczem.</a:t>
            </a:r>
          </a:p>
        </p:txBody>
      </p:sp>
      <p:sp>
        <p:nvSpPr>
          <p:cNvPr id="92166"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92167"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pPr>
              <a:defRPr/>
            </a:pPr>
            <a:fld id="{E9CBA32A-32B0-483B-BE89-0FF563C835D1}" type="slidenum">
              <a:rPr lang="pl-PL"/>
              <a:pPr>
                <a:defRPr/>
              </a:pPr>
              <a:t>92</a:t>
            </a:fld>
            <a:endParaRPr lang="pl-PL" dirty="0"/>
          </a:p>
        </p:txBody>
      </p:sp>
      <p:pic>
        <p:nvPicPr>
          <p:cNvPr id="931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Text Box 4"/>
          <p:cNvSpPr txBox="1">
            <a:spLocks noChangeArrowheads="1"/>
          </p:cNvSpPr>
          <p:nvPr/>
        </p:nvSpPr>
        <p:spPr bwMode="auto">
          <a:xfrm>
            <a:off x="-48668" y="6581774"/>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93190"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rostokąt 1"/>
          <p:cNvSpPr/>
          <p:nvPr/>
        </p:nvSpPr>
        <p:spPr>
          <a:xfrm>
            <a:off x="473620" y="1124744"/>
            <a:ext cx="8099425" cy="1938992"/>
          </a:xfrm>
          <a:prstGeom prst="rect">
            <a:avLst/>
          </a:prstGeom>
        </p:spPr>
        <p:txBody>
          <a:bodyPr>
            <a:spAutoFit/>
          </a:bodyPr>
          <a:lstStyle/>
          <a:p>
            <a:pPr>
              <a:defRPr/>
            </a:pPr>
            <a:r>
              <a:rPr lang="pl-PL" sz="2000" dirty="0">
                <a:solidFill>
                  <a:srgbClr val="0000CC"/>
                </a:solidFill>
                <a:ea typeface="Tahoma" pitchFamily="34" charset="0"/>
                <a:cs typeface="Tahoma" pitchFamily="34" charset="0"/>
              </a:rPr>
              <a:t>Lista zdających </a:t>
            </a:r>
            <a:r>
              <a:rPr lang="pl-PL" sz="2000" dirty="0" smtClean="0">
                <a:solidFill>
                  <a:srgbClr val="0000CC"/>
                </a:solidFill>
                <a:ea typeface="Tahoma" pitchFamily="34" charset="0"/>
                <a:cs typeface="Tahoma" pitchFamily="34" charset="0"/>
              </a:rPr>
              <a:t>zostanie </a:t>
            </a:r>
            <a:r>
              <a:rPr lang="pl-PL" sz="2000" dirty="0">
                <a:solidFill>
                  <a:srgbClr val="0000CC"/>
                </a:solidFill>
                <a:ea typeface="Tahoma" pitchFamily="34" charset="0"/>
                <a:cs typeface="Tahoma" pitchFamily="34" charset="0"/>
              </a:rPr>
              <a:t>automatycznie </a:t>
            </a:r>
            <a:r>
              <a:rPr lang="pl-PL" sz="2000" dirty="0" smtClean="0">
                <a:solidFill>
                  <a:srgbClr val="0000CC"/>
                </a:solidFill>
                <a:ea typeface="Tahoma" pitchFamily="34" charset="0"/>
                <a:cs typeface="Tahoma" pitchFamily="34" charset="0"/>
              </a:rPr>
              <a:t>pobrana na podstawie danych </a:t>
            </a:r>
            <a:r>
              <a:rPr lang="pl-PL" sz="2000" dirty="0">
                <a:solidFill>
                  <a:srgbClr val="0000CC"/>
                </a:solidFill>
                <a:ea typeface="Tahoma" pitchFamily="34" charset="0"/>
                <a:cs typeface="Tahoma" pitchFamily="34" charset="0"/>
              </a:rPr>
              <a:t>z protokołu zbiorczego w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aplikacji SIOEO</a:t>
            </a:r>
            <a:r>
              <a:rPr lang="pl-PL" sz="2000" dirty="0">
                <a:solidFill>
                  <a:srgbClr val="0000CC"/>
                </a:solidFill>
                <a:ea typeface="Tahoma" pitchFamily="34" charset="0"/>
                <a:cs typeface="Tahoma" pitchFamily="34" charset="0"/>
              </a:rPr>
              <a:t>.</a:t>
            </a:r>
          </a:p>
          <a:p>
            <a:pPr>
              <a:defRPr/>
            </a:pPr>
            <a:endParaRPr lang="pl-PL" sz="2000" dirty="0">
              <a:solidFill>
                <a:srgbClr val="0000CC"/>
              </a:solidFill>
              <a:ea typeface="Tahoma" pitchFamily="34" charset="0"/>
              <a:cs typeface="Tahoma" pitchFamily="34" charset="0"/>
            </a:endParaRPr>
          </a:p>
          <a:p>
            <a:pPr>
              <a:defRPr/>
            </a:pPr>
            <a:r>
              <a:rPr lang="pl-PL" sz="2000" dirty="0">
                <a:solidFill>
                  <a:srgbClr val="0000CC"/>
                </a:solidFill>
                <a:ea typeface="Tahoma" pitchFamily="34" charset="0"/>
                <a:cs typeface="Tahoma" pitchFamily="34" charset="0"/>
              </a:rPr>
              <a:t>Na liście zdających pokażą się </a:t>
            </a:r>
            <a:r>
              <a:rPr lang="pl-PL" sz="2000" dirty="0" smtClean="0">
                <a:solidFill>
                  <a:srgbClr val="0000CC"/>
                </a:solidFill>
                <a:ea typeface="Tahoma" pitchFamily="34" charset="0"/>
                <a:cs typeface="Tahoma" pitchFamily="34" charset="0"/>
              </a:rPr>
              <a:t>wszyscy uczniowie </a:t>
            </a:r>
            <a:r>
              <a:rPr lang="pl-PL" sz="2000" dirty="0">
                <a:solidFill>
                  <a:srgbClr val="0000CC"/>
                </a:solidFill>
                <a:ea typeface="Tahoma" pitchFamily="34" charset="0"/>
                <a:cs typeface="Tahoma" pitchFamily="34" charset="0"/>
              </a:rPr>
              <a:t>nieobecni na egzaminie w terminie głównym </a:t>
            </a:r>
            <a:r>
              <a:rPr lang="pl-PL" sz="2000" dirty="0" smtClean="0">
                <a:solidFill>
                  <a:srgbClr val="0000CC"/>
                </a:solidFill>
                <a:ea typeface="Tahoma" pitchFamily="34" charset="0"/>
                <a:cs typeface="Tahoma" pitchFamily="34" charset="0"/>
              </a:rPr>
              <a:t>i </a:t>
            </a:r>
            <a:r>
              <a:rPr lang="pl-PL" sz="2000" dirty="0">
                <a:solidFill>
                  <a:srgbClr val="0000CC"/>
                </a:solidFill>
                <a:ea typeface="Tahoma" pitchFamily="34" charset="0"/>
                <a:cs typeface="Tahoma" pitchFamily="34" charset="0"/>
              </a:rPr>
              <a:t>uczniowie, którym unieważniono egzamin.</a:t>
            </a:r>
          </a:p>
        </p:txBody>
      </p:sp>
      <p:pic>
        <p:nvPicPr>
          <p:cNvPr id="9319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865" y="4797152"/>
            <a:ext cx="5401004" cy="171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93" name="pole tekstowe 3"/>
          <p:cNvSpPr txBox="1">
            <a:spLocks noChangeArrowheads="1"/>
          </p:cNvSpPr>
          <p:nvPr/>
        </p:nvSpPr>
        <p:spPr bwMode="auto">
          <a:xfrm>
            <a:off x="6153745" y="4996628"/>
            <a:ext cx="2632075" cy="1323439"/>
          </a:xfrm>
          <a:prstGeom prst="rect">
            <a:avLst/>
          </a:prstGeom>
          <a:solidFill>
            <a:srgbClr val="0000CC"/>
          </a:solidFill>
          <a:ln>
            <a:noFill/>
          </a:ln>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eaLnBrk="1" hangingPunct="1"/>
            <a:r>
              <a:rPr lang="pl-PL" sz="2000" b="1" dirty="0">
                <a:solidFill>
                  <a:schemeClr val="bg1"/>
                </a:solidFill>
              </a:rPr>
              <a:t>Należy zmienić sesję na </a:t>
            </a:r>
            <a:r>
              <a:rPr lang="pl-PL" sz="2000" b="1" dirty="0" smtClean="0">
                <a:solidFill>
                  <a:schemeClr val="bg1"/>
                </a:solidFill>
              </a:rPr>
              <a:t>termin dodatkowy</a:t>
            </a:r>
          </a:p>
          <a:p>
            <a:pPr eaLnBrk="1" hangingPunct="1"/>
            <a:r>
              <a:rPr lang="pl-PL" sz="2000" b="1" i="1" dirty="0" smtClean="0">
                <a:solidFill>
                  <a:schemeClr val="bg1"/>
                </a:solidFill>
              </a:rPr>
              <a:t>Czerwiec 2022</a:t>
            </a:r>
            <a:endParaRPr lang="pl-PL" sz="2000" b="1" i="1" dirty="0">
              <a:solidFill>
                <a:schemeClr val="bg1"/>
              </a:solidFill>
            </a:endParaRPr>
          </a:p>
        </p:txBody>
      </p:sp>
      <p:cxnSp>
        <p:nvCxnSpPr>
          <p:cNvPr id="6" name="Łącznik prosty ze strzałką 5"/>
          <p:cNvCxnSpPr/>
          <p:nvPr/>
        </p:nvCxnSpPr>
        <p:spPr>
          <a:xfrm flipH="1">
            <a:off x="1979712" y="5392651"/>
            <a:ext cx="4307333" cy="34060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490740" y="3429000"/>
            <a:ext cx="7975748" cy="1015663"/>
          </a:xfrm>
          <a:prstGeom prst="rect">
            <a:avLst/>
          </a:prstGeom>
          <a:solidFill>
            <a:srgbClr val="0000CC"/>
          </a:solidFill>
        </p:spPr>
        <p:txBody>
          <a:bodyPr wrap="square" rtlCol="0">
            <a:spAutoFit/>
          </a:bodyPr>
          <a:lstStyle/>
          <a:p>
            <a:r>
              <a:rPr lang="pl-PL" sz="2000" dirty="0" smtClean="0">
                <a:solidFill>
                  <a:schemeClr val="bg1"/>
                </a:solidFill>
                <a:ea typeface="Tahoma" pitchFamily="34" charset="0"/>
                <a:cs typeface="Tahoma" pitchFamily="34" charset="0"/>
              </a:rPr>
              <a:t>W zakładce </a:t>
            </a:r>
            <a:r>
              <a:rPr lang="pl-PL" sz="2000" i="1" dirty="0" smtClean="0">
                <a:solidFill>
                  <a:schemeClr val="bg1"/>
                </a:solidFill>
                <a:ea typeface="Tahoma" pitchFamily="34" charset="0"/>
                <a:cs typeface="Tahoma" pitchFamily="34" charset="0"/>
              </a:rPr>
              <a:t>Sesja dodatkowa – czerwiec 2022</a:t>
            </a:r>
            <a:r>
              <a:rPr lang="pl-PL" sz="2000" dirty="0" smtClean="0">
                <a:solidFill>
                  <a:schemeClr val="bg1"/>
                </a:solidFill>
                <a:ea typeface="Tahoma" pitchFamily="34" charset="0"/>
                <a:cs typeface="Tahoma" pitchFamily="34" charset="0"/>
              </a:rPr>
              <a:t> należy zweryfikować uczniów zgłoszonych do tego egzaminu. Korekty można dokonać do końca dnia </a:t>
            </a:r>
            <a:r>
              <a:rPr lang="pl-PL" sz="2000" b="1" dirty="0" smtClean="0">
                <a:solidFill>
                  <a:schemeClr val="bg1"/>
                </a:solidFill>
                <a:ea typeface="Tahoma" pitchFamily="34" charset="0"/>
                <a:cs typeface="Tahoma" pitchFamily="34" charset="0"/>
              </a:rPr>
              <a:t>30 maja 2022 roku</a:t>
            </a:r>
            <a:r>
              <a:rPr lang="pl-PL" sz="2000" dirty="0" smtClean="0">
                <a:solidFill>
                  <a:schemeClr val="bg1"/>
                </a:solidFill>
                <a:ea typeface="Tahoma" pitchFamily="34" charset="0"/>
                <a:cs typeface="Tahoma" pitchFamily="34" charset="0"/>
              </a:rPr>
              <a:t>.</a:t>
            </a:r>
            <a:endParaRPr lang="pl-PL" sz="2000" dirty="0">
              <a:solidFill>
                <a:schemeClr val="bg1"/>
              </a:solidFill>
              <a:ea typeface="Tahoma" pitchFamily="34" charset="0"/>
              <a:cs typeface="Tahoma" pitchFamily="34" charset="0"/>
            </a:endParaRPr>
          </a:p>
        </p:txBody>
      </p:sp>
      <p:sp>
        <p:nvSpPr>
          <p:cNvPr id="12" name="Tytuł 1"/>
          <p:cNvSpPr txBox="1">
            <a:spLocks/>
          </p:cNvSpPr>
          <p:nvPr/>
        </p:nvSpPr>
        <p:spPr>
          <a:xfrm>
            <a:off x="41275" y="233680"/>
            <a:ext cx="9144000" cy="504825"/>
          </a:xfrm>
          <a:prstGeom prst="rect">
            <a:avLst/>
          </a:prstGeom>
        </p:spPr>
        <p:txBody>
          <a:bodyPr anchor="b"/>
          <a:lst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a:lstStyle>
          <a:p>
            <a:pPr>
              <a:lnSpc>
                <a:spcPct val="100000"/>
              </a:lnSpc>
              <a:defRPr/>
            </a:pPr>
            <a:r>
              <a:rPr lang="pl-PL" altLang="pl-PL" sz="2400" b="1" dirty="0" smtClean="0">
                <a:solidFill>
                  <a:srgbClr val="0000CC"/>
                </a:solidFill>
                <a:effectLst/>
                <a:latin typeface="Tahoma" pitchFamily="34" charset="0"/>
                <a:ea typeface="Tahoma" pitchFamily="34" charset="0"/>
                <a:cs typeface="Tahoma" pitchFamily="34" charset="0"/>
              </a:rPr>
              <a:t>Egzamin w terminie dodatkowym</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pPr>
              <a:defRPr/>
            </a:pPr>
            <a:fld id="{BA26339A-8BF2-4705-A76A-53692A1DD7F4}" type="slidenum">
              <a:rPr lang="pl-PL"/>
              <a:pPr>
                <a:defRPr/>
              </a:pPr>
              <a:t>93</a:t>
            </a:fld>
            <a:endParaRPr lang="pl-PL" dirty="0"/>
          </a:p>
        </p:txBody>
      </p:sp>
      <p:pic>
        <p:nvPicPr>
          <p:cNvPr id="942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ole tekstowe 10"/>
          <p:cNvSpPr txBox="1"/>
          <p:nvPr/>
        </p:nvSpPr>
        <p:spPr>
          <a:xfrm>
            <a:off x="688975" y="1125538"/>
            <a:ext cx="7915473" cy="3785652"/>
          </a:xfrm>
          <a:prstGeom prst="rect">
            <a:avLst/>
          </a:prstGeom>
          <a:noFill/>
        </p:spPr>
        <p:txBody>
          <a:bodyPr wrap="square">
            <a:spAutoFit/>
          </a:bodyPr>
          <a:lstStyle/>
          <a:p>
            <a:pPr fontAlgn="auto">
              <a:spcAft>
                <a:spcPts val="0"/>
              </a:spcAft>
              <a:defRPr/>
            </a:pPr>
            <a:r>
              <a:rPr lang="pl-PL" sz="2000" dirty="0">
                <a:solidFill>
                  <a:srgbClr val="0000CC"/>
                </a:solidFill>
                <a:ea typeface="Tahoma" pitchFamily="34" charset="0"/>
                <a:cs typeface="Tahoma" pitchFamily="34" charset="0"/>
              </a:rPr>
              <a:t>Arkusze na termin dodatkowy zostaną dostarczone do szkół w jednej </a:t>
            </a:r>
            <a:r>
              <a:rPr lang="pl-PL" sz="2000" dirty="0" smtClean="0">
                <a:solidFill>
                  <a:srgbClr val="0000CC"/>
                </a:solidFill>
                <a:ea typeface="Tahoma" pitchFamily="34" charset="0"/>
                <a:cs typeface="Tahoma" pitchFamily="34" charset="0"/>
              </a:rPr>
              <a:t>przesyłce </a:t>
            </a:r>
            <a:r>
              <a:rPr lang="pl-PL" sz="2000" b="1" dirty="0" smtClean="0">
                <a:solidFill>
                  <a:srgbClr val="0000CC"/>
                </a:solidFill>
                <a:ea typeface="Tahoma" pitchFamily="34" charset="0"/>
                <a:cs typeface="Tahoma" pitchFamily="34" charset="0"/>
              </a:rPr>
              <a:t>10 czerwca 2022 </a:t>
            </a:r>
            <a:r>
              <a:rPr lang="pl-PL" sz="2000" b="1" dirty="0">
                <a:solidFill>
                  <a:srgbClr val="0000CC"/>
                </a:solidFill>
                <a:ea typeface="Tahoma" pitchFamily="34" charset="0"/>
                <a:cs typeface="Tahoma" pitchFamily="34" charset="0"/>
              </a:rPr>
              <a:t>roku</a:t>
            </a:r>
            <a:r>
              <a:rPr lang="pl-PL" sz="2000" dirty="0">
                <a:solidFill>
                  <a:srgbClr val="0000CC"/>
                </a:solidFill>
                <a:ea typeface="Tahoma" pitchFamily="34" charset="0"/>
                <a:cs typeface="Tahoma" pitchFamily="34" charset="0"/>
              </a:rPr>
              <a:t> w godzinach </a:t>
            </a:r>
            <a:r>
              <a:rPr lang="pl-PL" sz="2000" dirty="0" smtClean="0">
                <a:solidFill>
                  <a:srgbClr val="0000CC"/>
                </a:solidFill>
                <a:ea typeface="Tahoma" pitchFamily="34" charset="0"/>
                <a:cs typeface="Tahoma" pitchFamily="34" charset="0"/>
              </a:rPr>
              <a:t>9:00-14:00</a:t>
            </a:r>
            <a:r>
              <a:rPr lang="pl-PL" sz="2000" dirty="0">
                <a:solidFill>
                  <a:srgbClr val="0000CC"/>
                </a:solidFill>
                <a:ea typeface="Tahoma" pitchFamily="34" charset="0"/>
                <a:cs typeface="Tahoma" pitchFamily="34" charset="0"/>
              </a:rPr>
              <a:t>.</a:t>
            </a:r>
          </a:p>
          <a:p>
            <a:pPr fontAlgn="auto">
              <a:spcAft>
                <a:spcPts val="0"/>
              </a:spcAft>
              <a:defRPr/>
            </a:pPr>
            <a:endParaRPr lang="pl-PL" sz="2000" dirty="0">
              <a:solidFill>
                <a:srgbClr val="0066CC"/>
              </a:solidFill>
              <a:ea typeface="Tahoma" pitchFamily="34" charset="0"/>
              <a:cs typeface="Tahoma" pitchFamily="34" charset="0"/>
            </a:endParaRPr>
          </a:p>
          <a:p>
            <a:pPr fontAlgn="auto">
              <a:spcAft>
                <a:spcPts val="0"/>
              </a:spcAft>
              <a:defRPr/>
            </a:pPr>
            <a:r>
              <a:rPr lang="pl-PL" sz="2000" b="1" dirty="0" smtClean="0">
                <a:solidFill>
                  <a:srgbClr val="0000CC"/>
                </a:solidFill>
                <a:ea typeface="Tahoma" pitchFamily="34" charset="0"/>
                <a:cs typeface="Tahoma" pitchFamily="34" charset="0"/>
              </a:rPr>
              <a:t>15 </a:t>
            </a:r>
            <a:r>
              <a:rPr lang="pl-PL" sz="2000" b="1" dirty="0">
                <a:solidFill>
                  <a:srgbClr val="0000CC"/>
                </a:solidFill>
                <a:ea typeface="Tahoma" pitchFamily="34" charset="0"/>
                <a:cs typeface="Tahoma" pitchFamily="34" charset="0"/>
              </a:rPr>
              <a:t>czerwca </a:t>
            </a:r>
            <a:r>
              <a:rPr lang="pl-PL" sz="2000" dirty="0">
                <a:solidFill>
                  <a:srgbClr val="0000CC"/>
                </a:solidFill>
                <a:ea typeface="Tahoma" pitchFamily="34" charset="0"/>
                <a:cs typeface="Tahoma" pitchFamily="34" charset="0"/>
              </a:rPr>
              <a:t>(lub wcześniej), po zakończonym egzaminie, szkoły </a:t>
            </a:r>
            <a:r>
              <a:rPr lang="pl-PL" sz="2000" dirty="0" smtClean="0">
                <a:solidFill>
                  <a:srgbClr val="0000CC"/>
                </a:solidFill>
                <a:ea typeface="Tahoma" pitchFamily="34" charset="0"/>
                <a:cs typeface="Tahoma" pitchFamily="34" charset="0"/>
              </a:rPr>
              <a:t/>
            </a:r>
            <a:br>
              <a:rPr lang="pl-PL" sz="2000" dirty="0" smtClean="0">
                <a:solidFill>
                  <a:srgbClr val="0000CC"/>
                </a:solidFill>
                <a:ea typeface="Tahoma" pitchFamily="34" charset="0"/>
                <a:cs typeface="Tahoma" pitchFamily="34" charset="0"/>
              </a:rPr>
            </a:br>
            <a:r>
              <a:rPr lang="pl-PL" sz="2000" dirty="0" smtClean="0">
                <a:solidFill>
                  <a:srgbClr val="0000CC"/>
                </a:solidFill>
                <a:ea typeface="Tahoma" pitchFamily="34" charset="0"/>
                <a:cs typeface="Tahoma" pitchFamily="34" charset="0"/>
              </a:rPr>
              <a:t>z </a:t>
            </a:r>
            <a:r>
              <a:rPr lang="pl-PL" sz="2000" dirty="0">
                <a:solidFill>
                  <a:srgbClr val="0000CC"/>
                </a:solidFill>
                <a:ea typeface="Tahoma" pitchFamily="34" charset="0"/>
                <a:cs typeface="Tahoma" pitchFamily="34" charset="0"/>
              </a:rPr>
              <a:t>Trójmiasta i powiatu gdańskiego odwożą materiały do siedziby OKE. Pozostałe szkoły, jeżeli egzamin </a:t>
            </a:r>
            <a:r>
              <a:rPr lang="pl-PL" sz="2000" dirty="0" smtClean="0">
                <a:solidFill>
                  <a:srgbClr val="0000CC"/>
                </a:solidFill>
                <a:ea typeface="Tahoma" pitchFamily="34" charset="0"/>
                <a:cs typeface="Tahoma" pitchFamily="34" charset="0"/>
              </a:rPr>
              <a:t>odbył się</a:t>
            </a:r>
            <a:r>
              <a:rPr lang="pl-PL" sz="2000" dirty="0">
                <a:solidFill>
                  <a:srgbClr val="0000CC"/>
                </a:solidFill>
                <a:ea typeface="Tahoma" pitchFamily="34" charset="0"/>
                <a:cs typeface="Tahoma" pitchFamily="34" charset="0"/>
              </a:rPr>
              <a:t>, zamawiają kuriera (wskazanego w liście przewodnim, który </a:t>
            </a:r>
            <a:r>
              <a:rPr lang="pl-PL" sz="2000" dirty="0" smtClean="0">
                <a:solidFill>
                  <a:srgbClr val="0000CC"/>
                </a:solidFill>
                <a:ea typeface="Tahoma" pitchFamily="34" charset="0"/>
                <a:cs typeface="Tahoma" pitchFamily="34" charset="0"/>
              </a:rPr>
              <a:t>szkoły otrzymają razem </a:t>
            </a:r>
            <a:br>
              <a:rPr lang="pl-PL" sz="2000" dirty="0" smtClean="0">
                <a:solidFill>
                  <a:srgbClr val="0000CC"/>
                </a:solidFill>
                <a:ea typeface="Tahoma" pitchFamily="34" charset="0"/>
                <a:cs typeface="Tahoma" pitchFamily="34" charset="0"/>
              </a:rPr>
            </a:br>
            <a:r>
              <a:rPr lang="pl-PL" sz="2000" dirty="0" smtClean="0">
                <a:solidFill>
                  <a:srgbClr val="0000CC"/>
                </a:solidFill>
                <a:ea typeface="Tahoma" pitchFamily="34" charset="0"/>
                <a:cs typeface="Tahoma" pitchFamily="34" charset="0"/>
              </a:rPr>
              <a:t>z </a:t>
            </a:r>
            <a:r>
              <a:rPr lang="pl-PL" sz="2000" dirty="0">
                <a:solidFill>
                  <a:srgbClr val="0000CC"/>
                </a:solidFill>
                <a:ea typeface="Tahoma" pitchFamily="34" charset="0"/>
                <a:cs typeface="Tahoma" pitchFamily="34" charset="0"/>
              </a:rPr>
              <a:t>naklejkami) i przesyłają jedną przesyłką materiały ze wszystkich </a:t>
            </a:r>
            <a:r>
              <a:rPr lang="pl-PL" sz="2000" dirty="0" smtClean="0">
                <a:solidFill>
                  <a:srgbClr val="0000CC"/>
                </a:solidFill>
                <a:ea typeface="Tahoma" pitchFamily="34" charset="0"/>
                <a:cs typeface="Tahoma" pitchFamily="34" charset="0"/>
              </a:rPr>
              <a:t>przedmiotów. </a:t>
            </a:r>
          </a:p>
          <a:p>
            <a:pPr fontAlgn="auto">
              <a:spcAft>
                <a:spcPts val="0"/>
              </a:spcAft>
              <a:defRPr/>
            </a:pPr>
            <a:endParaRPr lang="pl-PL" sz="2000" dirty="0">
              <a:ea typeface="Tahoma" pitchFamily="34" charset="0"/>
              <a:cs typeface="Tahoma" pitchFamily="34" charset="0"/>
            </a:endParaRPr>
          </a:p>
          <a:p>
            <a:pPr fontAlgn="auto">
              <a:spcAft>
                <a:spcPts val="0"/>
              </a:spcAft>
              <a:defRPr/>
            </a:pPr>
            <a:r>
              <a:rPr lang="pl-PL" sz="2000" b="1" dirty="0">
                <a:solidFill>
                  <a:srgbClr val="0000CC"/>
                </a:solidFill>
                <a:ea typeface="Tahoma" pitchFamily="34" charset="0"/>
                <a:cs typeface="Tahoma" pitchFamily="34" charset="0"/>
              </a:rPr>
              <a:t>Jeżeli egzamin się nie odbył</a:t>
            </a:r>
            <a:r>
              <a:rPr lang="pl-PL" sz="2000" dirty="0">
                <a:solidFill>
                  <a:srgbClr val="0000CC"/>
                </a:solidFill>
                <a:ea typeface="Tahoma" pitchFamily="34" charset="0"/>
                <a:cs typeface="Tahoma" pitchFamily="34" charset="0"/>
              </a:rPr>
              <a:t>, to informują o tym OKE mailem lub faksem i wysyłają materiały jako przesyłkę </a:t>
            </a:r>
            <a:r>
              <a:rPr lang="pl-PL" sz="2000" u="sng" dirty="0">
                <a:solidFill>
                  <a:srgbClr val="0000CC"/>
                </a:solidFill>
                <a:ea typeface="Tahoma" pitchFamily="34" charset="0"/>
                <a:cs typeface="Tahoma" pitchFamily="34" charset="0"/>
              </a:rPr>
              <a:t>listową poleconą</a:t>
            </a:r>
            <a:r>
              <a:rPr lang="pl-PL" sz="2000" dirty="0" smtClean="0">
                <a:solidFill>
                  <a:srgbClr val="0000CC"/>
                </a:solidFill>
                <a:ea typeface="Tahoma" pitchFamily="34" charset="0"/>
                <a:cs typeface="Tahoma" pitchFamily="34" charset="0"/>
              </a:rPr>
              <a:t>.</a:t>
            </a:r>
            <a:endParaRPr lang="pl-PL" sz="2000" dirty="0">
              <a:solidFill>
                <a:srgbClr val="0000CC"/>
              </a:solidFill>
              <a:ea typeface="Tahoma" pitchFamily="34" charset="0"/>
              <a:cs typeface="Tahoma" pitchFamily="34" charset="0"/>
            </a:endParaRPr>
          </a:p>
        </p:txBody>
      </p:sp>
      <p:sp>
        <p:nvSpPr>
          <p:cNvPr id="94214"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94215"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ytuł 1"/>
          <p:cNvSpPr txBox="1">
            <a:spLocks/>
          </p:cNvSpPr>
          <p:nvPr/>
        </p:nvSpPr>
        <p:spPr>
          <a:xfrm>
            <a:off x="41275" y="233680"/>
            <a:ext cx="9144000" cy="504825"/>
          </a:xfrm>
          <a:prstGeom prst="rect">
            <a:avLst/>
          </a:prstGeom>
        </p:spPr>
        <p:txBody>
          <a:bodyPr anchor="b"/>
          <a:lst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a:lstStyle>
          <a:p>
            <a:pPr>
              <a:lnSpc>
                <a:spcPct val="100000"/>
              </a:lnSpc>
              <a:defRPr/>
            </a:pPr>
            <a:r>
              <a:rPr lang="pl-PL" altLang="pl-PL" sz="2400" b="1" dirty="0" smtClean="0">
                <a:solidFill>
                  <a:srgbClr val="0000CC"/>
                </a:solidFill>
                <a:effectLst/>
                <a:latin typeface="Tahoma" pitchFamily="34" charset="0"/>
                <a:ea typeface="Tahoma" pitchFamily="34" charset="0"/>
                <a:cs typeface="Tahoma" pitchFamily="34" charset="0"/>
              </a:rPr>
              <a:t>Egzamin w terminie dodatkowym</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pPr>
              <a:defRPr/>
            </a:pPr>
            <a:fld id="{003865A6-5034-4E64-9243-6CDA3C662D79}" type="slidenum">
              <a:rPr lang="pl-PL"/>
              <a:pPr>
                <a:defRPr/>
              </a:pPr>
              <a:t>94</a:t>
            </a:fld>
            <a:endParaRPr lang="pl-PL" dirty="0"/>
          </a:p>
        </p:txBody>
      </p:sp>
      <p:sp>
        <p:nvSpPr>
          <p:cNvPr id="16" name="Tytuł 1"/>
          <p:cNvSpPr txBox="1">
            <a:spLocks/>
          </p:cNvSpPr>
          <p:nvPr/>
        </p:nvSpPr>
        <p:spPr>
          <a:xfrm>
            <a:off x="31750" y="231775"/>
            <a:ext cx="9144000" cy="504825"/>
          </a:xfrm>
          <a:prstGeom prst="rect">
            <a:avLst/>
          </a:prstGeom>
        </p:spPr>
        <p:txBody>
          <a:bodyPr anchor="b"/>
          <a:lst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a:lstStyle>
          <a:p>
            <a:pPr>
              <a:lnSpc>
                <a:spcPct val="100000"/>
              </a:lnSpc>
              <a:defRPr/>
            </a:pPr>
            <a:r>
              <a:rPr lang="pl-PL" altLang="pl-PL" sz="2400" b="1" dirty="0" smtClean="0">
                <a:solidFill>
                  <a:srgbClr val="0000CC"/>
                </a:solidFill>
                <a:effectLst/>
                <a:latin typeface="Tahoma" pitchFamily="34" charset="0"/>
                <a:ea typeface="Tahoma" pitchFamily="34" charset="0"/>
                <a:cs typeface="Tahoma" pitchFamily="34" charset="0"/>
              </a:rPr>
              <a:t>Uwolnienie wyników</a:t>
            </a:r>
          </a:p>
        </p:txBody>
      </p:sp>
      <p:pic>
        <p:nvPicPr>
          <p:cNvPr id="952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ole tekstowe 10"/>
          <p:cNvSpPr txBox="1"/>
          <p:nvPr/>
        </p:nvSpPr>
        <p:spPr>
          <a:xfrm>
            <a:off x="359568" y="1556792"/>
            <a:ext cx="8424863" cy="830997"/>
          </a:xfrm>
          <a:prstGeom prst="rect">
            <a:avLst/>
          </a:prstGeom>
          <a:noFill/>
        </p:spPr>
        <p:txBody>
          <a:bodyPr>
            <a:spAutoFit/>
          </a:bodyPr>
          <a:lstStyle/>
          <a:p>
            <a:pPr algn="ctr" fontAlgn="auto">
              <a:spcAft>
                <a:spcPts val="0"/>
              </a:spcAft>
              <a:defRPr/>
            </a:pPr>
            <a:r>
              <a:rPr lang="pl-PL" sz="2400" dirty="0">
                <a:solidFill>
                  <a:srgbClr val="0000CC"/>
                </a:solidFill>
                <a:ea typeface="Tahoma" pitchFamily="34" charset="0"/>
                <a:cs typeface="Tahoma" pitchFamily="34" charset="0"/>
              </a:rPr>
              <a:t>Wyniki egzaminu ósmoklasisty zostaną </a:t>
            </a:r>
            <a:r>
              <a:rPr lang="pl-PL" sz="2400" dirty="0" smtClean="0">
                <a:solidFill>
                  <a:srgbClr val="0000CC"/>
                </a:solidFill>
                <a:ea typeface="Tahoma" pitchFamily="34" charset="0"/>
                <a:cs typeface="Tahoma" pitchFamily="34" charset="0"/>
              </a:rPr>
              <a:t>ogłoszone </a:t>
            </a:r>
            <a:endParaRPr lang="pl-PL" sz="2400" dirty="0">
              <a:solidFill>
                <a:srgbClr val="0000CC"/>
              </a:solidFill>
              <a:ea typeface="Tahoma" pitchFamily="34" charset="0"/>
              <a:cs typeface="Tahoma" pitchFamily="34" charset="0"/>
            </a:endParaRPr>
          </a:p>
          <a:p>
            <a:pPr algn="ctr" fontAlgn="auto">
              <a:spcAft>
                <a:spcPts val="0"/>
              </a:spcAft>
              <a:defRPr/>
            </a:pPr>
            <a:r>
              <a:rPr lang="pl-PL" sz="2400" b="1" dirty="0" smtClean="0">
                <a:solidFill>
                  <a:srgbClr val="0000CC"/>
                </a:solidFill>
                <a:ea typeface="Tahoma" pitchFamily="34" charset="0"/>
                <a:cs typeface="Tahoma" pitchFamily="34" charset="0"/>
              </a:rPr>
              <a:t>1 lipca 2022 roku od godziny 10:00.</a:t>
            </a:r>
            <a:r>
              <a:rPr lang="pl-PL" sz="2400" dirty="0" smtClean="0">
                <a:solidFill>
                  <a:srgbClr val="0000CC"/>
                </a:solidFill>
                <a:ea typeface="Tahoma" pitchFamily="34" charset="0"/>
                <a:cs typeface="Tahoma" pitchFamily="34" charset="0"/>
              </a:rPr>
              <a:t> </a:t>
            </a:r>
            <a:endParaRPr lang="pl-PL" sz="2400" dirty="0">
              <a:solidFill>
                <a:srgbClr val="0000CC"/>
              </a:solidFill>
              <a:ea typeface="Tahoma" pitchFamily="34" charset="0"/>
              <a:cs typeface="Tahoma" pitchFamily="34" charset="0"/>
            </a:endParaRPr>
          </a:p>
        </p:txBody>
      </p:sp>
      <p:sp>
        <p:nvSpPr>
          <p:cNvPr id="95238"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95239"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rostokąt 1"/>
          <p:cNvSpPr/>
          <p:nvPr/>
        </p:nvSpPr>
        <p:spPr>
          <a:xfrm>
            <a:off x="517972" y="2852936"/>
            <a:ext cx="8108053" cy="769441"/>
          </a:xfrm>
          <a:prstGeom prst="rect">
            <a:avLst/>
          </a:prstGeom>
        </p:spPr>
        <p:txBody>
          <a:bodyPr wrap="none">
            <a:spAutoFit/>
          </a:bodyPr>
          <a:lstStyle/>
          <a:p>
            <a:pPr algn="ctr" fontAlgn="auto">
              <a:spcAft>
                <a:spcPts val="0"/>
              </a:spcAft>
              <a:defRPr/>
            </a:pPr>
            <a:r>
              <a:rPr lang="pl-PL" sz="2200" dirty="0">
                <a:solidFill>
                  <a:srgbClr val="0000CC"/>
                </a:solidFill>
              </a:rPr>
              <a:t>Wyniki egzaminu ósmoklasisty </a:t>
            </a:r>
            <a:r>
              <a:rPr lang="pl-PL" sz="2200" dirty="0" smtClean="0">
                <a:solidFill>
                  <a:srgbClr val="0000CC"/>
                </a:solidFill>
              </a:rPr>
              <a:t>uczniom </a:t>
            </a:r>
            <a:r>
              <a:rPr lang="pl-PL" sz="2200" dirty="0">
                <a:solidFill>
                  <a:srgbClr val="0000CC"/>
                </a:solidFill>
              </a:rPr>
              <a:t>podaje dyrektor </a:t>
            </a:r>
            <a:r>
              <a:rPr lang="pl-PL" sz="2200" dirty="0" smtClean="0">
                <a:solidFill>
                  <a:srgbClr val="0000CC"/>
                </a:solidFill>
              </a:rPr>
              <a:t>szkoły. </a:t>
            </a:r>
          </a:p>
          <a:p>
            <a:pPr algn="ctr" fontAlgn="auto">
              <a:spcAft>
                <a:spcPts val="0"/>
              </a:spcAft>
              <a:defRPr/>
            </a:pPr>
            <a:r>
              <a:rPr lang="pl-PL" sz="2200" dirty="0" smtClean="0">
                <a:solidFill>
                  <a:srgbClr val="0000CC"/>
                </a:solidFill>
              </a:rPr>
              <a:t>Ponadto zostaną one udostępnione w ZIU.</a:t>
            </a:r>
            <a:endParaRPr lang="pl-PL" sz="2200" dirty="0">
              <a:solidFill>
                <a:srgbClr val="0000CC"/>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pPr>
              <a:defRPr/>
            </a:pPr>
            <a:fld id="{003865A6-5034-4E64-9243-6CDA3C662D79}" type="slidenum">
              <a:rPr lang="pl-PL"/>
              <a:pPr>
                <a:defRPr/>
              </a:pPr>
              <a:t>95</a:t>
            </a:fld>
            <a:endParaRPr lang="pl-PL" dirty="0"/>
          </a:p>
        </p:txBody>
      </p:sp>
      <p:pic>
        <p:nvPicPr>
          <p:cNvPr id="952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8"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95239"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417" y="849185"/>
            <a:ext cx="7043166" cy="5732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ytuł 1"/>
          <p:cNvSpPr txBox="1">
            <a:spLocks/>
          </p:cNvSpPr>
          <p:nvPr/>
        </p:nvSpPr>
        <p:spPr>
          <a:xfrm>
            <a:off x="31750" y="231775"/>
            <a:ext cx="9144000" cy="504825"/>
          </a:xfrm>
          <a:prstGeom prst="rect">
            <a:avLst/>
          </a:prstGeom>
        </p:spPr>
        <p:txBody>
          <a:bodyPr anchor="b"/>
          <a:lst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a:lstStyle>
          <a:p>
            <a:pPr>
              <a:lnSpc>
                <a:spcPct val="100000"/>
              </a:lnSpc>
              <a:defRPr/>
            </a:pPr>
            <a:r>
              <a:rPr lang="pl-PL" altLang="pl-PL" sz="2400" b="1" dirty="0" smtClean="0">
                <a:solidFill>
                  <a:srgbClr val="0000CC"/>
                </a:solidFill>
                <a:effectLst/>
                <a:latin typeface="Tahoma" pitchFamily="34" charset="0"/>
                <a:ea typeface="Tahoma" pitchFamily="34" charset="0"/>
                <a:cs typeface="Tahoma" pitchFamily="34" charset="0"/>
              </a:rPr>
              <a:t>Uwolnienie wyników</a:t>
            </a:r>
          </a:p>
        </p:txBody>
      </p:sp>
    </p:spTree>
    <p:extLst>
      <p:ext uri="{BB962C8B-B14F-4D97-AF65-F5344CB8AC3E}">
        <p14:creationId xmlns:p14="http://schemas.microsoft.com/office/powerpoint/2010/main" val="210426571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pPr>
              <a:defRPr/>
            </a:pPr>
            <a:fld id="{EC7C0A57-DC32-47DB-B802-A94504A48910}" type="slidenum">
              <a:rPr lang="pl-PL"/>
              <a:pPr>
                <a:defRPr/>
              </a:pPr>
              <a:t>96</a:t>
            </a:fld>
            <a:endParaRPr lang="pl-PL" dirty="0"/>
          </a:p>
        </p:txBody>
      </p:sp>
      <p:sp>
        <p:nvSpPr>
          <p:cNvPr id="16" name="Tytuł 1"/>
          <p:cNvSpPr txBox="1">
            <a:spLocks/>
          </p:cNvSpPr>
          <p:nvPr/>
        </p:nvSpPr>
        <p:spPr>
          <a:xfrm>
            <a:off x="41275" y="231775"/>
            <a:ext cx="9144000" cy="504825"/>
          </a:xfrm>
          <a:prstGeom prst="rect">
            <a:avLst/>
          </a:prstGeom>
        </p:spPr>
        <p:txBody>
          <a:bodyPr anchor="b"/>
          <a:lst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a:lstStyle>
          <a:p>
            <a:pPr>
              <a:lnSpc>
                <a:spcPct val="100000"/>
              </a:lnSpc>
              <a:defRPr/>
            </a:pPr>
            <a:r>
              <a:rPr lang="pl-PL" altLang="pl-PL" sz="2400" b="1" dirty="0" smtClean="0">
                <a:solidFill>
                  <a:srgbClr val="0000CC"/>
                </a:solidFill>
                <a:effectLst/>
                <a:latin typeface="Tahoma" pitchFamily="34" charset="0"/>
                <a:ea typeface="Tahoma" pitchFamily="34" charset="0"/>
                <a:cs typeface="Tahoma" pitchFamily="34" charset="0"/>
              </a:rPr>
              <a:t>Wglądy do pracy </a:t>
            </a:r>
          </a:p>
        </p:txBody>
      </p:sp>
      <p:pic>
        <p:nvPicPr>
          <p:cNvPr id="962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ole tekstowe 10"/>
          <p:cNvSpPr txBox="1"/>
          <p:nvPr/>
        </p:nvSpPr>
        <p:spPr>
          <a:xfrm>
            <a:off x="406400" y="952500"/>
            <a:ext cx="8199438" cy="707886"/>
          </a:xfrm>
          <a:prstGeom prst="rect">
            <a:avLst/>
          </a:prstGeom>
          <a:noFill/>
        </p:spPr>
        <p:txBody>
          <a:bodyPr>
            <a:spAutoFit/>
          </a:bodyPr>
          <a:lstStyle/>
          <a:p>
            <a:pPr algn="ctr" fontAlgn="auto">
              <a:spcAft>
                <a:spcPts val="0"/>
              </a:spcAft>
              <a:defRPr/>
            </a:pPr>
            <a:r>
              <a:rPr lang="pl-PL" sz="2000" u="sng" dirty="0">
                <a:solidFill>
                  <a:srgbClr val="0000CC"/>
                </a:solidFill>
                <a:ea typeface="Tahoma" pitchFamily="34" charset="0"/>
                <a:cs typeface="Tahoma" pitchFamily="34" charset="0"/>
              </a:rPr>
              <a:t>Po ogłoszeniu wyników </a:t>
            </a:r>
            <a:r>
              <a:rPr lang="pl-PL" sz="2000" dirty="0">
                <a:solidFill>
                  <a:srgbClr val="0000CC"/>
                </a:solidFill>
                <a:ea typeface="Tahoma" pitchFamily="34" charset="0"/>
                <a:cs typeface="Tahoma" pitchFamily="34" charset="0"/>
              </a:rPr>
              <a:t>egzaminu ósmoklasisty uczniowie lub ich rodzice/prawni opiekunowie mogą składać wnioski o wgląd do pracy.</a:t>
            </a:r>
          </a:p>
        </p:txBody>
      </p:sp>
      <p:sp>
        <p:nvSpPr>
          <p:cNvPr id="2" name="pole tekstowe 1"/>
          <p:cNvSpPr txBox="1"/>
          <p:nvPr/>
        </p:nvSpPr>
        <p:spPr>
          <a:xfrm>
            <a:off x="4778375" y="2000935"/>
            <a:ext cx="4041775" cy="1631216"/>
          </a:xfrm>
          <a:prstGeom prst="rect">
            <a:avLst/>
          </a:prstGeom>
          <a:solidFill>
            <a:srgbClr val="0000CC"/>
          </a:solidFill>
        </p:spPr>
        <p:txBody>
          <a:bodyPr wrap="square">
            <a:spAutoFit/>
          </a:bodyPr>
          <a:lstStyle/>
          <a:p>
            <a:pPr>
              <a:defRPr/>
            </a:pPr>
            <a:r>
              <a:rPr lang="pl-PL" sz="2000" dirty="0">
                <a:solidFill>
                  <a:schemeClr val="bg1"/>
                </a:solidFill>
                <a:ea typeface="Tahoma" pitchFamily="34" charset="0"/>
                <a:cs typeface="Tahoma" pitchFamily="34" charset="0"/>
              </a:rPr>
              <a:t>Wniosek można przesłać faksem, mailem lub listownie. </a:t>
            </a:r>
          </a:p>
          <a:p>
            <a:pPr>
              <a:defRPr/>
            </a:pPr>
            <a:r>
              <a:rPr lang="pl-PL" sz="2000" dirty="0">
                <a:solidFill>
                  <a:schemeClr val="bg1"/>
                </a:solidFill>
                <a:ea typeface="Tahoma" pitchFamily="34" charset="0"/>
                <a:cs typeface="Tahoma" pitchFamily="34" charset="0"/>
              </a:rPr>
              <a:t>Wglądy są umawiane zgodnie </a:t>
            </a:r>
            <a:r>
              <a:rPr lang="pl-PL" sz="2000" dirty="0" smtClean="0">
                <a:solidFill>
                  <a:schemeClr val="bg1"/>
                </a:solidFill>
                <a:ea typeface="Tahoma" pitchFamily="34" charset="0"/>
                <a:cs typeface="Tahoma" pitchFamily="34" charset="0"/>
              </a:rPr>
              <a:t/>
            </a:r>
            <a:br>
              <a:rPr lang="pl-PL" sz="2000" dirty="0" smtClean="0">
                <a:solidFill>
                  <a:schemeClr val="bg1"/>
                </a:solidFill>
                <a:ea typeface="Tahoma" pitchFamily="34" charset="0"/>
                <a:cs typeface="Tahoma" pitchFamily="34" charset="0"/>
              </a:rPr>
            </a:br>
            <a:r>
              <a:rPr lang="pl-PL" sz="2000" dirty="0" smtClean="0">
                <a:solidFill>
                  <a:schemeClr val="bg1"/>
                </a:solidFill>
                <a:ea typeface="Tahoma" pitchFamily="34" charset="0"/>
                <a:cs typeface="Tahoma" pitchFamily="34" charset="0"/>
              </a:rPr>
              <a:t>z </a:t>
            </a:r>
            <a:r>
              <a:rPr lang="pl-PL" sz="2000" dirty="0">
                <a:solidFill>
                  <a:schemeClr val="bg1"/>
                </a:solidFill>
                <a:ea typeface="Tahoma" pitchFamily="34" charset="0"/>
                <a:cs typeface="Tahoma" pitchFamily="34" charset="0"/>
              </a:rPr>
              <a:t>kolejnością wpływania wniosków.</a:t>
            </a:r>
          </a:p>
        </p:txBody>
      </p:sp>
      <p:sp>
        <p:nvSpPr>
          <p:cNvPr id="96263"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96264"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662" y="1651233"/>
            <a:ext cx="4429613" cy="47098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pPr>
              <a:defRPr/>
            </a:pPr>
            <a:fld id="{1CFE25BC-B519-48F9-AA40-74C041B28EE3}" type="slidenum">
              <a:rPr lang="pl-PL"/>
              <a:pPr>
                <a:defRPr/>
              </a:pPr>
              <a:t>97</a:t>
            </a:fld>
            <a:endParaRPr lang="pl-PL" dirty="0"/>
          </a:p>
        </p:txBody>
      </p:sp>
      <p:sp>
        <p:nvSpPr>
          <p:cNvPr id="16" name="Tytuł 1"/>
          <p:cNvSpPr txBox="1">
            <a:spLocks/>
          </p:cNvSpPr>
          <p:nvPr/>
        </p:nvSpPr>
        <p:spPr>
          <a:xfrm>
            <a:off x="41275" y="247650"/>
            <a:ext cx="9144000" cy="504825"/>
          </a:xfrm>
          <a:prstGeom prst="rect">
            <a:avLst/>
          </a:prstGeom>
        </p:spPr>
        <p:txBody>
          <a:bodyPr anchor="b"/>
          <a:lst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a:lstStyle>
          <a:p>
            <a:pPr>
              <a:lnSpc>
                <a:spcPct val="100000"/>
              </a:lnSpc>
              <a:defRPr/>
            </a:pPr>
            <a:r>
              <a:rPr lang="pl-PL" altLang="pl-PL" sz="2400" b="1" dirty="0" smtClean="0">
                <a:solidFill>
                  <a:srgbClr val="0000CC"/>
                </a:solidFill>
                <a:effectLst/>
                <a:latin typeface="Tahoma" pitchFamily="34" charset="0"/>
                <a:ea typeface="Tahoma" pitchFamily="34" charset="0"/>
                <a:cs typeface="Tahoma" pitchFamily="34" charset="0"/>
              </a:rPr>
              <a:t>Zaświadczenia o wynikach</a:t>
            </a:r>
          </a:p>
        </p:txBody>
      </p:sp>
      <p:pic>
        <p:nvPicPr>
          <p:cNvPr id="972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e tekstowe 1"/>
          <p:cNvSpPr txBox="1"/>
          <p:nvPr/>
        </p:nvSpPr>
        <p:spPr>
          <a:xfrm>
            <a:off x="769118" y="1340768"/>
            <a:ext cx="7777163" cy="2308324"/>
          </a:xfrm>
          <a:prstGeom prst="rect">
            <a:avLst/>
          </a:prstGeom>
          <a:noFill/>
        </p:spPr>
        <p:txBody>
          <a:bodyPr>
            <a:spAutoFit/>
          </a:bodyPr>
          <a:lstStyle/>
          <a:p>
            <a:pPr algn="ctr">
              <a:defRPr/>
            </a:pPr>
            <a:r>
              <a:rPr lang="pl-PL" sz="2400" dirty="0">
                <a:solidFill>
                  <a:srgbClr val="0000CC"/>
                </a:solidFill>
                <a:ea typeface="Tahoma" pitchFamily="34" charset="0"/>
                <a:cs typeface="Tahoma" pitchFamily="34" charset="0"/>
              </a:rPr>
              <a:t> Dyrektorzy szkół z Trójmiasta i powiatu </a:t>
            </a:r>
            <a:r>
              <a:rPr lang="pl-PL" sz="2400" dirty="0" smtClean="0">
                <a:solidFill>
                  <a:srgbClr val="0000CC"/>
                </a:solidFill>
                <a:ea typeface="Tahoma" pitchFamily="34" charset="0"/>
                <a:cs typeface="Tahoma" pitchFamily="34" charset="0"/>
              </a:rPr>
              <a:t>gdańskiego     </a:t>
            </a:r>
            <a:r>
              <a:rPr lang="pl-PL" sz="2400" dirty="0">
                <a:solidFill>
                  <a:srgbClr val="0000CC"/>
                </a:solidFill>
                <a:ea typeface="Tahoma" pitchFamily="34" charset="0"/>
                <a:cs typeface="Tahoma" pitchFamily="34" charset="0"/>
              </a:rPr>
              <a:t>w siedzibie OKE </a:t>
            </a:r>
          </a:p>
          <a:p>
            <a:pPr algn="ctr">
              <a:defRPr/>
            </a:pPr>
            <a:r>
              <a:rPr lang="pl-PL" sz="2400" dirty="0">
                <a:solidFill>
                  <a:srgbClr val="0000CC"/>
                </a:solidFill>
                <a:ea typeface="Tahoma" pitchFamily="34" charset="0"/>
                <a:cs typeface="Tahoma" pitchFamily="34" charset="0"/>
              </a:rPr>
              <a:t>    </a:t>
            </a:r>
            <a:r>
              <a:rPr lang="pl-PL" sz="2400" b="1" dirty="0" smtClean="0">
                <a:solidFill>
                  <a:srgbClr val="0000CC"/>
                </a:solidFill>
                <a:ea typeface="Tahoma" pitchFamily="34" charset="0"/>
                <a:cs typeface="Tahoma" pitchFamily="34" charset="0"/>
              </a:rPr>
              <a:t>7 </a:t>
            </a:r>
            <a:r>
              <a:rPr lang="pl-PL" sz="2400" b="1" dirty="0">
                <a:solidFill>
                  <a:srgbClr val="0000CC"/>
                </a:solidFill>
                <a:ea typeface="Tahoma" pitchFamily="34" charset="0"/>
                <a:cs typeface="Tahoma" pitchFamily="34" charset="0"/>
              </a:rPr>
              <a:t>lipca 2022 roku </a:t>
            </a:r>
            <a:r>
              <a:rPr lang="pl-PL" sz="2400" dirty="0">
                <a:solidFill>
                  <a:srgbClr val="0000CC"/>
                </a:solidFill>
                <a:ea typeface="Tahoma" pitchFamily="34" charset="0"/>
                <a:cs typeface="Tahoma" pitchFamily="34" charset="0"/>
              </a:rPr>
              <a:t>w godz. 10.00-14.00</a:t>
            </a:r>
          </a:p>
          <a:p>
            <a:pPr algn="ctr">
              <a:defRPr/>
            </a:pPr>
            <a:endParaRPr lang="pl-PL" sz="2400" dirty="0">
              <a:solidFill>
                <a:srgbClr val="0000CC"/>
              </a:solidFill>
              <a:ea typeface="Tahoma" pitchFamily="34" charset="0"/>
              <a:cs typeface="Tahoma" pitchFamily="34" charset="0"/>
            </a:endParaRPr>
          </a:p>
          <a:p>
            <a:pPr algn="ctr">
              <a:defRPr/>
            </a:pPr>
            <a:r>
              <a:rPr lang="pl-PL" sz="2400" dirty="0">
                <a:solidFill>
                  <a:srgbClr val="0000CC"/>
                </a:solidFill>
                <a:ea typeface="Tahoma" pitchFamily="34" charset="0"/>
                <a:cs typeface="Tahoma" pitchFamily="34" charset="0"/>
              </a:rPr>
              <a:t> Dyrektorzy pozostałych szkół w swoich siedzibach</a:t>
            </a:r>
          </a:p>
          <a:p>
            <a:pPr algn="ctr">
              <a:defRPr/>
            </a:pPr>
            <a:r>
              <a:rPr lang="pl-PL" sz="2400" dirty="0">
                <a:solidFill>
                  <a:srgbClr val="0000CC"/>
                </a:solidFill>
                <a:ea typeface="Tahoma" pitchFamily="34" charset="0"/>
                <a:cs typeface="Tahoma" pitchFamily="34" charset="0"/>
              </a:rPr>
              <a:t>    </a:t>
            </a:r>
            <a:r>
              <a:rPr lang="pl-PL" sz="2400" b="1" dirty="0" smtClean="0">
                <a:solidFill>
                  <a:srgbClr val="0000CC"/>
                </a:solidFill>
                <a:ea typeface="Tahoma" pitchFamily="34" charset="0"/>
                <a:cs typeface="Tahoma" pitchFamily="34" charset="0"/>
              </a:rPr>
              <a:t>6 </a:t>
            </a:r>
            <a:r>
              <a:rPr lang="pl-PL" sz="2400" b="1" dirty="0">
                <a:solidFill>
                  <a:srgbClr val="0000CC"/>
                </a:solidFill>
                <a:ea typeface="Tahoma" pitchFamily="34" charset="0"/>
                <a:cs typeface="Tahoma" pitchFamily="34" charset="0"/>
              </a:rPr>
              <a:t>lub 7 lipca </a:t>
            </a:r>
            <a:r>
              <a:rPr lang="pl-PL" sz="2400" b="1" dirty="0" smtClean="0">
                <a:solidFill>
                  <a:srgbClr val="0000CC"/>
                </a:solidFill>
                <a:ea typeface="Tahoma" pitchFamily="34" charset="0"/>
                <a:cs typeface="Tahoma" pitchFamily="34" charset="0"/>
              </a:rPr>
              <a:t>2022 roku</a:t>
            </a:r>
            <a:endParaRPr lang="pl-PL" sz="2400" b="1" dirty="0">
              <a:solidFill>
                <a:srgbClr val="0000CC"/>
              </a:solidFill>
              <a:ea typeface="Tahoma" pitchFamily="34" charset="0"/>
              <a:cs typeface="Tahoma" pitchFamily="34" charset="0"/>
            </a:endParaRPr>
          </a:p>
        </p:txBody>
      </p:sp>
      <p:sp>
        <p:nvSpPr>
          <p:cNvPr id="4" name="pole tekstowe 3"/>
          <p:cNvSpPr txBox="1"/>
          <p:nvPr/>
        </p:nvSpPr>
        <p:spPr>
          <a:xfrm>
            <a:off x="472976" y="4359007"/>
            <a:ext cx="8280598" cy="1015663"/>
          </a:xfrm>
          <a:prstGeom prst="rect">
            <a:avLst/>
          </a:prstGeom>
          <a:noFill/>
        </p:spPr>
        <p:txBody>
          <a:bodyPr wrap="square">
            <a:spAutoFit/>
          </a:bodyPr>
          <a:lstStyle/>
          <a:p>
            <a:pPr algn="ctr">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Dane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osobowe zdających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można poprawiać w SIOEO do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24 czerwca.</a:t>
            </a:r>
          </a:p>
          <a:p>
            <a:pPr algn="ctr">
              <a:defRPr/>
            </a:pP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Po tym terminie nie będą uwzględniane poprawki w danych osobowych.</a:t>
            </a:r>
          </a:p>
        </p:txBody>
      </p:sp>
      <p:sp>
        <p:nvSpPr>
          <p:cNvPr id="5" name="pole tekstowe 4"/>
          <p:cNvSpPr txBox="1"/>
          <p:nvPr/>
        </p:nvSpPr>
        <p:spPr>
          <a:xfrm>
            <a:off x="580827" y="5589240"/>
            <a:ext cx="8064896" cy="707886"/>
          </a:xfrm>
          <a:prstGeom prst="rect">
            <a:avLst/>
          </a:prstGeom>
          <a:solidFill>
            <a:srgbClr val="0000CC"/>
          </a:solidFill>
        </p:spPr>
        <p:txBody>
          <a:bodyPr wrap="square">
            <a:spAutoFit/>
          </a:bodyPr>
          <a:lstStyle/>
          <a:p>
            <a:pPr algn="ctr">
              <a:defRPr/>
            </a:pPr>
            <a:r>
              <a:rPr lang="pl-PL" sz="2000" dirty="0">
                <a:solidFill>
                  <a:schemeClr val="bg1"/>
                </a:solidFill>
                <a:ea typeface="Tahoma" pitchFamily="34" charset="0"/>
                <a:cs typeface="Tahoma" pitchFamily="34" charset="0"/>
              </a:rPr>
              <a:t>Przesyłki z zaświadczeniami </a:t>
            </a:r>
            <a:r>
              <a:rPr lang="pl-PL" sz="2000" dirty="0" smtClean="0">
                <a:solidFill>
                  <a:schemeClr val="bg1"/>
                </a:solidFill>
                <a:ea typeface="Tahoma" pitchFamily="34" charset="0"/>
                <a:cs typeface="Tahoma" pitchFamily="34" charset="0"/>
              </a:rPr>
              <a:t>wymienionymi z </a:t>
            </a:r>
            <a:r>
              <a:rPr lang="pl-PL" sz="2000" dirty="0">
                <a:solidFill>
                  <a:schemeClr val="bg1"/>
                </a:solidFill>
                <a:ea typeface="Tahoma" pitchFamily="34" charset="0"/>
                <a:cs typeface="Tahoma" pitchFamily="34" charset="0"/>
              </a:rPr>
              <a:t>powodu danych błędnie wprowadzonych przez </a:t>
            </a:r>
            <a:r>
              <a:rPr lang="pl-PL" sz="2000" dirty="0" smtClean="0">
                <a:solidFill>
                  <a:schemeClr val="bg1"/>
                </a:solidFill>
                <a:ea typeface="Tahoma" pitchFamily="34" charset="0"/>
                <a:cs typeface="Tahoma" pitchFamily="34" charset="0"/>
              </a:rPr>
              <a:t>szkoły </a:t>
            </a:r>
            <a:r>
              <a:rPr lang="pl-PL" sz="2000" dirty="0">
                <a:solidFill>
                  <a:schemeClr val="bg1"/>
                </a:solidFill>
                <a:ea typeface="Tahoma" pitchFamily="34" charset="0"/>
                <a:cs typeface="Tahoma" pitchFamily="34" charset="0"/>
              </a:rPr>
              <a:t>będą odsyłane na koszt szkoły.</a:t>
            </a:r>
          </a:p>
        </p:txBody>
      </p:sp>
      <p:sp>
        <p:nvSpPr>
          <p:cNvPr id="97288"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97289"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5"/>
          <p:cNvSpPr txBox="1">
            <a:spLocks noChangeArrowheads="1"/>
          </p:cNvSpPr>
          <p:nvPr/>
        </p:nvSpPr>
        <p:spPr bwMode="auto">
          <a:xfrm>
            <a:off x="-20568" y="194469"/>
            <a:ext cx="9144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Font typeface="Arial" charset="0"/>
              <a:buChar char="•"/>
              <a:defRPr sz="2400">
                <a:solidFill>
                  <a:srgbClr val="7F7F7F"/>
                </a:solidFill>
                <a:latin typeface="Century Gothic" pitchFamily="34" charset="0"/>
              </a:defRPr>
            </a:lvl1pPr>
            <a:lvl2pPr marL="742950" indent="-285750" algn="l"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algn="l" eaLnBrk="0" hangingPunct="0">
              <a:spcBef>
                <a:spcPct val="20000"/>
              </a:spcBef>
              <a:buFont typeface="Arial" charset="0"/>
              <a:buChar char="•"/>
              <a:defRPr sz="1600">
                <a:solidFill>
                  <a:srgbClr val="7F7F7F"/>
                </a:solidFill>
                <a:latin typeface="Century Gothic" pitchFamily="34" charset="0"/>
              </a:defRPr>
            </a:lvl3pPr>
            <a:lvl4pPr marL="1600200" indent="-228600" algn="l"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algn="l"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pl-PL" altLang="pl-PL" b="1" dirty="0">
                <a:solidFill>
                  <a:srgbClr val="0000CC"/>
                </a:solidFill>
                <a:latin typeface="Tahoma" pitchFamily="34" charset="0"/>
                <a:ea typeface="Tahoma" pitchFamily="34" charset="0"/>
                <a:cs typeface="Tahoma" pitchFamily="34" charset="0"/>
              </a:rPr>
              <a:t>Zwalnianie </a:t>
            </a:r>
            <a:r>
              <a:rPr lang="pl-PL" altLang="pl-PL" b="1" dirty="0" smtClean="0">
                <a:solidFill>
                  <a:srgbClr val="0000CC"/>
                </a:solidFill>
                <a:latin typeface="Tahoma" pitchFamily="34" charset="0"/>
                <a:ea typeface="Tahoma" pitchFamily="34" charset="0"/>
                <a:cs typeface="Tahoma" pitchFamily="34" charset="0"/>
              </a:rPr>
              <a:t>z egzaminu ósmoklasisty</a:t>
            </a:r>
            <a:r>
              <a:rPr lang="pl-PL" altLang="pl-PL" b="1" dirty="0" smtClean="0">
                <a:solidFill>
                  <a:schemeClr val="tx1"/>
                </a:solidFill>
                <a:latin typeface="Tahoma" pitchFamily="34" charset="0"/>
                <a:ea typeface="Tahoma" pitchFamily="34" charset="0"/>
                <a:cs typeface="Tahoma" pitchFamily="34" charset="0"/>
              </a:rPr>
              <a:t>                               </a:t>
            </a:r>
          </a:p>
        </p:txBody>
      </p:sp>
      <p:sp>
        <p:nvSpPr>
          <p:cNvPr id="187402" name="Rectangle 10"/>
          <p:cNvSpPr>
            <a:spLocks noChangeArrowheads="1"/>
          </p:cNvSpPr>
          <p:nvPr/>
        </p:nvSpPr>
        <p:spPr bwMode="auto">
          <a:xfrm>
            <a:off x="5367338" y="4643438"/>
            <a:ext cx="1098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pl-PL" sz="2400" i="1" dirty="0">
                <a:solidFill>
                  <a:srgbClr val="000000"/>
                </a:solidFill>
                <a:effectLst>
                  <a:outerShdw blurRad="38100" dist="38100" dir="2700000" algn="tl">
                    <a:srgbClr val="000000"/>
                  </a:outerShdw>
                </a:effectLst>
                <a:cs typeface="+mn-cs"/>
              </a:rPr>
              <a:t>	</a:t>
            </a:r>
          </a:p>
        </p:txBody>
      </p:sp>
      <p:pic>
        <p:nvPicPr>
          <p:cNvPr id="983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pole tekstowe 3"/>
          <p:cNvSpPr txBox="1">
            <a:spLocks noChangeArrowheads="1"/>
          </p:cNvSpPr>
          <p:nvPr/>
        </p:nvSpPr>
        <p:spPr bwMode="auto">
          <a:xfrm>
            <a:off x="1835696" y="3114675"/>
            <a:ext cx="6201817" cy="708025"/>
          </a:xfrm>
          <a:prstGeom prst="rect">
            <a:avLst/>
          </a:prstGeom>
          <a:solidFill>
            <a:srgbClr val="0000CC"/>
          </a:solidFill>
          <a:ln>
            <a:noFill/>
          </a:ln>
          <a:extLst/>
        </p:spPr>
        <p:txBody>
          <a:bodyPr wrap="square">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2000" dirty="0" smtClean="0">
                <a:solidFill>
                  <a:schemeClr val="bg1"/>
                </a:solidFill>
                <a:ea typeface="Tahoma" pitchFamily="34" charset="0"/>
                <a:cs typeface="Tahoma" pitchFamily="34" charset="0"/>
              </a:rPr>
              <a:t>Art</a:t>
            </a:r>
            <a:r>
              <a:rPr lang="pl-PL" altLang="pl-PL" sz="2000" dirty="0">
                <a:solidFill>
                  <a:schemeClr val="bg1"/>
                </a:solidFill>
                <a:ea typeface="Tahoma" pitchFamily="34" charset="0"/>
                <a:cs typeface="Tahoma" pitchFamily="34" charset="0"/>
              </a:rPr>
              <a:t>. 44zz ust. 2 ustawy z dnia 7 września 1991 roku                                         o systemie oświaty</a:t>
            </a:r>
          </a:p>
        </p:txBody>
      </p:sp>
      <p:sp>
        <p:nvSpPr>
          <p:cNvPr id="2" name="Prostokąt 1"/>
          <p:cNvSpPr/>
          <p:nvPr/>
        </p:nvSpPr>
        <p:spPr>
          <a:xfrm>
            <a:off x="341313" y="981075"/>
            <a:ext cx="8496300" cy="1631216"/>
          </a:xfrm>
          <a:prstGeom prst="rect">
            <a:avLst/>
          </a:prstGeom>
        </p:spPr>
        <p:txBody>
          <a:bodyPr>
            <a:spAutoFit/>
          </a:bodyPr>
          <a:lstStyle/>
          <a:p>
            <a:pPr algn="ctr" fontAlgn="auto">
              <a:spcAft>
                <a:spcPts val="0"/>
              </a:spcAft>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W </a:t>
            </a:r>
            <a:r>
              <a:rPr lang="pl-PL" sz="2000" u="sng"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szczególnych przypadkach losowych lub zdrowotnych, uniemożliwiających</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 przystąpienie do egzaminu ósmoklasisty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
            </a:r>
            <a:b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b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z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danego przedmiotu lub przedmiotów </a:t>
            </a:r>
            <a:r>
              <a:rPr lang="pl-PL" sz="2000" u="sng"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w terminie dodatkowym</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 </a:t>
            </a:r>
            <a:endPar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endParaRPr>
          </a:p>
          <a:p>
            <a:pPr algn="ctr" fontAlgn="auto">
              <a:spcAft>
                <a:spcPts val="0"/>
              </a:spcAft>
              <a:defRPr/>
            </a:pP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dyrektor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okręgowej komisji egzaminacyjnej, na udokumentowany </a:t>
            </a:r>
            <a:endPar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endParaRPr>
          </a:p>
          <a:p>
            <a:pPr algn="ctr" fontAlgn="auto">
              <a:spcAft>
                <a:spcPts val="0"/>
              </a:spcAft>
              <a:defRPr/>
            </a:pP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wniosek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dyrektora szkoły, może zwolnić ucznia z tego obowiązku. </a:t>
            </a:r>
          </a:p>
        </p:txBody>
      </p:sp>
      <p:sp>
        <p:nvSpPr>
          <p:cNvPr id="3" name="pole tekstowe 2"/>
          <p:cNvSpPr txBox="1"/>
          <p:nvPr/>
        </p:nvSpPr>
        <p:spPr>
          <a:xfrm>
            <a:off x="243856" y="4437112"/>
            <a:ext cx="8550275" cy="1015663"/>
          </a:xfrm>
          <a:prstGeom prst="rect">
            <a:avLst/>
          </a:prstGeom>
          <a:noFill/>
        </p:spPr>
        <p:txBody>
          <a:bodyPr>
            <a:spAutoFit/>
          </a:bodyPr>
          <a:lstStyle/>
          <a:p>
            <a:pPr>
              <a:defRPr/>
            </a:pPr>
            <a:r>
              <a:rPr lang="pl-PL" sz="2000" dirty="0">
                <a:solidFill>
                  <a:srgbClr val="0000CC"/>
                </a:solidFill>
                <a:ea typeface="Tahoma" pitchFamily="34" charset="0"/>
                <a:cs typeface="Tahoma" pitchFamily="34" charset="0"/>
              </a:rPr>
              <a:t>Dokumentację dotyczącą zwolnienia ucznia z egzaminu ósmoklasisty należy przesłać do OKE po terminie dodatkowym </a:t>
            </a:r>
            <a:r>
              <a:rPr lang="pl-PL" sz="2000" dirty="0" smtClean="0">
                <a:solidFill>
                  <a:srgbClr val="0000CC"/>
                </a:solidFill>
                <a:ea typeface="Tahoma" pitchFamily="34" charset="0"/>
                <a:cs typeface="Tahoma" pitchFamily="34" charset="0"/>
              </a:rPr>
              <a:t>egzaminu i </a:t>
            </a:r>
            <a:r>
              <a:rPr lang="pl-PL" sz="2000" dirty="0">
                <a:solidFill>
                  <a:srgbClr val="0000CC"/>
                </a:solidFill>
                <a:ea typeface="Tahoma" pitchFamily="34" charset="0"/>
                <a:cs typeface="Tahoma" pitchFamily="34" charset="0"/>
              </a:rPr>
              <a:t>nie później niż </a:t>
            </a:r>
            <a:r>
              <a:rPr lang="pl-PL" sz="2000" dirty="0" smtClean="0">
                <a:solidFill>
                  <a:srgbClr val="0000CC"/>
                </a:solidFill>
                <a:ea typeface="Tahoma" pitchFamily="34" charset="0"/>
                <a:cs typeface="Tahoma" pitchFamily="34" charset="0"/>
              </a:rPr>
              <a:t>21 </a:t>
            </a:r>
            <a:r>
              <a:rPr lang="pl-PL" sz="2000" dirty="0">
                <a:solidFill>
                  <a:srgbClr val="0000CC"/>
                </a:solidFill>
                <a:ea typeface="Tahoma" pitchFamily="34" charset="0"/>
                <a:cs typeface="Tahoma" pitchFamily="34" charset="0"/>
              </a:rPr>
              <a:t>czerwca </a:t>
            </a:r>
            <a:r>
              <a:rPr lang="pl-PL" sz="2000" dirty="0" smtClean="0">
                <a:solidFill>
                  <a:srgbClr val="0000CC"/>
                </a:solidFill>
                <a:ea typeface="Tahoma" pitchFamily="34" charset="0"/>
                <a:cs typeface="Tahoma" pitchFamily="34" charset="0"/>
              </a:rPr>
              <a:t>2022 </a:t>
            </a:r>
            <a:r>
              <a:rPr lang="pl-PL" sz="2000" dirty="0">
                <a:solidFill>
                  <a:srgbClr val="0000CC"/>
                </a:solidFill>
                <a:ea typeface="Tahoma" pitchFamily="34" charset="0"/>
                <a:cs typeface="Tahoma" pitchFamily="34" charset="0"/>
              </a:rPr>
              <a:t>roku.</a:t>
            </a:r>
          </a:p>
        </p:txBody>
      </p:sp>
      <p:sp>
        <p:nvSpPr>
          <p:cNvPr id="98312"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98313"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430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rostokąt 11"/>
          <p:cNvSpPr/>
          <p:nvPr/>
        </p:nvSpPr>
        <p:spPr>
          <a:xfrm>
            <a:off x="419100" y="981075"/>
            <a:ext cx="8401050" cy="1323439"/>
          </a:xfrm>
          <a:prstGeom prst="rect">
            <a:avLst/>
          </a:prstGeom>
        </p:spPr>
        <p:txBody>
          <a:bodyPr wrap="square">
            <a:spAutoFit/>
          </a:bodyPr>
          <a:lstStyle/>
          <a:p>
            <a:pPr>
              <a:defRPr/>
            </a:pP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Uczeń jest zwalniany przez dyrektora OKE na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podstawie udokumentowanej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nieobecności na egzaminie z przyczyn losowych </a:t>
            </a:r>
            <a:endPar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endParaRPr>
          </a:p>
          <a:p>
            <a:pPr>
              <a:defRPr/>
            </a:pP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lub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zdrowotnych w terminie głównym </a:t>
            </a:r>
            <a:r>
              <a:rPr lang="pl-PL" sz="2000" dirty="0" smtClean="0">
                <a:solidFill>
                  <a:srgbClr val="0000CC"/>
                </a:solidFill>
                <a:effectLst>
                  <a:outerShdw blurRad="63500" dist="38100" dir="5400000" algn="t" rotWithShape="0">
                    <a:prstClr val="black">
                      <a:alpha val="25000"/>
                    </a:prstClr>
                  </a:outerShdw>
                </a:effectLst>
                <a:ea typeface="Tahoma" pitchFamily="34" charset="0"/>
                <a:cs typeface="Tahoma" pitchFamily="34" charset="0"/>
              </a:rPr>
              <a:t>(maj) </a:t>
            </a:r>
            <a:r>
              <a:rPr lang="pl-PL" sz="2000" dirty="0">
                <a:solidFill>
                  <a:srgbClr val="0000CC"/>
                </a:solidFill>
                <a:effectLst>
                  <a:outerShdw blurRad="63500" dist="38100" dir="5400000" algn="t" rotWithShape="0">
                    <a:prstClr val="black">
                      <a:alpha val="25000"/>
                    </a:prstClr>
                  </a:outerShdw>
                </a:effectLst>
                <a:ea typeface="Tahoma" pitchFamily="34" charset="0"/>
                <a:cs typeface="Tahoma" pitchFamily="34" charset="0"/>
              </a:rPr>
              <a:t>i terminie dodatkowym (czerwiec).</a:t>
            </a:r>
          </a:p>
        </p:txBody>
      </p:sp>
      <p:sp>
        <p:nvSpPr>
          <p:cNvPr id="13" name="pole tekstowe 12"/>
          <p:cNvSpPr txBox="1"/>
          <p:nvPr/>
        </p:nvSpPr>
        <p:spPr>
          <a:xfrm>
            <a:off x="505818" y="2551113"/>
            <a:ext cx="4825231" cy="3477875"/>
          </a:xfrm>
          <a:prstGeom prst="rect">
            <a:avLst/>
          </a:prstGeom>
          <a:solidFill>
            <a:srgbClr val="0000CC"/>
          </a:solidFill>
        </p:spPr>
        <p:txBody>
          <a:bodyPr wrap="square">
            <a:spAutoFit/>
          </a:bodyPr>
          <a:lstStyle/>
          <a:p>
            <a:pPr>
              <a:defRPr/>
            </a:pPr>
            <a:r>
              <a:rPr lang="pl-PL" sz="2000" dirty="0">
                <a:solidFill>
                  <a:schemeClr val="bg1"/>
                </a:solidFill>
                <a:ea typeface="Tahoma" pitchFamily="34" charset="0"/>
                <a:cs typeface="Tahoma" pitchFamily="34" charset="0"/>
              </a:rPr>
              <a:t>O takie zwolnienie należy wystąpić niezwłocznie po egzaminie w terminie czerwcowym. Do wniosku musi być dołączona dokumentacja uzasadniająca wniosek</a:t>
            </a:r>
            <a:r>
              <a:rPr lang="pl-PL" sz="2000" dirty="0" smtClean="0">
                <a:solidFill>
                  <a:schemeClr val="bg1"/>
                </a:solidFill>
                <a:ea typeface="Tahoma" pitchFamily="34" charset="0"/>
                <a:cs typeface="Tahoma" pitchFamily="34" charset="0"/>
              </a:rPr>
              <a:t>.</a:t>
            </a:r>
          </a:p>
          <a:p>
            <a:pPr>
              <a:defRPr/>
            </a:pPr>
            <a:endParaRPr lang="pl-PL" sz="2000" dirty="0">
              <a:solidFill>
                <a:schemeClr val="bg1"/>
              </a:solidFill>
              <a:ea typeface="Tahoma" pitchFamily="34" charset="0"/>
              <a:cs typeface="Tahoma" pitchFamily="34" charset="0"/>
            </a:endParaRPr>
          </a:p>
          <a:p>
            <a:pPr>
              <a:defRPr/>
            </a:pPr>
            <a:r>
              <a:rPr lang="pl-PL" sz="2000" dirty="0">
                <a:solidFill>
                  <a:schemeClr val="bg1"/>
                </a:solidFill>
                <a:ea typeface="Tahoma" pitchFamily="34" charset="0"/>
                <a:cs typeface="Tahoma" pitchFamily="34" charset="0"/>
              </a:rPr>
              <a:t>Wniosek musi być złożony </a:t>
            </a:r>
            <a:r>
              <a:rPr lang="pl-PL" sz="2000" dirty="0" smtClean="0">
                <a:solidFill>
                  <a:schemeClr val="bg1"/>
                </a:solidFill>
                <a:ea typeface="Tahoma" pitchFamily="34" charset="0"/>
                <a:cs typeface="Tahoma" pitchFamily="34" charset="0"/>
              </a:rPr>
              <a:t>w </a:t>
            </a:r>
            <a:r>
              <a:rPr lang="pl-PL" sz="2000" dirty="0">
                <a:solidFill>
                  <a:schemeClr val="bg1"/>
                </a:solidFill>
                <a:ea typeface="Tahoma" pitchFamily="34" charset="0"/>
                <a:cs typeface="Tahoma" pitchFamily="34" charset="0"/>
              </a:rPr>
              <a:t>systemie SIOEO (podstawa zwolnienia art. 44zz ustawy o systemie oświaty), a także wydrukowany, podpisany i przesłany do OKE wraz z załącznikami</a:t>
            </a:r>
            <a:r>
              <a:rPr lang="pl-PL" sz="2000" dirty="0" smtClean="0">
                <a:solidFill>
                  <a:schemeClr val="bg1"/>
                </a:solidFill>
                <a:ea typeface="Tahoma" pitchFamily="34" charset="0"/>
                <a:cs typeface="Tahoma" pitchFamily="34" charset="0"/>
              </a:rPr>
              <a:t>.</a:t>
            </a:r>
            <a:endParaRPr lang="pl-PL" sz="2000" dirty="0">
              <a:solidFill>
                <a:schemeClr val="bg1"/>
              </a:solidFill>
              <a:ea typeface="Tahoma" pitchFamily="34" charset="0"/>
              <a:cs typeface="Tahoma" pitchFamily="34" charset="0"/>
            </a:endParaRPr>
          </a:p>
        </p:txBody>
      </p:sp>
      <p:sp>
        <p:nvSpPr>
          <p:cNvPr id="99334" name="Text Box 4"/>
          <p:cNvSpPr txBox="1">
            <a:spLocks noChangeArrowheads="1"/>
          </p:cNvSpPr>
          <p:nvPr/>
        </p:nvSpPr>
        <p:spPr bwMode="auto">
          <a:xfrm>
            <a:off x="0" y="6581775"/>
            <a:ext cx="9144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Tahoma" pitchFamily="34" charset="0"/>
                <a:cs typeface="Arial" charset="0"/>
              </a:defRPr>
            </a:lvl1pPr>
            <a:lvl2pPr marL="742950" indent="-285750" eaLnBrk="0" hangingPunct="0">
              <a:defRPr sz="1000">
                <a:solidFill>
                  <a:schemeClr val="tx1"/>
                </a:solidFill>
                <a:latin typeface="Tahoma" pitchFamily="34" charset="0"/>
                <a:cs typeface="Arial" charset="0"/>
              </a:defRPr>
            </a:lvl2pPr>
            <a:lvl3pPr marL="1143000" indent="-228600" eaLnBrk="0" hangingPunct="0">
              <a:defRPr sz="1000">
                <a:solidFill>
                  <a:schemeClr val="tx1"/>
                </a:solidFill>
                <a:latin typeface="Tahoma" pitchFamily="34" charset="0"/>
                <a:cs typeface="Arial" charset="0"/>
              </a:defRPr>
            </a:lvl3pPr>
            <a:lvl4pPr marL="1600200" indent="-228600" eaLnBrk="0" hangingPunct="0">
              <a:defRPr sz="1000">
                <a:solidFill>
                  <a:schemeClr val="tx1"/>
                </a:solidFill>
                <a:latin typeface="Tahoma" pitchFamily="34" charset="0"/>
                <a:cs typeface="Arial" charset="0"/>
              </a:defRPr>
            </a:lvl4pPr>
            <a:lvl5pPr marL="2057400" indent="-228600" eaLnBrk="0" hangingPunct="0">
              <a:defRPr sz="1000">
                <a:solidFill>
                  <a:schemeClr val="tx1"/>
                </a:solidFill>
                <a:latin typeface="Tahoma" pitchFamily="34" charset="0"/>
                <a:cs typeface="Arial" charset="0"/>
              </a:defRPr>
            </a:lvl5pPr>
            <a:lvl6pPr marL="2514600" indent="-228600" eaLnBrk="0" fontAlgn="base" hangingPunct="0">
              <a:spcBef>
                <a:spcPct val="0"/>
              </a:spcBef>
              <a:spcAft>
                <a:spcPct val="0"/>
              </a:spcAft>
              <a:defRPr sz="1000">
                <a:solidFill>
                  <a:schemeClr val="tx1"/>
                </a:solidFill>
                <a:latin typeface="Tahoma" pitchFamily="34" charset="0"/>
                <a:cs typeface="Arial" charset="0"/>
              </a:defRPr>
            </a:lvl6pPr>
            <a:lvl7pPr marL="2971800" indent="-228600" eaLnBrk="0" fontAlgn="base" hangingPunct="0">
              <a:spcBef>
                <a:spcPct val="0"/>
              </a:spcBef>
              <a:spcAft>
                <a:spcPct val="0"/>
              </a:spcAft>
              <a:defRPr sz="1000">
                <a:solidFill>
                  <a:schemeClr val="tx1"/>
                </a:solidFill>
                <a:latin typeface="Tahoma" pitchFamily="34" charset="0"/>
                <a:cs typeface="Arial" charset="0"/>
              </a:defRPr>
            </a:lvl7pPr>
            <a:lvl8pPr marL="3429000" indent="-228600" eaLnBrk="0" fontAlgn="base" hangingPunct="0">
              <a:spcBef>
                <a:spcPct val="0"/>
              </a:spcBef>
              <a:spcAft>
                <a:spcPct val="0"/>
              </a:spcAft>
              <a:defRPr sz="1000">
                <a:solidFill>
                  <a:schemeClr val="tx1"/>
                </a:solidFill>
                <a:latin typeface="Tahoma" pitchFamily="34" charset="0"/>
                <a:cs typeface="Arial" charset="0"/>
              </a:defRPr>
            </a:lvl8pPr>
            <a:lvl9pPr marL="3886200" indent="-228600" eaLnBrk="0" fontAlgn="base" hangingPunct="0">
              <a:spcBef>
                <a:spcPct val="0"/>
              </a:spcBef>
              <a:spcAft>
                <a:spcPct val="0"/>
              </a:spcAft>
              <a:defRPr sz="1000">
                <a:solidFill>
                  <a:schemeClr val="tx1"/>
                </a:solidFill>
                <a:latin typeface="Tahoma" pitchFamily="34" charset="0"/>
                <a:cs typeface="Arial" charset="0"/>
              </a:defRPr>
            </a:lvl9pPr>
          </a:lstStyle>
          <a:p>
            <a:pPr algn="ctr" eaLnBrk="1" hangingPunct="1">
              <a:spcBef>
                <a:spcPct val="50000"/>
              </a:spcBef>
            </a:pPr>
            <a:r>
              <a:rPr lang="pl-PL" altLang="pl-PL" sz="1200" b="1" dirty="0">
                <a:solidFill>
                  <a:srgbClr val="0000CC"/>
                </a:solidFill>
                <a:latin typeface="Times New Roman" pitchFamily="18" charset="0"/>
              </a:rPr>
              <a:t>Okręgowa Komisja Egzaminacyjna w Gdańsku,  ul. Na Stoku 49,  80-874 Gdańsk,  tel.: (058) 320 55 90</a:t>
            </a:r>
          </a:p>
        </p:txBody>
      </p:sp>
      <p:pic>
        <p:nvPicPr>
          <p:cNvPr id="99335" name="Picture 7"/>
          <p:cNvPicPr>
            <a:picLocks noChangeAspect="1" noChangeArrowheads="1"/>
          </p:cNvPicPr>
          <p:nvPr/>
        </p:nvPicPr>
        <p:blipFill>
          <a:blip r:embed="rId3">
            <a:extLst>
              <a:ext uri="{28A0092B-C50C-407E-A947-70E740481C1C}">
                <a14:useLocalDpi xmlns:a14="http://schemas.microsoft.com/office/drawing/2010/main" val="0"/>
              </a:ext>
            </a:extLst>
          </a:blip>
          <a:srcRect l="-24" t="5623" r="-580" b="-9373"/>
          <a:stretch>
            <a:fillRect/>
          </a:stretch>
        </p:blipFill>
        <p:spPr bwMode="auto">
          <a:xfrm>
            <a:off x="8037513" y="144463"/>
            <a:ext cx="7826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3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2002864"/>
            <a:ext cx="3456384" cy="46137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5"/>
          <p:cNvSpPr txBox="1">
            <a:spLocks noChangeArrowheads="1"/>
          </p:cNvSpPr>
          <p:nvPr/>
        </p:nvSpPr>
        <p:spPr bwMode="auto">
          <a:xfrm>
            <a:off x="-20568" y="194469"/>
            <a:ext cx="9144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Font typeface="Arial" charset="0"/>
              <a:buChar char="•"/>
              <a:defRPr sz="2400">
                <a:solidFill>
                  <a:srgbClr val="7F7F7F"/>
                </a:solidFill>
                <a:latin typeface="Century Gothic" pitchFamily="34" charset="0"/>
              </a:defRPr>
            </a:lvl1pPr>
            <a:lvl2pPr marL="742950" indent="-285750" algn="l"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algn="l" eaLnBrk="0" hangingPunct="0">
              <a:spcBef>
                <a:spcPct val="20000"/>
              </a:spcBef>
              <a:buFont typeface="Arial" charset="0"/>
              <a:buChar char="•"/>
              <a:defRPr sz="1600">
                <a:solidFill>
                  <a:srgbClr val="7F7F7F"/>
                </a:solidFill>
                <a:latin typeface="Century Gothic" pitchFamily="34" charset="0"/>
              </a:defRPr>
            </a:lvl3pPr>
            <a:lvl4pPr marL="1600200" indent="-228600" algn="l"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algn="l"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pl-PL" altLang="pl-PL" b="1" dirty="0">
                <a:solidFill>
                  <a:srgbClr val="0000CC"/>
                </a:solidFill>
                <a:latin typeface="Tahoma" pitchFamily="34" charset="0"/>
                <a:ea typeface="Tahoma" pitchFamily="34" charset="0"/>
                <a:cs typeface="Tahoma" pitchFamily="34" charset="0"/>
              </a:rPr>
              <a:t>Zwalnianie </a:t>
            </a:r>
            <a:r>
              <a:rPr lang="pl-PL" altLang="pl-PL" b="1" dirty="0" smtClean="0">
                <a:solidFill>
                  <a:srgbClr val="0000CC"/>
                </a:solidFill>
                <a:latin typeface="Tahoma" pitchFamily="34" charset="0"/>
                <a:ea typeface="Tahoma" pitchFamily="34" charset="0"/>
                <a:cs typeface="Tahoma" pitchFamily="34" charset="0"/>
              </a:rPr>
              <a:t>z egzaminu ósmoklasisty</a:t>
            </a:r>
            <a:r>
              <a:rPr lang="pl-PL" altLang="pl-PL" b="1" dirty="0" smtClean="0">
                <a:solidFill>
                  <a:schemeClr val="tx1"/>
                </a:solidFill>
                <a:latin typeface="Tahoma" pitchFamily="34" charset="0"/>
                <a:ea typeface="Tahoma" pitchFamily="34" charset="0"/>
                <a:cs typeface="Tahoma" pitchFamily="34" charset="0"/>
              </a:rPr>
              <a:t>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ierownictwo">
  <a:themeElements>
    <a:clrScheme name="Kierownictw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Kierownictw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ierownictw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40429</TotalTime>
  <Words>7297</Words>
  <Application>Microsoft Office PowerPoint</Application>
  <PresentationFormat>Pokaz na ekranie (4:3)</PresentationFormat>
  <Paragraphs>862</Paragraphs>
  <Slides>105</Slides>
  <Notes>4</Notes>
  <HiddenSlides>0</HiddenSlides>
  <MMClips>0</MMClips>
  <ScaleCrop>false</ScaleCrop>
  <HeadingPairs>
    <vt:vector size="4" baseType="variant">
      <vt:variant>
        <vt:lpstr>Motyw</vt:lpstr>
      </vt:variant>
      <vt:variant>
        <vt:i4>1</vt:i4>
      </vt:variant>
      <vt:variant>
        <vt:lpstr>Tytuły slajdów</vt:lpstr>
      </vt:variant>
      <vt:variant>
        <vt:i4>105</vt:i4>
      </vt:variant>
    </vt:vector>
  </HeadingPairs>
  <TitlesOfParts>
    <vt:vector size="106" baseType="lpstr">
      <vt:lpstr>Kierownictwo</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Serwis SIOEO dla dyrektorów – informacje zbiorcze o zamówionych materiałach</vt:lpstr>
      <vt:lpstr>Serwis SIOEO dla dyrektorów – informacje zbiorcze o zamówionych materiałach</vt:lpstr>
      <vt:lpstr>Potwierdzenie zgodności danych</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Listy zdających w salach w systemie SIOEO</vt:lpstr>
      <vt:lpstr>Wykaz zdających w sali w systemie SIOEO</vt:lpstr>
      <vt:lpstr>Wykaz zdających w sali w systemie SIOEO</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Sprawdzian 2015_dyrektorzy SP</dc:title>
  <dc:creator>jwawrowska</dc:creator>
  <cp:lastModifiedBy>Irena Kulesz</cp:lastModifiedBy>
  <cp:revision>2423</cp:revision>
  <cp:lastPrinted>2022-04-12T06:37:09Z</cp:lastPrinted>
  <dcterms:created xsi:type="dcterms:W3CDTF">1601-01-01T00:00:00Z</dcterms:created>
  <dcterms:modified xsi:type="dcterms:W3CDTF">2022-04-12T06:42:21Z</dcterms:modified>
</cp:coreProperties>
</file>