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10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50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15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63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6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9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92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092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088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90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06C5-6F56-4BDD-A3E5-D89B7702A092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1E47-7DC9-4333-8608-B03AA7D582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27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KYSLÍKATÉ DERIVÁTY UHĽOVODÍKOV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KARBONYLOVÉ ZLÚČENINY</a:t>
            </a:r>
          </a:p>
          <a:p>
            <a:r>
              <a:rPr lang="sk-SK" dirty="0" smtClean="0"/>
              <a:t>ALDEHYDY a KETÓNY</a:t>
            </a:r>
            <a:endParaRPr lang="sk-SK" dirty="0" smtClean="0"/>
          </a:p>
          <a:p>
            <a:r>
              <a:rPr lang="sk-SK" dirty="0"/>
              <a:t>=</a:t>
            </a:r>
            <a:r>
              <a:rPr lang="sk-SK" dirty="0" smtClean="0"/>
              <a:t> 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67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k-SK" b="1" dirty="0" smtClean="0"/>
              <a:t>KARBONYLOVÁ SKUPINA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dirty="0" smtClean="0"/>
              <a:t>KYSLÍK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Jeden alebo viac vodíkov je nahradených touto skupinou: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Prípony: </a:t>
            </a:r>
          </a:p>
          <a:p>
            <a:pPr marL="0" indent="0" algn="ctr">
              <a:buNone/>
            </a:pPr>
            <a:r>
              <a:rPr lang="sk-SK" b="1" dirty="0" smtClean="0"/>
              <a:t>aldehydy:</a:t>
            </a:r>
            <a:r>
              <a:rPr lang="sk-SK" dirty="0" smtClean="0"/>
              <a:t> </a:t>
            </a:r>
            <a:r>
              <a:rPr lang="sk-SK" dirty="0" smtClean="0"/>
              <a:t>-</a:t>
            </a:r>
            <a:r>
              <a:rPr lang="sk-SK" dirty="0" err="1" smtClean="0"/>
              <a:t>á</a:t>
            </a:r>
            <a:r>
              <a:rPr lang="sk-SK" dirty="0" err="1" smtClean="0"/>
              <a:t>l</a:t>
            </a:r>
            <a:r>
              <a:rPr lang="sk-SK" dirty="0" smtClean="0"/>
              <a:t>   		</a:t>
            </a:r>
            <a:r>
              <a:rPr lang="sk-SK" b="1" dirty="0" smtClean="0"/>
              <a:t>ketóny: </a:t>
            </a:r>
            <a:r>
              <a:rPr lang="sk-SK" dirty="0" smtClean="0"/>
              <a:t>-</a:t>
            </a:r>
            <a:r>
              <a:rPr lang="sk-SK" dirty="0" err="1" smtClean="0"/>
              <a:t>ón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1421693" cy="100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1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467955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err="1" smtClean="0"/>
              <a:t>metan</a:t>
            </a:r>
            <a:r>
              <a:rPr lang="sk-SK" sz="2800" b="1" dirty="0" err="1">
                <a:solidFill>
                  <a:srgbClr val="FF0000"/>
                </a:solidFill>
              </a:rPr>
              <a:t>á</a:t>
            </a:r>
            <a:r>
              <a:rPr lang="sk-SK" sz="2800" b="1" dirty="0" err="1" smtClean="0">
                <a:solidFill>
                  <a:srgbClr val="FF0000"/>
                </a:solidFill>
              </a:rPr>
              <a:t>l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347864" y="467955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err="1" smtClean="0"/>
              <a:t>etan</a:t>
            </a:r>
            <a:r>
              <a:rPr lang="sk-SK" sz="2800" b="1" dirty="0" err="1" smtClean="0">
                <a:solidFill>
                  <a:srgbClr val="FF0000"/>
                </a:solidFill>
              </a:rPr>
              <a:t>ál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401556" y="446353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err="1" smtClean="0"/>
              <a:t>propan</a:t>
            </a:r>
            <a:r>
              <a:rPr lang="sk-SK" sz="2800" b="1" dirty="0" err="1" smtClean="0">
                <a:solidFill>
                  <a:srgbClr val="FF0000"/>
                </a:solidFill>
              </a:rPr>
              <a:t>ál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505656" y="542606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form</a:t>
            </a:r>
            <a:r>
              <a:rPr lang="sk-SK" sz="2800" dirty="0" smtClean="0">
                <a:solidFill>
                  <a:srgbClr val="FF0000"/>
                </a:solidFill>
              </a:rPr>
              <a:t>aldehyd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491880" y="542606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/>
              <a:t>acet</a:t>
            </a:r>
            <a:r>
              <a:rPr lang="sk-SK" sz="2800" dirty="0" err="1" smtClean="0">
                <a:solidFill>
                  <a:srgbClr val="FF0000"/>
                </a:solidFill>
              </a:rPr>
              <a:t>aldehyd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05656" y="3653051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CH</a:t>
            </a:r>
            <a:r>
              <a:rPr lang="sk-SK" sz="2800" b="1" baseline="-25000" dirty="0" smtClean="0"/>
              <a:t>2</a:t>
            </a:r>
            <a:r>
              <a:rPr lang="sk-SK" sz="2800" b="1" dirty="0" smtClean="0"/>
              <a:t>=O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347864" y="381602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CH</a:t>
            </a:r>
            <a:r>
              <a:rPr lang="sk-SK" sz="2800" b="1" baseline="-25000" dirty="0" smtClean="0"/>
              <a:t>3</a:t>
            </a:r>
            <a:r>
              <a:rPr lang="sk-SK" sz="2800" b="1" dirty="0" smtClean="0"/>
              <a:t>-CH</a:t>
            </a:r>
            <a:r>
              <a:rPr lang="sk-SK" sz="2800" b="1" dirty="0" smtClean="0"/>
              <a:t>=O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084168" y="3816028"/>
            <a:ext cx="254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CH</a:t>
            </a:r>
            <a:r>
              <a:rPr lang="sk-SK" sz="2800" b="1" baseline="-25000" dirty="0" smtClean="0"/>
              <a:t>3</a:t>
            </a:r>
            <a:r>
              <a:rPr lang="sk-SK" sz="2800" b="1" dirty="0" smtClean="0"/>
              <a:t>-CH</a:t>
            </a:r>
            <a:r>
              <a:rPr lang="sk-SK" sz="2800" b="1" baseline="-25000" dirty="0" smtClean="0"/>
              <a:t>2</a:t>
            </a:r>
            <a:r>
              <a:rPr lang="sk-SK" sz="2800" b="1" dirty="0" smtClean="0"/>
              <a:t>-CH</a:t>
            </a:r>
            <a:r>
              <a:rPr lang="sk-SK" sz="2800" b="1" dirty="0" smtClean="0"/>
              <a:t>=O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ALDEHYDY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030" y="2275731"/>
            <a:ext cx="1057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ástupný symbol obsahu 2"/>
          <p:cNvSpPr>
            <a:spLocks noGrp="1"/>
          </p:cNvSpPr>
          <p:nvPr>
            <p:ph idx="1"/>
          </p:nvPr>
        </p:nvSpPr>
        <p:spPr>
          <a:xfrm>
            <a:off x="435571" y="139006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Dvojväzbový kyslík je na konci molekuly</a:t>
            </a:r>
            <a:endParaRPr lang="sk-SK" dirty="0"/>
          </a:p>
        </p:txBody>
      </p:sp>
      <p:pic>
        <p:nvPicPr>
          <p:cNvPr id="1031" name="Picture 7" descr="Výpisky z chem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3477" y="2276872"/>
            <a:ext cx="1548603" cy="133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204864"/>
            <a:ext cx="22288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3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5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FORMALDEHYD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556793"/>
            <a:ext cx="6840760" cy="3096343"/>
          </a:xfrm>
        </p:spPr>
        <p:txBody>
          <a:bodyPr>
            <a:normAutofit/>
          </a:bodyPr>
          <a:lstStyle/>
          <a:p>
            <a:r>
              <a:rPr lang="sk-SK" sz="2600" dirty="0" smtClean="0"/>
              <a:t>Toxický plyn</a:t>
            </a:r>
          </a:p>
          <a:p>
            <a:r>
              <a:rPr lang="sk-SK" sz="2600" dirty="0" smtClean="0"/>
              <a:t>Uvoľňuje sa napr. z cigaretového dymu</a:t>
            </a:r>
          </a:p>
          <a:p>
            <a:r>
              <a:rPr lang="sk-SK" sz="2600" dirty="0" smtClean="0"/>
              <a:t>Používa sa do živíc v drevotrieskových doskách</a:t>
            </a:r>
          </a:p>
          <a:p>
            <a:r>
              <a:rPr lang="sk-SK" sz="2600" dirty="0" smtClean="0"/>
              <a:t>Potom sa uvoľňuje z nového nábytku</a:t>
            </a:r>
          </a:p>
          <a:p>
            <a:r>
              <a:rPr lang="sk-SK" sz="2600" dirty="0" smtClean="0"/>
              <a:t>Jeho vodný roztok – </a:t>
            </a:r>
            <a:r>
              <a:rPr lang="sk-SK" sz="2600" b="1" dirty="0" smtClean="0"/>
              <a:t>formalín</a:t>
            </a:r>
            <a:r>
              <a:rPr lang="sk-SK" sz="2600" dirty="0" smtClean="0"/>
              <a:t> – konzervovanie biologických preparátov</a:t>
            </a:r>
            <a:endParaRPr lang="sk-SK" sz="2600" b="1" dirty="0"/>
          </a:p>
        </p:txBody>
      </p:sp>
      <p:pic>
        <p:nvPicPr>
          <p:cNvPr id="2050" name="Picture 2" descr="https://ie.vwr.com/stibo/low_res/std.lang.all/55/22/23395522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95548"/>
            <a:ext cx="1989585" cy="443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0572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EPA introduces new regulation for composite wood products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3714858" cy="231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Berlin Naturkundemuseum Frogs in Formalin.JPG - Wikimedia Commons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0093" y="4653136"/>
            <a:ext cx="4393406" cy="210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1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ACETALDEHYD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556793"/>
            <a:ext cx="8352928" cy="3096343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/>
              <a:t>Kvapalina </a:t>
            </a:r>
          </a:p>
          <a:p>
            <a:r>
              <a:rPr lang="sk-SK" sz="2600" dirty="0" smtClean="0"/>
              <a:t>Jej vôňa vychádza z čerstvého chleba, mletej kávy, zrelého ovocia</a:t>
            </a:r>
          </a:p>
          <a:p>
            <a:r>
              <a:rPr lang="sk-SK" sz="2600" dirty="0" smtClean="0"/>
              <a:t>Keď človek vypije veľa alkoholu, tak sa nestačí všetok alkohol odbúrať (na H</a:t>
            </a:r>
            <a:r>
              <a:rPr lang="sk-SK" sz="2600" baseline="-25000" dirty="0" smtClean="0"/>
              <a:t>2</a:t>
            </a:r>
            <a:r>
              <a:rPr lang="sk-SK" sz="2600" dirty="0" smtClean="0"/>
              <a:t>O a CO</a:t>
            </a:r>
            <a:r>
              <a:rPr lang="sk-SK" sz="2600" baseline="-25000" dirty="0"/>
              <a:t>2</a:t>
            </a:r>
            <a:r>
              <a:rPr lang="sk-SK" sz="2600" dirty="0" smtClean="0"/>
              <a:t>)</a:t>
            </a:r>
          </a:p>
          <a:p>
            <a:r>
              <a:rPr lang="sk-SK" sz="2600" dirty="0" smtClean="0"/>
              <a:t>Časť alkoholu sa zmení na </a:t>
            </a:r>
            <a:r>
              <a:rPr lang="sk-SK" sz="2600" dirty="0" err="1" smtClean="0"/>
              <a:t>acetaldehyd</a:t>
            </a:r>
            <a:r>
              <a:rPr lang="sk-SK" sz="2600" dirty="0" smtClean="0"/>
              <a:t> a z neho potom človeka bolí hlava</a:t>
            </a:r>
            <a:endParaRPr lang="sk-SK" sz="2600" dirty="0"/>
          </a:p>
        </p:txBody>
      </p:sp>
      <p:pic>
        <p:nvPicPr>
          <p:cNvPr id="9" name="Picture 7" descr="Výpisky z chemi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647" y="260648"/>
            <a:ext cx="1548603" cy="133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6 pomocníkov do kuchyne pre dokonalý domáci chlieb | DOMA.SK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3096344" cy="220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letá káva kofeínom | LamborghiniCaffe.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4625749"/>
            <a:ext cx="2381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iek na stavy „po opici“ (1.)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627848"/>
            <a:ext cx="3244845" cy="182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5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k-SK" b="1" dirty="0" smtClean="0"/>
              <a:t>INÉ VOŇAVÉ ALDEHYDY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351" y="2348881"/>
            <a:ext cx="2736304" cy="30963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600" b="1" dirty="0" smtClean="0"/>
              <a:t>BENZALDEHYD</a:t>
            </a:r>
          </a:p>
          <a:p>
            <a:r>
              <a:rPr lang="sk-SK" sz="2000" dirty="0" smtClean="0"/>
              <a:t>Horká kvapalina</a:t>
            </a:r>
          </a:p>
          <a:p>
            <a:r>
              <a:rPr lang="sk-SK" sz="2000" dirty="0" smtClean="0"/>
              <a:t>Mandle, kôstky marhúľ, broskýň, čerešní</a:t>
            </a:r>
            <a:endParaRPr lang="sk-SK" sz="2000" dirty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2843808" y="2204864"/>
            <a:ext cx="3168352" cy="3096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2600" b="1" dirty="0" smtClean="0"/>
              <a:t>CINAMALDEHYD</a:t>
            </a:r>
          </a:p>
          <a:p>
            <a:r>
              <a:rPr lang="sk-SK" sz="2000" dirty="0" smtClean="0"/>
              <a:t>Škoricový aldehyd</a:t>
            </a:r>
            <a:endParaRPr lang="sk-SK" sz="2000" dirty="0"/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6084168" y="2204864"/>
            <a:ext cx="2736304" cy="3096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2600" b="1" dirty="0" smtClean="0"/>
              <a:t>LAURYLALDEHYD</a:t>
            </a:r>
          </a:p>
          <a:p>
            <a:r>
              <a:rPr lang="sk-SK" sz="2000" dirty="0" smtClean="0"/>
              <a:t>Pomarančová vôňa</a:t>
            </a:r>
          </a:p>
          <a:p>
            <a:r>
              <a:rPr lang="sk-SK" sz="2000" dirty="0" err="1" smtClean="0"/>
              <a:t>Chanel</a:t>
            </a:r>
            <a:r>
              <a:rPr lang="sk-SK" sz="2000" dirty="0" smtClean="0"/>
              <a:t> N°5</a:t>
            </a:r>
            <a:endParaRPr lang="sk-SK" sz="2000" dirty="0"/>
          </a:p>
        </p:txBody>
      </p:sp>
      <p:sp>
        <p:nvSpPr>
          <p:cNvPr id="4" name="AutoShape 2" descr="Karbonylové sloučeni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Karbonylové sloučenin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Karbonylové sloučenin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Karbonylové sloučenin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731" y="1052736"/>
            <a:ext cx="1426038" cy="130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🎓 Aldehyd cynamonowy to związek... - Zadanie 12: To jest chemia 2.  Maturalne karty pracy. Zakres rozszerzony 2013. Po gimnazjum - strona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334" y="866357"/>
            <a:ext cx="12573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260256"/>
            <a:ext cx="3203848" cy="57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Mandle Natural Lúpané Neblanšírované | Vitamín E | Bielkoviny | BioŠujo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1661170" cy="166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2015-02-16 - Gefahr durch bittere Aprikosenkerne: die Menge macht's -  Notfallnummer 145: Hilfe bei Vergiftungen. Kostenlose Auskunft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5585840"/>
            <a:ext cx="1874912" cy="124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Čo všetko škorica dokáže a kedy je nebezpečná? - Zdravý život - Žena -  Pravda.sk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932" y="3861048"/>
            <a:ext cx="2808103" cy="157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CHANEL No.5 EdP 35 ml - Parfumovaná voda | Trend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753035"/>
            <a:ext cx="2699792" cy="26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KETÓNY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Dvojväzbový kyslík je </a:t>
            </a:r>
            <a:r>
              <a:rPr lang="sk-SK" dirty="0" smtClean="0"/>
              <a:t>v strede molekuly</a:t>
            </a:r>
            <a:endParaRPr lang="sk-SK" dirty="0"/>
          </a:p>
          <a:p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806224"/>
            <a:ext cx="25431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806224"/>
            <a:ext cx="25336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331640" y="446240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propán</a:t>
            </a:r>
            <a:endParaRPr lang="sk-SK" sz="2800" dirty="0"/>
          </a:p>
        </p:txBody>
      </p:sp>
      <p:sp>
        <p:nvSpPr>
          <p:cNvPr id="7" name="BlokTextu 6"/>
          <p:cNvSpPr txBox="1"/>
          <p:nvPr/>
        </p:nvSpPr>
        <p:spPr>
          <a:xfrm>
            <a:off x="4902720" y="4462408"/>
            <a:ext cx="1757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/>
              <a:t>propan</a:t>
            </a:r>
            <a:r>
              <a:rPr lang="sk-SK" sz="2800" b="1" dirty="0" err="1" smtClean="0">
                <a:solidFill>
                  <a:srgbClr val="FF0000"/>
                </a:solidFill>
              </a:rPr>
              <a:t>ón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938385" y="5138028"/>
            <a:ext cx="1757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acet</a:t>
            </a:r>
            <a:r>
              <a:rPr lang="sk-SK" sz="2800" b="1" dirty="0" smtClean="0">
                <a:solidFill>
                  <a:srgbClr val="FF0000"/>
                </a:solidFill>
              </a:rPr>
              <a:t>ón</a:t>
            </a:r>
            <a:endParaRPr lang="sk-SK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ACETÓN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672208"/>
            <a:ext cx="6552728" cy="2980928"/>
          </a:xfrm>
        </p:spPr>
        <p:txBody>
          <a:bodyPr>
            <a:noAutofit/>
          </a:bodyPr>
          <a:lstStyle/>
          <a:p>
            <a:r>
              <a:rPr lang="sk-SK" sz="2400" dirty="0" smtClean="0"/>
              <a:t>Zapáchajúca prchavá horľavá kvapalina</a:t>
            </a:r>
          </a:p>
          <a:p>
            <a:r>
              <a:rPr lang="sk-SK" sz="2400" dirty="0" smtClean="0"/>
              <a:t>Odlakovač</a:t>
            </a:r>
          </a:p>
          <a:p>
            <a:r>
              <a:rPr lang="sk-SK" sz="2400" dirty="0" smtClean="0"/>
              <a:t>Riedidlá, rozpúšťadlá</a:t>
            </a:r>
          </a:p>
          <a:p>
            <a:r>
              <a:rPr lang="sk-SK" sz="2400" dirty="0" smtClean="0"/>
              <a:t>Pri neliečenej cukrovke vzniká v organizme</a:t>
            </a:r>
          </a:p>
          <a:p>
            <a:r>
              <a:rPr lang="sk-SK" sz="2400" dirty="0" smtClean="0"/>
              <a:t>Chorému vychádza z pľúc</a:t>
            </a:r>
          </a:p>
          <a:p>
            <a:endParaRPr lang="sk-SK" sz="2400" dirty="0" smtClean="0"/>
          </a:p>
          <a:p>
            <a:endParaRPr lang="sk-SK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5336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Aceton – WikiSkripta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49081"/>
            <a:ext cx="2357649" cy="15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cetónový odlakovač a odstraňovač gélového laku 2 v 1, Amoené 90 ml -  Amoené | Svet kaderníctva.sk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153970"/>
            <a:ext cx="3096344" cy="258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889891"/>
            <a:ext cx="1999744" cy="484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ACETON P6401- 0,7L – LiniaKos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005064"/>
            <a:ext cx="2541662" cy="25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170</Words>
  <Application>Microsoft Office PowerPoint</Application>
  <PresentationFormat>Prezentácia na obrazovke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KYSLÍKATÉ DERIVÁTY UHĽOVODÍKOV</vt:lpstr>
      <vt:lpstr>KARBONYLOVÁ SKUPINA KYSLÍK</vt:lpstr>
      <vt:lpstr>ALDEHYDY</vt:lpstr>
      <vt:lpstr>FORMALDEHYD</vt:lpstr>
      <vt:lpstr>ACETALDEHYD</vt:lpstr>
      <vt:lpstr>INÉ VOŇAVÉ ALDEHYDY</vt:lpstr>
      <vt:lpstr>KETÓNY</vt:lpstr>
      <vt:lpstr>ACETÓN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KYSLÍKATÉ DERIVÁTY UHĽOVODÍKOV</dc:title>
  <dc:creator>Katka Radvanská</dc:creator>
  <cp:lastModifiedBy>Katka Radvanská</cp:lastModifiedBy>
  <cp:revision>47</cp:revision>
  <dcterms:created xsi:type="dcterms:W3CDTF">2021-02-17T20:06:01Z</dcterms:created>
  <dcterms:modified xsi:type="dcterms:W3CDTF">2021-02-24T21:45:47Z</dcterms:modified>
</cp:coreProperties>
</file>