
<file path=[Content_Types].xml><?xml version="1.0" encoding="utf-8"?>
<Types xmlns="http://schemas.openxmlformats.org/package/2006/content-types">
  <Default Extension="jpeg" ContentType="image/jpeg"/>
  <Default Extension="webp"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9" r:id="rId5"/>
    <p:sldId id="260" r:id="rId6"/>
    <p:sldId id="262" r:id="rId7"/>
    <p:sldId id="261" r:id="rId8"/>
    <p:sldId id="263" r:id="rId9"/>
    <p:sldId id="264" r:id="rId10"/>
    <p:sldId id="265" r:id="rId11"/>
    <p:sldId id="266" r:id="rId12"/>
    <p:sldId id="267" r:id="rId13"/>
    <p:sldId id="268" r:id="rId14"/>
    <p:sldId id="257"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snapToObjects="1">
      <p:cViewPr varScale="1">
        <p:scale>
          <a:sx n="82" d="100"/>
          <a:sy n="82" d="100"/>
        </p:scale>
        <p:origin x="52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B909DD-2806-904E-AED5-7B22CE2EA05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B3BA5A1-F8EC-434B-865F-6B1F66D52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29266547-CE7A-0645-A8BD-8DFFE9DC373E}"/>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CC834464-257C-1042-BC32-80E25845E2C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F925F40-AB11-AB43-A428-6829780074E7}"/>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4079795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D16407-633C-AC48-97BD-DD0AD7F9207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A873D78-843F-4046-9E2B-D633BA4C177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A516A0E-80BD-AF40-9FE4-1C63582A54F3}"/>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5EC03456-D1CF-7D41-975F-EAD61FBE3C9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327380A-040A-0B44-885D-AB3E8649F797}"/>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61766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2011CDF-5B50-BB4B-9314-87A1ECCD67E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F873FC1-559F-C84C-8780-F3AAC18A24A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26726A4-AC65-2647-8147-256B32BD9203}"/>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3756633B-7217-1744-8133-F2CB548369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D9905B4-849B-BA47-951E-802C5742322C}"/>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3717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F11801-EB9F-D94E-A37D-714F1910996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A52E799-FD9A-DA46-B0F5-B96AAF62512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D299413-B052-1E43-9A4F-5AE5F9604924}"/>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58358B82-9B4F-204E-A448-762C6BF831F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E9A4FF1-9E8E-D54B-8136-565AFB16C9DA}"/>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183374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659B60-9FD5-5A40-A091-AB4A0706F45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56320CF-0CD4-A74A-B42D-E65991D0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FCF0F0A9-1BFC-1842-B8BD-E6F78BCCFB32}"/>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1B5F0E6A-10F6-C444-910F-805B3DBB66D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DB5E593-B002-A843-A217-6E59EE196E00}"/>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3386774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5F5BEA-52DD-A04F-BBB1-E5BF872207E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9660498-DB6C-7B44-82F7-AADF553B581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7E590CC1-1D8F-8042-A857-B2B41C5B412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26A60B0-88B3-EF4F-85AC-0135CD4FC9CB}"/>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6" name="Symbol zastępczy stopki 5">
            <a:extLst>
              <a:ext uri="{FF2B5EF4-FFF2-40B4-BE49-F238E27FC236}">
                <a16:creationId xmlns:a16="http://schemas.microsoft.com/office/drawing/2014/main" id="{B709D21A-F615-2444-A069-48ED908EADC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930EEAA-1766-E049-BBF2-8BBB2E90A274}"/>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362376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974203-3D19-5C41-81CD-13F45235EC3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56BA3915-0078-BA47-A8B2-B93E2B72C7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541CABA-D62D-5B44-B62C-EF22CEDDA2D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0D9D866-3C7C-3B44-8CDA-0D57EFA41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A648C15-982C-E046-A998-842E5FD2691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DC0866B-D010-9C4D-83DB-F2152AB118B4}"/>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8" name="Symbol zastępczy stopki 7">
            <a:extLst>
              <a:ext uri="{FF2B5EF4-FFF2-40B4-BE49-F238E27FC236}">
                <a16:creationId xmlns:a16="http://schemas.microsoft.com/office/drawing/2014/main" id="{B84A3539-BCD4-7144-B261-275DF351596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AAFC7108-FD76-1740-99AC-FD2B0F108CE0}"/>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182248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E8A721-82C3-034A-886D-DE8A7508CA9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E6F78E4-1FAE-4C41-B5CF-D545ACFB17AA}"/>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4" name="Symbol zastępczy stopki 3">
            <a:extLst>
              <a:ext uri="{FF2B5EF4-FFF2-40B4-BE49-F238E27FC236}">
                <a16:creationId xmlns:a16="http://schemas.microsoft.com/office/drawing/2014/main" id="{E12AFD2A-A147-AB4F-995F-374701DC5DB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870DED9-3441-5941-A755-3106074F5B32}"/>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183838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329A463-496B-B54F-880D-EB0518893F63}"/>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3" name="Symbol zastępczy stopki 2">
            <a:extLst>
              <a:ext uri="{FF2B5EF4-FFF2-40B4-BE49-F238E27FC236}">
                <a16:creationId xmlns:a16="http://schemas.microsoft.com/office/drawing/2014/main" id="{F4950C7E-B3FB-1241-841E-1FE75CD091C2}"/>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2CC0E81-7A18-D342-907D-6C3531DE8B13}"/>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48632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777AD0-B3E9-7B49-976A-F718AEA1583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469D9F92-1030-4E44-95DF-5EE1EEDF03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B908617-7E86-B94D-88E4-A951CF0D3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9537F96-08E9-3A4C-9852-99CA8333B844}"/>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6" name="Symbol zastępczy stopki 5">
            <a:extLst>
              <a:ext uri="{FF2B5EF4-FFF2-40B4-BE49-F238E27FC236}">
                <a16:creationId xmlns:a16="http://schemas.microsoft.com/office/drawing/2014/main" id="{FC79F4D2-78BB-B845-A1B2-F49D0A8D0CA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A72C6C5-BE09-484F-AF03-0EBD38A861FB}"/>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297518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CC3B2F-498B-1F4D-8558-886C64CA60A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C3CCC2E-258B-E845-A567-CC7270D42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067BD6A4-160C-7442-A979-169AD9DDC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238EB3D-2B90-D54A-8ADB-A802F1E22D05}"/>
              </a:ext>
            </a:extLst>
          </p:cNvPr>
          <p:cNvSpPr>
            <a:spLocks noGrp="1"/>
          </p:cNvSpPr>
          <p:nvPr>
            <p:ph type="dt" sz="half" idx="10"/>
          </p:nvPr>
        </p:nvSpPr>
        <p:spPr/>
        <p:txBody>
          <a:bodyPr/>
          <a:lstStyle/>
          <a:p>
            <a:fld id="{F252CF19-C512-FB40-B01A-6F0C8FAD44AC}" type="datetimeFigureOut">
              <a:rPr lang="pl-PL" smtClean="0"/>
              <a:t>16.12.2020</a:t>
            </a:fld>
            <a:endParaRPr lang="pl-PL"/>
          </a:p>
        </p:txBody>
      </p:sp>
      <p:sp>
        <p:nvSpPr>
          <p:cNvPr id="6" name="Symbol zastępczy stopki 5">
            <a:extLst>
              <a:ext uri="{FF2B5EF4-FFF2-40B4-BE49-F238E27FC236}">
                <a16:creationId xmlns:a16="http://schemas.microsoft.com/office/drawing/2014/main" id="{74095D9E-0945-914C-90C6-977B8EBAD54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64ED5BD-459C-F64A-A3D3-F4DC5821A1ED}"/>
              </a:ext>
            </a:extLst>
          </p:cNvPr>
          <p:cNvSpPr>
            <a:spLocks noGrp="1"/>
          </p:cNvSpPr>
          <p:nvPr>
            <p:ph type="sldNum" sz="quarter" idx="12"/>
          </p:nvPr>
        </p:nvSpPr>
        <p:spPr/>
        <p:txBody>
          <a:bodyPr/>
          <a:lstStyle/>
          <a:p>
            <a:fld id="{584AC9C6-F0B9-2448-9F79-1FED3E6B6C28}" type="slidenum">
              <a:rPr lang="pl-PL" smtClean="0"/>
              <a:t>‹#›</a:t>
            </a:fld>
            <a:endParaRPr lang="pl-PL"/>
          </a:p>
        </p:txBody>
      </p:sp>
    </p:spTree>
    <p:extLst>
      <p:ext uri="{BB962C8B-B14F-4D97-AF65-F5344CB8AC3E}">
        <p14:creationId xmlns:p14="http://schemas.microsoft.com/office/powerpoint/2010/main" val="131283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38D12E6-9DCD-2249-B861-10EA2F964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A5206CE-2B2D-A543-9C81-210289798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C50C932-4A4E-3C42-9D48-75E906614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2CF19-C512-FB40-B01A-6F0C8FAD44AC}" type="datetimeFigureOut">
              <a:rPr lang="pl-PL" smtClean="0"/>
              <a:t>16.12.2020</a:t>
            </a:fld>
            <a:endParaRPr lang="pl-PL"/>
          </a:p>
        </p:txBody>
      </p:sp>
      <p:sp>
        <p:nvSpPr>
          <p:cNvPr id="5" name="Symbol zastępczy stopki 4">
            <a:extLst>
              <a:ext uri="{FF2B5EF4-FFF2-40B4-BE49-F238E27FC236}">
                <a16:creationId xmlns:a16="http://schemas.microsoft.com/office/drawing/2014/main" id="{D9E7BB7E-C6C9-B94E-A4FB-AD00797A5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C8479B58-89B8-7B45-B8C7-6B906F4E6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AC9C6-F0B9-2448-9F79-1FED3E6B6C28}" type="slidenum">
              <a:rPr lang="pl-PL" smtClean="0"/>
              <a:t>‹#›</a:t>
            </a:fld>
            <a:endParaRPr lang="pl-PL"/>
          </a:p>
        </p:txBody>
      </p:sp>
    </p:spTree>
    <p:extLst>
      <p:ext uri="{BB962C8B-B14F-4D97-AF65-F5344CB8AC3E}">
        <p14:creationId xmlns:p14="http://schemas.microsoft.com/office/powerpoint/2010/main" val="190399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pixabay.com/en/cute-cat-animal-portrait-pet-3168854/" TargetMode="External"/><Relationship Id="rId7" Type="http://schemas.openxmlformats.org/officeDocument/2006/relationships/hyperlink" Target="https://pixabay.com/es/aves-comedero-para-p%C3%A1jaros-p%C3%A1jaros-708238/"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pxhere.com/pl/photo/1279734" TargetMode="External"/><Relationship Id="rId4" Type="http://schemas.openxmlformats.org/officeDocument/2006/relationships/image" Target="../media/image2.jpg"/><Relationship Id="rId9" Type="http://schemas.openxmlformats.org/officeDocument/2006/relationships/hyperlink" Target="https://pixabay.com/en/stork-white-stork-eastern-bird-1145043/"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hu/photo/757936"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stork-white-stork-eastern-bird-1145037/"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obserwatortorunski.pl/2011/11/schronisko-dla-bezdomnych-zwierzat-w.html"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progressive-charlestown.com/2014/04/animal-rescue-league-of-southern-ris.html"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s://en.wikipedia.org/wiki/Treetop_Cat_Rescue" TargetMode="Externa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8" Type="http://schemas.openxmlformats.org/officeDocument/2006/relationships/hyperlink" Target="https://farm5.staticflickr.com/4001/4312780481_3b6abf3c9f.jpg" TargetMode="External"/><Relationship Id="rId13" Type="http://schemas.openxmlformats.org/officeDocument/2006/relationships/hyperlink" Target="https://cdn.pixabay.com/photo/2016/01/17/15/18/stork-1145043_960_720.jpg" TargetMode="External"/><Relationship Id="rId18" Type="http://schemas.openxmlformats.org/officeDocument/2006/relationships/hyperlink" Target="https://upload.wikimedia.org/wikipedia/commons/thumb/e/e9/Cat_in_tree02.jpg/1200px-Cat_in_tree02.jpg" TargetMode="External"/><Relationship Id="rId3" Type="http://schemas.openxmlformats.org/officeDocument/2006/relationships/hyperlink" Target="https://get.pxhere.com/photo/" TargetMode="External"/><Relationship Id="rId21" Type="http://schemas.openxmlformats.org/officeDocument/2006/relationships/hyperlink" Target="https://www.navigaweb.net/2012/12/migliori-sfondi-invernali-per-il-desktop.html" TargetMode="External"/><Relationship Id="rId7" Type="http://schemas.openxmlformats.org/officeDocument/2006/relationships/hyperlink" Target="http://wegemaluch.pl/images/przeczytaj/newsy/pieszima.jpg" TargetMode="External"/><Relationship Id="rId12" Type="http://schemas.openxmlformats.org/officeDocument/2006/relationships/hyperlink" Target="https://get.pxhere.com/photo/branch-snow-winter-bird-feed-food-red-weather-season-bird-seed-feeding-hang-aviary-bird-feeder-depend-fat-balls-1084539.jpg" TargetMode="External"/><Relationship Id="rId17" Type="http://schemas.openxmlformats.org/officeDocument/2006/relationships/hyperlink" Target="http://1.bp.blogspot.com/-xHKPOOYBv8Y/Uz9jMz9FcWI/AAAAAAAAgbk/4OgHGSeB1B8/s1600/Stella.jpg" TargetMode="External"/><Relationship Id="rId2" Type="http://schemas.openxmlformats.org/officeDocument/2006/relationships/hyperlink" Target="https://www.ekologia.pl/srodowisko/ochrona-srodowiska/jak-pomoc-zwierzetom-przetrwac-sroga-zime,16517.html" TargetMode="External"/><Relationship Id="rId16" Type="http://schemas.openxmlformats.org/officeDocument/2006/relationships/hyperlink" Target="http://2.bp.blogspot.com/-mZDPx6Bnqow/TrEzjMuq8uI/AAAAAAAAHiI/O2TAlFrGKVI/s1600/IMG_7148---Nier%25C3%25B3wnouchy.jpg" TargetMode="External"/><Relationship Id="rId20" Type="http://schemas.openxmlformats.org/officeDocument/2006/relationships/image" Target="../media/image19.webp"/><Relationship Id="rId1" Type="http://schemas.openxmlformats.org/officeDocument/2006/relationships/slideLayout" Target="../slideLayouts/slideLayout2.xml"/><Relationship Id="rId6" Type="http://schemas.openxmlformats.org/officeDocument/2006/relationships/hyperlink" Target="https://cdn.pixabay.com/photo/2017/10/19/13/59/animals-2867704_960_720.jpg" TargetMode="External"/><Relationship Id="rId11" Type="http://schemas.openxmlformats.org/officeDocument/2006/relationships/hyperlink" Target="https://cdn.pixabay.com/photo/2015/04/05/16/52/birds-708238_960_720.jpg" TargetMode="External"/><Relationship Id="rId5" Type="http://schemas.openxmlformats.org/officeDocument/2006/relationships/hyperlink" Target="https://cdn.pixabay.com/photo/2015/02/05/00/24/dogs-624391_960_720.jpg" TargetMode="External"/><Relationship Id="rId15" Type="http://schemas.openxmlformats.org/officeDocument/2006/relationships/hyperlink" Target="https://bonebrokeblog.files.wordpress.com/2014/02/sleeping_cat_and_dog.jpg" TargetMode="External"/><Relationship Id="rId10" Type="http://schemas.openxmlformats.org/officeDocument/2006/relationships/hyperlink" Target="https://live.staticflickr.com/4502/37721090491_a58530f969_b.jpg" TargetMode="External"/><Relationship Id="rId19" Type="http://schemas.openxmlformats.org/officeDocument/2006/relationships/hyperlink" Target="https://cdn.pixabay.com/photo/2016/01/17/15/17/stork-1145037_960_720.jpg" TargetMode="External"/><Relationship Id="rId4" Type="http://schemas.openxmlformats.org/officeDocument/2006/relationships/hyperlink" Target="https://cdn.pixabay.com/photo/2018/02/20/21/03/cute-3168854_960_720.jpg" TargetMode="External"/><Relationship Id="rId9" Type="http://schemas.openxmlformats.org/officeDocument/2006/relationships/hyperlink" Target="https://cdn.pixabay.com/photo/2016/10/23/17/54/cats-1763786__180.jpg" TargetMode="External"/><Relationship Id="rId14" Type="http://schemas.openxmlformats.org/officeDocument/2006/relationships/hyperlink" Target="https://get.pxhere.com/photo/nature-snow-winter-bird-black-and-white-wildlife-beak-fauna-stork-animals-vertebrate-bill-pride-animal-portrait-white-stork-storks-rattle-stork-ciconia-ciconia-ciconiiformes-crane-like-bird-757936.jp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pl/psy-norwegia-zima-dalsbygda-624391/"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l-pl/zdjecie/dzicz-dzika-przyroda-dzikie-koty-fotografia-zwierzecia-39629/"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s://pixabay.com/nl/dieren-katten-vrienden-winter-2867704/" TargetMode="Externa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hyperlink" Target="https://bonebroke.org/2014/02/04/humans-low-energy-high-payoff/"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egemaluch.pl/index.php?option=com_content&amp;view=article&amp;id=1170:jak-dbac-o-psa-zima&amp;catid=113:newsy&amp;Itemid=411"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flickr.com/photos/7846004@N05/4312780481/"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pl/krak%C3%B3w-ulica-tramwaj-%C5%9Bwiat%C5%82a-114256/"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wjlonien/37721090491/"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xhere.com/en/photo/1084539"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kot, siedzi, zewnętrzne, biały&#10;&#10;Opis wygenerowany automatycznie">
            <a:extLst>
              <a:ext uri="{FF2B5EF4-FFF2-40B4-BE49-F238E27FC236}">
                <a16:creationId xmlns:a16="http://schemas.microsoft.com/office/drawing/2014/main" id="{849A6E5D-EC59-B348-98BB-ACEFC7FEA82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757" b="7973"/>
          <a:stretch/>
        </p:blipFill>
        <p:spPr>
          <a:xfrm>
            <a:off x="20" y="10"/>
            <a:ext cx="6095980" cy="3428990"/>
          </a:xfrm>
          <a:prstGeom prst="rect">
            <a:avLst/>
          </a:prstGeom>
        </p:spPr>
      </p:pic>
      <p:pic>
        <p:nvPicPr>
          <p:cNvPr id="5" name="Obraz 4" descr="Obraz zawierający pies, leżące, ssak&#10;&#10;Opis wygenerowany automatycznie">
            <a:extLst>
              <a:ext uri="{FF2B5EF4-FFF2-40B4-BE49-F238E27FC236}">
                <a16:creationId xmlns:a16="http://schemas.microsoft.com/office/drawing/2014/main" id="{5F1A3E96-800A-D344-B6A1-9CF05932175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6272" b="9459"/>
          <a:stretch/>
        </p:blipFill>
        <p:spPr>
          <a:xfrm>
            <a:off x="6096000" y="10"/>
            <a:ext cx="6096000" cy="3428990"/>
          </a:xfrm>
          <a:prstGeom prst="rect">
            <a:avLst/>
          </a:prstGeom>
        </p:spPr>
      </p:pic>
      <p:pic>
        <p:nvPicPr>
          <p:cNvPr id="16" name="Obraz 15" descr="Obraz zawierający zewnętrzne, drewniane, drewno&#10;&#10;Opis wygenerowany automatycznie">
            <a:extLst>
              <a:ext uri="{FF2B5EF4-FFF2-40B4-BE49-F238E27FC236}">
                <a16:creationId xmlns:a16="http://schemas.microsoft.com/office/drawing/2014/main" id="{8686DA76-1841-E147-94A9-EF750C92FFC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3913" b="11584"/>
          <a:stretch/>
        </p:blipFill>
        <p:spPr>
          <a:xfrm>
            <a:off x="20" y="3429000"/>
            <a:ext cx="6095980" cy="3429000"/>
          </a:xfrm>
          <a:prstGeom prst="rect">
            <a:avLst/>
          </a:prstGeom>
        </p:spPr>
      </p:pic>
      <p:pic>
        <p:nvPicPr>
          <p:cNvPr id="19" name="Obraz 18" descr="Obraz zawierający niebo, zewnętrzne, ptak, ptak wodny&#10;&#10;Opis wygenerowany automatycznie">
            <a:extLst>
              <a:ext uri="{FF2B5EF4-FFF2-40B4-BE49-F238E27FC236}">
                <a16:creationId xmlns:a16="http://schemas.microsoft.com/office/drawing/2014/main" id="{8C571D9B-5545-514A-B0A8-814CC3FAB228}"/>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t="7983" b="7747"/>
          <a:stretch/>
        </p:blipFill>
        <p:spPr>
          <a:xfrm>
            <a:off x="6096000" y="3429000"/>
            <a:ext cx="6096000" cy="3429000"/>
          </a:xfrm>
          <a:prstGeom prst="rect">
            <a:avLst/>
          </a:prstGeom>
        </p:spPr>
      </p:pic>
      <p:sp>
        <p:nvSpPr>
          <p:cNvPr id="41" name="Rectangle 4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ame 4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odtytuł 2">
            <a:extLst>
              <a:ext uri="{FF2B5EF4-FFF2-40B4-BE49-F238E27FC236}">
                <a16:creationId xmlns:a16="http://schemas.microsoft.com/office/drawing/2014/main" id="{5384A689-3EDF-A249-89DC-0D26DC4270A7}"/>
              </a:ext>
            </a:extLst>
          </p:cNvPr>
          <p:cNvSpPr>
            <a:spLocks noGrp="1"/>
          </p:cNvSpPr>
          <p:nvPr>
            <p:ph type="subTitle" idx="1"/>
          </p:nvPr>
        </p:nvSpPr>
        <p:spPr>
          <a:xfrm>
            <a:off x="4745528" y="4201466"/>
            <a:ext cx="2700944" cy="659993"/>
          </a:xfrm>
          <a:noFill/>
        </p:spPr>
        <p:txBody>
          <a:bodyPr>
            <a:normAutofit/>
          </a:bodyPr>
          <a:lstStyle/>
          <a:p>
            <a:r>
              <a:rPr lang="pl-PL" sz="1400" b="1">
                <a:solidFill>
                  <a:srgbClr val="080808"/>
                </a:solidFill>
              </a:rPr>
              <a:t>Jak pomóc naszym przyjaciołom przetrwać srogą zimę?</a:t>
            </a:r>
          </a:p>
        </p:txBody>
      </p:sp>
      <p:sp>
        <p:nvSpPr>
          <p:cNvPr id="2" name="Tytuł 1">
            <a:extLst>
              <a:ext uri="{FF2B5EF4-FFF2-40B4-BE49-F238E27FC236}">
                <a16:creationId xmlns:a16="http://schemas.microsoft.com/office/drawing/2014/main" id="{2F79E18E-B61B-114F-9B26-44D4F7444ABA}"/>
              </a:ext>
            </a:extLst>
          </p:cNvPr>
          <p:cNvSpPr>
            <a:spLocks noGrp="1"/>
          </p:cNvSpPr>
          <p:nvPr>
            <p:ph type="ctrTitle"/>
          </p:nvPr>
        </p:nvSpPr>
        <p:spPr>
          <a:xfrm>
            <a:off x="4286858" y="2761554"/>
            <a:ext cx="3618284" cy="1345720"/>
          </a:xfrm>
          <a:noFill/>
        </p:spPr>
        <p:txBody>
          <a:bodyPr anchor="ctr">
            <a:normAutofit/>
          </a:bodyPr>
          <a:lstStyle/>
          <a:p>
            <a:r>
              <a:rPr lang="pl-PL" sz="4400" b="1" dirty="0">
                <a:solidFill>
                  <a:srgbClr val="080808"/>
                </a:solidFill>
              </a:rPr>
              <a:t>Zwierzęta zimą</a:t>
            </a:r>
          </a:p>
        </p:txBody>
      </p:sp>
    </p:spTree>
    <p:extLst>
      <p:ext uri="{BB962C8B-B14F-4D97-AF65-F5344CB8AC3E}">
        <p14:creationId xmlns:p14="http://schemas.microsoft.com/office/powerpoint/2010/main" val="107332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D1C45D2-1005-454A-BACE-DEAA302DCF97}"/>
              </a:ext>
            </a:extLst>
          </p:cNvPr>
          <p:cNvSpPr>
            <a:spLocks noGrp="1"/>
          </p:cNvSpPr>
          <p:nvPr>
            <p:ph idx="1"/>
          </p:nvPr>
        </p:nvSpPr>
        <p:spPr>
          <a:xfrm>
            <a:off x="838201" y="1025611"/>
            <a:ext cx="3799425" cy="5079909"/>
          </a:xfrm>
        </p:spPr>
        <p:txBody>
          <a:bodyPr>
            <a:noAutofit/>
          </a:bodyPr>
          <a:lstStyle/>
          <a:p>
            <a:pPr marL="0" indent="0" algn="ctr">
              <a:buNone/>
            </a:pPr>
            <a:r>
              <a:rPr lang="pl-PL" sz="1800" b="1" dirty="0"/>
              <a:t>Co roku kilkadziesiąt bocianów pozostaje na zimę w Polsce</a:t>
            </a:r>
            <a:r>
              <a:rPr lang="pl-PL" sz="1800" dirty="0"/>
              <a:t>. Głównie są to ptaki słabe i chore, które nie mogły udać się w długą podróż do Afryki. Jak im pomóc?</a:t>
            </a:r>
            <a:br>
              <a:rPr lang="pl-PL" sz="1800" dirty="0"/>
            </a:br>
            <a:br>
              <a:rPr lang="pl-PL" sz="1800" dirty="0"/>
            </a:br>
            <a:r>
              <a:rPr lang="pl-PL" sz="1800" dirty="0"/>
              <a:t>„Bociany, jeśli są zdrowe i najedzone, w ogóle nie potrzebują ingerencji człowieka. Powinniśmy zimą zostawić je w spokoju” – mówi Krzysztof Konieczny z Polskiego Towarzystwa Przyjaciół Przyrody „pro Natura”. Co innego, kiedy widzimy, że ptak ma chore skrzydło czy utyka na nogę. Taki bocian za zgodą odpowiednich władz (np. regionalnej dyrekcji ochrony środowiska) powinien zostać odłowiony i przeniesiony do azylu dla ptaków zajmującego się ochroną dzikich zwierząt – informuje ekspert.</a:t>
            </a:r>
          </a:p>
        </p:txBody>
      </p:sp>
      <p:pic>
        <p:nvPicPr>
          <p:cNvPr id="5" name="Obraz 4" descr="Obraz zawierający ptak, zewnętrzne, ptak wodny, drzewo&#10;&#10;Opis wygenerowany automatycznie">
            <a:extLst>
              <a:ext uri="{FF2B5EF4-FFF2-40B4-BE49-F238E27FC236}">
                <a16:creationId xmlns:a16="http://schemas.microsoft.com/office/drawing/2014/main" id="{36374145-4CC7-7C4C-AEAA-F9D7A56CB3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953" r="5795"/>
          <a:stretch/>
        </p:blipFill>
        <p:spPr>
          <a:xfrm>
            <a:off x="5010386" y="10"/>
            <a:ext cx="7181613" cy="6857990"/>
          </a:xfrm>
          <a:prstGeom prst="rect">
            <a:avLst/>
          </a:prstGeom>
          <a:effectLst/>
        </p:spPr>
      </p:pic>
    </p:spTree>
    <p:extLst>
      <p:ext uri="{BB962C8B-B14F-4D97-AF65-F5344CB8AC3E}">
        <p14:creationId xmlns:p14="http://schemas.microsoft.com/office/powerpoint/2010/main" val="260455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śnieg, zewnętrzne, drzewo, stojące&#10;&#10;Opis wygenerowany automatycznie">
            <a:extLst>
              <a:ext uri="{FF2B5EF4-FFF2-40B4-BE49-F238E27FC236}">
                <a16:creationId xmlns:a16="http://schemas.microsoft.com/office/drawing/2014/main" id="{C955A567-0D42-2943-8193-9DE4C49FE1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091" t="11990" b="1140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D73A711A-E415-4E46-9686-0EB7A3046B92}"/>
              </a:ext>
            </a:extLst>
          </p:cNvPr>
          <p:cNvSpPr>
            <a:spLocks noGrp="1"/>
          </p:cNvSpPr>
          <p:nvPr>
            <p:ph idx="1"/>
          </p:nvPr>
        </p:nvSpPr>
        <p:spPr>
          <a:xfrm>
            <a:off x="594110" y="914399"/>
            <a:ext cx="3764826" cy="4980373"/>
          </a:xfrm>
        </p:spPr>
        <p:txBody>
          <a:bodyPr>
            <a:normAutofit/>
          </a:bodyPr>
          <a:lstStyle/>
          <a:p>
            <a:pPr marL="0" indent="0" algn="ctr">
              <a:buNone/>
            </a:pPr>
            <a:r>
              <a:rPr lang="pl-PL" sz="2400" b="1" dirty="0"/>
              <a:t>Jeśli znaleźliśmy rannego lub chorego bociana</a:t>
            </a:r>
            <a:r>
              <a:rPr lang="pl-PL" sz="2400" dirty="0"/>
              <a:t>, najlepiej zadzwonić na infolinię BOCIAN (tel. </a:t>
            </a:r>
            <a:r>
              <a:rPr lang="pl-PL" sz="2400" b="1" dirty="0"/>
              <a:t>0 801-26-24-26</a:t>
            </a:r>
            <a:r>
              <a:rPr lang="pl-PL" sz="2400" dirty="0"/>
              <a:t>). Dowiemy się tam, w jaki sposób pomóc znalezionemu ptakowi, gdzie znajduje się najbliższy azyl, do którego będzie mógł on zostać przewieziony, a także – uzyskamy odpowiedzi na interesujące nas kwestie związane z ochroną bocianów i ich gniazd.</a:t>
            </a:r>
          </a:p>
        </p:txBody>
      </p:sp>
    </p:spTree>
    <p:extLst>
      <p:ext uri="{BB962C8B-B14F-4D97-AF65-F5344CB8AC3E}">
        <p14:creationId xmlns:p14="http://schemas.microsoft.com/office/powerpoint/2010/main" val="355824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pies, brązowy, patrzenie, ssak&#10;&#10;Opis wygenerowany automatycznie">
            <a:extLst>
              <a:ext uri="{FF2B5EF4-FFF2-40B4-BE49-F238E27FC236}">
                <a16:creationId xmlns:a16="http://schemas.microsoft.com/office/drawing/2014/main" id="{E6650D35-46C9-4643-98D4-9D12561B04C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2206" r="9091" b="118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1F630A17-8489-9245-94D3-4FB4B69D094B}"/>
              </a:ext>
            </a:extLst>
          </p:cNvPr>
          <p:cNvSpPr>
            <a:spLocks noGrp="1"/>
          </p:cNvSpPr>
          <p:nvPr>
            <p:ph idx="1"/>
          </p:nvPr>
        </p:nvSpPr>
        <p:spPr>
          <a:xfrm>
            <a:off x="594110" y="827904"/>
            <a:ext cx="3764826" cy="5066870"/>
          </a:xfrm>
        </p:spPr>
        <p:txBody>
          <a:bodyPr>
            <a:noAutofit/>
          </a:bodyPr>
          <a:lstStyle/>
          <a:p>
            <a:pPr marL="0" indent="0" algn="ctr">
              <a:buNone/>
            </a:pPr>
            <a:r>
              <a:rPr lang="pl-PL" sz="2000" dirty="0"/>
              <a:t>Zwróćmy też uwagę na </a:t>
            </a:r>
            <a:r>
              <a:rPr lang="pl-PL" sz="2000" b="1" dirty="0"/>
              <a:t>zwierzęta pozostające w schroniskach</a:t>
            </a:r>
            <a:r>
              <a:rPr lang="pl-PL" sz="2000" dirty="0"/>
              <a:t>. Pracownicy schronisk dla zwierzęta proszą o pomoc – </a:t>
            </a:r>
            <a:r>
              <a:rPr lang="pl-PL" sz="2000" b="1" dirty="0"/>
              <a:t>czekają na koce, pledy do ocieplenia bud, grzejniki i karmę</a:t>
            </a:r>
            <a:r>
              <a:rPr lang="pl-PL" sz="2000" dirty="0"/>
              <a:t>. Azyle w Celestynowie i Józefowie proponują nietypową formę adopcji i stworzenie tzw. domów tymczasowych. </a:t>
            </a:r>
            <a:r>
              <a:rPr lang="pl-PL" sz="2000" b="1" dirty="0"/>
              <a:t>Adopcja</a:t>
            </a:r>
            <a:r>
              <a:rPr lang="pl-PL" sz="2000" dirty="0"/>
              <a:t> polega na tym, że zwierzaka można przygarną na kilka dni lub tygodni. Zdaniem pracowników schronisk jest to rozwiązanie, które ma pomóc przetrwać zwierzętom, szczególnie tym krótkowłosym, najwyższe spadki temperatury.</a:t>
            </a:r>
          </a:p>
        </p:txBody>
      </p:sp>
    </p:spTree>
    <p:extLst>
      <p:ext uri="{BB962C8B-B14F-4D97-AF65-F5344CB8AC3E}">
        <p14:creationId xmlns:p14="http://schemas.microsoft.com/office/powerpoint/2010/main" val="376090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469BF29F-85B0-2C48-80D7-DFD77BB02734}"/>
              </a:ext>
            </a:extLst>
          </p:cNvPr>
          <p:cNvSpPr>
            <a:spLocks noGrp="1"/>
          </p:cNvSpPr>
          <p:nvPr>
            <p:ph idx="1"/>
          </p:nvPr>
        </p:nvSpPr>
        <p:spPr>
          <a:xfrm>
            <a:off x="838199" y="370319"/>
            <a:ext cx="10649713" cy="1851885"/>
          </a:xfrm>
        </p:spPr>
        <p:txBody>
          <a:bodyPr anchor="ctr">
            <a:normAutofit/>
          </a:bodyPr>
          <a:lstStyle/>
          <a:p>
            <a:pPr marL="0" indent="0" algn="ctr">
              <a:buNone/>
            </a:pPr>
            <a:r>
              <a:rPr lang="pl-PL" dirty="0"/>
              <a:t>I na koniec zapamiętajmy: </a:t>
            </a:r>
            <a:br>
              <a:rPr lang="pl-PL" dirty="0"/>
            </a:br>
            <a:r>
              <a:rPr lang="pl-PL" dirty="0"/>
              <a:t>jeśli spotkamy potrzebującego podczas mrozu psa lub kota, zadzwońmy do straży dla zwierząt (</a:t>
            </a:r>
            <a:r>
              <a:rPr lang="pl-PL" b="1" dirty="0"/>
              <a:t>22 353 50 60</a:t>
            </a:r>
            <a:r>
              <a:rPr lang="pl-PL" dirty="0"/>
              <a:t>) czy </a:t>
            </a:r>
            <a:r>
              <a:rPr lang="pl-PL" dirty="0" err="1"/>
              <a:t>Animal</a:t>
            </a:r>
            <a:r>
              <a:rPr lang="pl-PL" dirty="0"/>
              <a:t> </a:t>
            </a:r>
            <a:r>
              <a:rPr lang="pl-PL" dirty="0" err="1"/>
              <a:t>Rescue</a:t>
            </a:r>
            <a:r>
              <a:rPr lang="pl-PL" dirty="0"/>
              <a:t> (</a:t>
            </a:r>
            <a:r>
              <a:rPr lang="pl-PL" b="1" dirty="0"/>
              <a:t>602 737 715</a:t>
            </a:r>
            <a:r>
              <a:rPr lang="pl-PL" dirty="0"/>
              <a:t>).</a:t>
            </a:r>
          </a:p>
        </p:txBody>
      </p:sp>
      <p:pic>
        <p:nvPicPr>
          <p:cNvPr id="5" name="Obraz 4" descr="Obraz zawierający pies, zewnętrzne, śnieg, brązowy&#10;&#10;Opis wygenerowany automatycznie">
            <a:extLst>
              <a:ext uri="{FF2B5EF4-FFF2-40B4-BE49-F238E27FC236}">
                <a16:creationId xmlns:a16="http://schemas.microsoft.com/office/drawing/2014/main" id="{274F045E-04B1-4A41-8E4D-CF6A30A235E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984" r="1" b="27700"/>
          <a:stretch/>
        </p:blipFill>
        <p:spPr>
          <a:xfrm>
            <a:off x="838199" y="2392326"/>
            <a:ext cx="4164414" cy="3917209"/>
          </a:xfrm>
          <a:prstGeom prst="rect">
            <a:avLst/>
          </a:prstGeom>
        </p:spPr>
      </p:pic>
      <p:pic>
        <p:nvPicPr>
          <p:cNvPr id="8" name="Obraz 7" descr="Obraz zawierający kot, zewnętrzne, siedzi, ssak&#10;&#10;Opis wygenerowany automatycznie">
            <a:extLst>
              <a:ext uri="{FF2B5EF4-FFF2-40B4-BE49-F238E27FC236}">
                <a16:creationId xmlns:a16="http://schemas.microsoft.com/office/drawing/2014/main" id="{8D3484FC-575C-1348-8B10-AA53B984057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53" r="-3" b="6579"/>
          <a:stretch/>
        </p:blipFill>
        <p:spPr>
          <a:xfrm>
            <a:off x="5188940" y="2392326"/>
            <a:ext cx="6298971" cy="3917209"/>
          </a:xfrm>
          <a:prstGeom prst="rect">
            <a:avLst/>
          </a:prstGeom>
        </p:spPr>
      </p:pic>
    </p:spTree>
    <p:extLst>
      <p:ext uri="{BB962C8B-B14F-4D97-AF65-F5344CB8AC3E}">
        <p14:creationId xmlns:p14="http://schemas.microsoft.com/office/powerpoint/2010/main" val="404534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26E1107-EFA7-C14F-B94C-7C0A1282131B}"/>
              </a:ext>
            </a:extLst>
          </p:cNvPr>
          <p:cNvSpPr>
            <a:spLocks noGrp="1"/>
          </p:cNvSpPr>
          <p:nvPr>
            <p:ph type="title"/>
          </p:nvPr>
        </p:nvSpPr>
        <p:spPr>
          <a:xfrm>
            <a:off x="648929" y="557191"/>
            <a:ext cx="5181510" cy="876194"/>
          </a:xfrm>
        </p:spPr>
        <p:txBody>
          <a:bodyPr>
            <a:normAutofit fontScale="90000"/>
          </a:bodyPr>
          <a:lstStyle/>
          <a:p>
            <a:r>
              <a:rPr lang="pl-PL" sz="4000" dirty="0"/>
              <a:t>Opracowanie </a:t>
            </a:r>
            <a:br>
              <a:rPr lang="pl-PL" sz="4000" dirty="0"/>
            </a:br>
            <a:r>
              <a:rPr lang="pl-PL" sz="4000" dirty="0"/>
              <a:t>i bibliografia</a:t>
            </a:r>
          </a:p>
        </p:txBody>
      </p:sp>
      <p:sp>
        <p:nvSpPr>
          <p:cNvPr id="3" name="Symbol zastępczy zawartości 2">
            <a:extLst>
              <a:ext uri="{FF2B5EF4-FFF2-40B4-BE49-F238E27FC236}">
                <a16:creationId xmlns:a16="http://schemas.microsoft.com/office/drawing/2014/main" id="{03D89490-B7A8-3143-86D0-390D2E22E5F1}"/>
              </a:ext>
            </a:extLst>
          </p:cNvPr>
          <p:cNvSpPr>
            <a:spLocks noGrp="1"/>
          </p:cNvSpPr>
          <p:nvPr>
            <p:ph idx="1"/>
          </p:nvPr>
        </p:nvSpPr>
        <p:spPr>
          <a:xfrm>
            <a:off x="648930" y="1729946"/>
            <a:ext cx="5181508" cy="4399142"/>
          </a:xfrm>
        </p:spPr>
        <p:txBody>
          <a:bodyPr>
            <a:noAutofit/>
          </a:bodyPr>
          <a:lstStyle/>
          <a:p>
            <a:r>
              <a:rPr lang="pl-PL" sz="1100" dirty="0"/>
              <a:t>Opracowanie: mgr Anna Trzcińska, Zespół Szkół Specjalnych Nr 78 im. E. Szelburg-Zarembiny w Instytucie "Pomnik-Centrum Zdrowia Dziecka”, grudzień 2020</a:t>
            </a:r>
          </a:p>
          <a:p>
            <a:pPr algn="just"/>
            <a:r>
              <a:rPr lang="pl-PL" sz="1100" dirty="0"/>
              <a:t>Grupa wychowanków: mieszana (dzieci młodsze i starsze szkolne)</a:t>
            </a:r>
          </a:p>
          <a:p>
            <a:pPr algn="just"/>
            <a:r>
              <a:rPr lang="pl-PL" sz="1100" dirty="0"/>
              <a:t>Materiały źródłowe: </a:t>
            </a:r>
            <a:r>
              <a:rPr lang="pl-PL" sz="1100" dirty="0">
                <a:hlinkClick r:id="rId2"/>
              </a:rPr>
              <a:t>https://www.ekologia.pl/srodowisko/ochrona-srodowiska/jak-pomoc-zwierzetom-przetrwac-sroga-zime,16517.html</a:t>
            </a:r>
            <a:r>
              <a:rPr lang="pl-PL" sz="1100" dirty="0"/>
              <a:t> (dostęp: 16.12.2020)</a:t>
            </a:r>
          </a:p>
          <a:p>
            <a:r>
              <a:rPr lang="pl-PL" sz="1100" dirty="0"/>
              <a:t>Zdjęcia: </a:t>
            </a:r>
            <a:r>
              <a:rPr lang="pl-PL" sz="1100" dirty="0">
                <a:hlinkClick r:id="rId3"/>
              </a:rPr>
              <a:t>https://get.pxhere.com/photo/</a:t>
            </a:r>
            <a:r>
              <a:rPr lang="pl-PL" sz="1100" dirty="0"/>
              <a:t>, </a:t>
            </a:r>
            <a:r>
              <a:rPr lang="pl-PL" sz="1100" dirty="0">
                <a:hlinkClick r:id="rId4"/>
              </a:rPr>
              <a:t>https://cdn.pixabay.com/photo/2018/02/20/21/03/cute-3168854_960_720.jpg</a:t>
            </a:r>
            <a:r>
              <a:rPr lang="pl-PL" sz="1100" dirty="0"/>
              <a:t>, </a:t>
            </a:r>
            <a:r>
              <a:rPr lang="pl-PL" sz="1100" dirty="0">
                <a:hlinkClick r:id="rId5"/>
              </a:rPr>
              <a:t>https://cdn.pixabay.com/photo/2015/02/05/00/24/dogs-624391_960_720.jpg</a:t>
            </a:r>
            <a:r>
              <a:rPr lang="pl-PL" sz="1100" dirty="0"/>
              <a:t>, </a:t>
            </a:r>
            <a:r>
              <a:rPr lang="pl-PL" sz="1100" dirty="0">
                <a:hlinkClick r:id="rId6"/>
              </a:rPr>
              <a:t>https://cdn.pixabay.com/photo/2017/10/19/13/59/animals-2867704_960_720.jpg</a:t>
            </a:r>
            <a:r>
              <a:rPr lang="pl-PL" sz="1100" dirty="0"/>
              <a:t>, </a:t>
            </a:r>
            <a:r>
              <a:rPr lang="pl-PL" sz="1100" dirty="0">
                <a:hlinkClick r:id="rId7"/>
              </a:rPr>
              <a:t>http://wegemaluch.pl/images/przeczytaj/newsy/pieszima.jpg</a:t>
            </a:r>
            <a:r>
              <a:rPr lang="pl-PL" sz="1100" dirty="0"/>
              <a:t>, </a:t>
            </a:r>
            <a:r>
              <a:rPr lang="pl-PL" sz="1100" dirty="0">
                <a:hlinkClick r:id="rId8"/>
              </a:rPr>
              <a:t>https://farm5.staticflickr.com/4001/4312780481_3b6abf3c9f.jpg</a:t>
            </a:r>
            <a:r>
              <a:rPr lang="pl-PL" sz="1100" dirty="0"/>
              <a:t>, </a:t>
            </a:r>
            <a:r>
              <a:rPr lang="pl-PL" sz="1100" dirty="0">
                <a:hlinkClick r:id="rId9"/>
              </a:rPr>
              <a:t>https://cdn.pixabay.com/photo/2016/10/23/17/54/cats-1763786__180.jpg</a:t>
            </a:r>
            <a:r>
              <a:rPr lang="pl-PL" sz="1100" dirty="0"/>
              <a:t>, </a:t>
            </a:r>
            <a:r>
              <a:rPr lang="pl-PL" sz="1100" dirty="0">
                <a:hlinkClick r:id="rId10"/>
              </a:rPr>
              <a:t>https://live.staticflickr.com/4502/37721090491_a58530f969_b.jpg</a:t>
            </a:r>
            <a:r>
              <a:rPr lang="pl-PL" sz="1100" dirty="0"/>
              <a:t>, </a:t>
            </a:r>
            <a:r>
              <a:rPr lang="pl-PL" sz="1100" dirty="0">
                <a:hlinkClick r:id="rId11"/>
              </a:rPr>
              <a:t>https://cdn.pixabay.com/photo/2015/04/05/16/52/birds-708238_960_720.jpg</a:t>
            </a:r>
            <a:r>
              <a:rPr lang="pl-PL" sz="1100" dirty="0"/>
              <a:t>, </a:t>
            </a:r>
            <a:r>
              <a:rPr lang="pl-PL" sz="1100" dirty="0">
                <a:hlinkClick r:id="rId12"/>
              </a:rPr>
              <a:t>https://get.pxhere.com/photo/branch-snow-winter-bird-feed-food-red-weather-season-bird-seed-feeding-hang-aviary-bird-feeder-depend-fat-balls-1084539.jpg</a:t>
            </a:r>
            <a:r>
              <a:rPr lang="pl-PL" sz="1100" dirty="0"/>
              <a:t>, </a:t>
            </a:r>
            <a:r>
              <a:rPr lang="pl-PL" sz="1100" dirty="0">
                <a:hlinkClick r:id="rId13"/>
              </a:rPr>
              <a:t>https://cdn.pixabay.com/photo/2016/01/17/15/18/stork-1145043_960_720.jpg</a:t>
            </a:r>
            <a:r>
              <a:rPr lang="pl-PL" sz="1100" dirty="0"/>
              <a:t>, </a:t>
            </a:r>
            <a:r>
              <a:rPr lang="pl-PL" sz="1100" dirty="0">
                <a:hlinkClick r:id="rId14"/>
              </a:rPr>
              <a:t>https://get.pxhere.com/photo/nature-snow-winter-bird-black-and-white-wildlife-beak-fauna-stork-animals-vertebrate-bill-pride-animal-portrait-white-stork-storks-rattle-stork-ciconia-ciconia-ciconiiformes-crane-like-bird-757936.jpg</a:t>
            </a:r>
            <a:r>
              <a:rPr lang="pl-PL" sz="1100" dirty="0"/>
              <a:t>, </a:t>
            </a:r>
            <a:r>
              <a:rPr lang="pl-PL" sz="1100" dirty="0">
                <a:hlinkClick r:id="rId15"/>
              </a:rPr>
              <a:t>https://bonebrokeblog.files.wordpress.com/2014/02/sleeping_cat_and_dog.jpg</a:t>
            </a:r>
            <a:r>
              <a:rPr lang="pl-PL" sz="1100" dirty="0"/>
              <a:t>, </a:t>
            </a:r>
            <a:r>
              <a:rPr lang="pl-PL" sz="1100" dirty="0">
                <a:hlinkClick r:id="rId16"/>
              </a:rPr>
              <a:t>http://2.bp.blogspot.com/-mZDPx6Bnqow/TrEzjMuq8uI/AAAAAAAAHiI/O2TAlFrGKVI/s1600/IMG_7148---Nier%25C3%25B3wnouchy.jpg</a:t>
            </a:r>
            <a:r>
              <a:rPr lang="pl-PL" sz="1100" dirty="0"/>
              <a:t>, </a:t>
            </a:r>
            <a:r>
              <a:rPr lang="pl-PL" sz="1100" dirty="0">
                <a:hlinkClick r:id="rId17"/>
              </a:rPr>
              <a:t>http://1.bp.blogspot.com/-xHKPOOYBv8Y/Uz9jMz9FcWI/AAAAAAAAgbk/4OgHGSeB1B8/s1600/Stella.jpg</a:t>
            </a:r>
            <a:r>
              <a:rPr lang="pl-PL" sz="1100" dirty="0"/>
              <a:t>, </a:t>
            </a:r>
            <a:r>
              <a:rPr lang="pl-PL" sz="1100" dirty="0">
                <a:hlinkClick r:id="rId18"/>
              </a:rPr>
              <a:t>https://upload.wikimedia.org/wikipedia/commons/thumb/e/e9/Cat_in_tree02.jpg/1200px-Cat_in_tree02.jpg</a:t>
            </a:r>
            <a:r>
              <a:rPr lang="pl-PL" sz="1100" dirty="0"/>
              <a:t>, </a:t>
            </a:r>
            <a:r>
              <a:rPr lang="pl-PL" sz="1100" dirty="0">
                <a:hlinkClick r:id="rId19"/>
              </a:rPr>
              <a:t>https://cdn.pixabay.com/photo</a:t>
            </a:r>
            <a:r>
              <a:rPr lang="pl-PL" sz="1100">
                <a:hlinkClick r:id="rId19"/>
              </a:rPr>
              <a:t>/2016/01/17/15/17/stork-1145037_960_720.jpg</a:t>
            </a:r>
            <a:r>
              <a:rPr lang="pl-PL" sz="1100"/>
              <a:t>,  </a:t>
            </a:r>
            <a:r>
              <a:rPr lang="pl-PL" sz="1100" dirty="0"/>
              <a:t>(dostęp: 16.12.2020)   </a:t>
            </a:r>
          </a:p>
        </p:txBody>
      </p:sp>
      <p:pic>
        <p:nvPicPr>
          <p:cNvPr id="8" name="Obraz 7" descr="Obraz zawierający woda, zewnętrzne, ssak, fala&#10;&#10;Opis wygenerowany automatycznie">
            <a:extLst>
              <a:ext uri="{FF2B5EF4-FFF2-40B4-BE49-F238E27FC236}">
                <a16:creationId xmlns:a16="http://schemas.microsoft.com/office/drawing/2014/main" id="{F1E2ACA0-64AA-4149-A4BD-0DE902A8F9BC}"/>
              </a:ext>
            </a:extLst>
          </p:cNvPr>
          <p:cNvPicPr>
            <a:picLocks noChangeAspect="1"/>
          </p:cNvPicPr>
          <p:nvPr/>
        </p:nvPicPr>
        <p:blipFill rotWithShape="1">
          <a:blip r:embed="rId20">
            <a:extLst>
              <a:ext uri="{837473B0-CC2E-450A-ABE3-18F120FF3D39}">
                <a1611:picAttrSrcUrl xmlns:a1611="http://schemas.microsoft.com/office/drawing/2016/11/main" r:id="rId21"/>
              </a:ext>
            </a:extLst>
          </a:blip>
          <a:srcRect l="8843" r="25509"/>
          <a:stretch/>
        </p:blipFill>
        <p:spPr>
          <a:xfrm>
            <a:off x="6189155" y="10"/>
            <a:ext cx="6002844" cy="6857990"/>
          </a:xfrm>
          <a:prstGeom prst="rect">
            <a:avLst/>
          </a:prstGeom>
          <a:effectLst/>
        </p:spPr>
      </p:pic>
    </p:spTree>
    <p:extLst>
      <p:ext uri="{BB962C8B-B14F-4D97-AF65-F5344CB8AC3E}">
        <p14:creationId xmlns:p14="http://schemas.microsoft.com/office/powerpoint/2010/main" val="3444610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11925FD4-9D15-0D4A-92D3-3D128E3228E6}"/>
              </a:ext>
            </a:extLst>
          </p:cNvPr>
          <p:cNvSpPr>
            <a:spLocks noGrp="1"/>
          </p:cNvSpPr>
          <p:nvPr>
            <p:ph idx="1"/>
          </p:nvPr>
        </p:nvSpPr>
        <p:spPr>
          <a:xfrm>
            <a:off x="838201" y="1309817"/>
            <a:ext cx="3799425" cy="4795704"/>
          </a:xfrm>
        </p:spPr>
        <p:txBody>
          <a:bodyPr>
            <a:normAutofit/>
          </a:bodyPr>
          <a:lstStyle/>
          <a:p>
            <a:pPr marL="0" indent="0" algn="ctr">
              <a:buNone/>
            </a:pPr>
            <a:r>
              <a:rPr lang="pl-PL" sz="2400" b="1" dirty="0"/>
              <a:t>Zima to szczególnie trudny czas dla zwierząt. Silne mrozy i obfite opady śniegu powodują, </a:t>
            </a:r>
            <a:br>
              <a:rPr lang="pl-PL" sz="2400" b="1" dirty="0"/>
            </a:br>
            <a:r>
              <a:rPr lang="pl-PL" sz="2400" b="1" dirty="0"/>
              <a:t>że zagrożenie wzrasta. Skazane na chłód, nierzadko miejscem ich życia jest rozpadająca się buda lub kawałek gołego betonu… Gdy my korzystamy </a:t>
            </a:r>
            <a:br>
              <a:rPr lang="pl-PL" sz="2400" b="1" dirty="0"/>
            </a:br>
            <a:r>
              <a:rPr lang="pl-PL" sz="2400" b="1" dirty="0"/>
              <a:t>z uroków zimy, one </a:t>
            </a:r>
            <a:br>
              <a:rPr lang="pl-PL" sz="2400" b="1" dirty="0"/>
            </a:br>
            <a:r>
              <a:rPr lang="pl-PL" sz="3000" b="1" dirty="0"/>
              <a:t>walczą o przetrwanie</a:t>
            </a:r>
            <a:r>
              <a:rPr lang="pl-PL" sz="2400" b="1" dirty="0"/>
              <a:t>.</a:t>
            </a:r>
          </a:p>
          <a:p>
            <a:pPr marL="0" indent="0">
              <a:buNone/>
            </a:pPr>
            <a:endParaRPr lang="pl-PL" sz="2000" dirty="0"/>
          </a:p>
        </p:txBody>
      </p:sp>
      <p:pic>
        <p:nvPicPr>
          <p:cNvPr id="5" name="Obraz 4" descr="Obraz zawierający śnieg, zewnętrzne, niebo, przyroda&#10;&#10;Opis wygenerowany automatycznie">
            <a:extLst>
              <a:ext uri="{FF2B5EF4-FFF2-40B4-BE49-F238E27FC236}">
                <a16:creationId xmlns:a16="http://schemas.microsoft.com/office/drawing/2014/main" id="{D23A54A1-7658-F043-8980-8CCA3A521C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374" r="18087"/>
          <a:stretch/>
        </p:blipFill>
        <p:spPr>
          <a:xfrm>
            <a:off x="5010386" y="10"/>
            <a:ext cx="7181613" cy="6857990"/>
          </a:xfrm>
          <a:prstGeom prst="rect">
            <a:avLst/>
          </a:prstGeom>
          <a:effectLst/>
        </p:spPr>
      </p:pic>
    </p:spTree>
    <p:extLst>
      <p:ext uri="{BB962C8B-B14F-4D97-AF65-F5344CB8AC3E}">
        <p14:creationId xmlns:p14="http://schemas.microsoft.com/office/powerpoint/2010/main" val="233215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B1B042D-A0AA-C140-B13D-B64399B30861}"/>
              </a:ext>
            </a:extLst>
          </p:cNvPr>
          <p:cNvSpPr>
            <a:spLocks noGrp="1"/>
          </p:cNvSpPr>
          <p:nvPr>
            <p:ph idx="1"/>
          </p:nvPr>
        </p:nvSpPr>
        <p:spPr>
          <a:xfrm>
            <a:off x="838199" y="370319"/>
            <a:ext cx="10649713" cy="1851885"/>
          </a:xfrm>
        </p:spPr>
        <p:txBody>
          <a:bodyPr anchor="ctr">
            <a:normAutofit/>
          </a:bodyPr>
          <a:lstStyle/>
          <a:p>
            <a:pPr marL="0" indent="0" algn="ctr">
              <a:buNone/>
            </a:pPr>
            <a:r>
              <a:rPr lang="pl-PL" sz="1800" b="1" dirty="0"/>
              <a:t>Dla zwierząt zima to czas walki o przetrwanie</a:t>
            </a:r>
            <a:r>
              <a:rPr lang="pl-PL" sz="1800" dirty="0"/>
              <a:t>. Cześć zwierząt emigruje, uciekając przed głodem i chłodem, inne zapadają w sen zimowy lub hibernację, do minimum ograniczając swoją aktywność. Są wreszcie takie, które pozostają aktywne, chociaż drastycznie zmieniają dietę lub tryb życia. </a:t>
            </a:r>
            <a:r>
              <a:rPr lang="pl-PL" sz="1800" b="1" dirty="0"/>
              <a:t>Dzikie zwierzęta </a:t>
            </a:r>
            <a:r>
              <a:rPr lang="pl-PL" sz="1800" dirty="0"/>
              <a:t>mają swoje naturalne sposoby przetrwania tego trudnego okresu, a </a:t>
            </a:r>
            <a:r>
              <a:rPr lang="pl-PL" sz="1800" b="1" dirty="0"/>
              <a:t>zwierzęta domowe</a:t>
            </a:r>
            <a:r>
              <a:rPr lang="pl-PL" sz="1800" dirty="0"/>
              <a:t>? </a:t>
            </a:r>
            <a:br>
              <a:rPr lang="pl-PL" sz="1800" dirty="0"/>
            </a:br>
            <a:r>
              <a:rPr lang="pl-PL" sz="1800" dirty="0"/>
              <a:t>Ich sierść zimą staje się grubsza i gęstsza, zmniejszają aktywność fizyczną i szukają zacisznych miejsc, gdzie nie będzie wiało i padało. Mimo to ich życie nadal jest zagrożone.</a:t>
            </a:r>
          </a:p>
        </p:txBody>
      </p:sp>
      <p:pic>
        <p:nvPicPr>
          <p:cNvPr id="5" name="Obraz 4" descr="Obraz zawierający zewnętrzne, ssak, tygrys, wielkie koty&#10;&#10;Opis wygenerowany automatycznie">
            <a:extLst>
              <a:ext uri="{FF2B5EF4-FFF2-40B4-BE49-F238E27FC236}">
                <a16:creationId xmlns:a16="http://schemas.microsoft.com/office/drawing/2014/main" id="{4E1A189A-BB1C-5647-A410-9C9614D085B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383" r="13047"/>
          <a:stretch/>
        </p:blipFill>
        <p:spPr>
          <a:xfrm>
            <a:off x="838199" y="2392326"/>
            <a:ext cx="4164414" cy="3917209"/>
          </a:xfrm>
          <a:prstGeom prst="rect">
            <a:avLst/>
          </a:prstGeom>
        </p:spPr>
      </p:pic>
      <p:pic>
        <p:nvPicPr>
          <p:cNvPr id="7" name="Obraz 6" descr="Obraz zawierający kot, śnieg, zewnętrzne, pomarańczowy&#10;&#10;Opis wygenerowany automatycznie">
            <a:extLst>
              <a:ext uri="{FF2B5EF4-FFF2-40B4-BE49-F238E27FC236}">
                <a16:creationId xmlns:a16="http://schemas.microsoft.com/office/drawing/2014/main" id="{05C3DE84-E9E8-4443-AF62-668D693CD2F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367" r="-3" b="3323"/>
          <a:stretch/>
        </p:blipFill>
        <p:spPr>
          <a:xfrm>
            <a:off x="5188940" y="2392326"/>
            <a:ext cx="6298971" cy="3917209"/>
          </a:xfrm>
          <a:prstGeom prst="rect">
            <a:avLst/>
          </a:prstGeom>
        </p:spPr>
      </p:pic>
    </p:spTree>
    <p:extLst>
      <p:ext uri="{BB962C8B-B14F-4D97-AF65-F5344CB8AC3E}">
        <p14:creationId xmlns:p14="http://schemas.microsoft.com/office/powerpoint/2010/main" val="224962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pies, wewnątrz, leżące, ssak&#10;&#10;Opis wygenerowany automatycznie">
            <a:extLst>
              <a:ext uri="{FF2B5EF4-FFF2-40B4-BE49-F238E27FC236}">
                <a16:creationId xmlns:a16="http://schemas.microsoft.com/office/drawing/2014/main" id="{1783A717-5A09-274B-869A-79A3FBE30F5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1818" r="909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4B4E041B-895C-2644-A683-73FB8BD83261}"/>
              </a:ext>
            </a:extLst>
          </p:cNvPr>
          <p:cNvSpPr>
            <a:spLocks noGrp="1"/>
          </p:cNvSpPr>
          <p:nvPr>
            <p:ph idx="1"/>
          </p:nvPr>
        </p:nvSpPr>
        <p:spPr>
          <a:xfrm>
            <a:off x="594110" y="1124465"/>
            <a:ext cx="3764826" cy="4770308"/>
          </a:xfrm>
        </p:spPr>
        <p:txBody>
          <a:bodyPr>
            <a:normAutofit fontScale="92500"/>
          </a:bodyPr>
          <a:lstStyle/>
          <a:p>
            <a:pPr marL="0" indent="0" algn="ctr">
              <a:buNone/>
            </a:pPr>
            <a:r>
              <a:rPr lang="pl-PL" sz="3200" dirty="0"/>
              <a:t>Zwierzęta domowe, </a:t>
            </a:r>
            <a:br>
              <a:rPr lang="pl-PL" sz="3200" dirty="0"/>
            </a:br>
            <a:r>
              <a:rPr lang="pl-PL" sz="3200" dirty="0"/>
              <a:t>żyjące w naszym otoczeniu, tak jak i my </a:t>
            </a:r>
            <a:r>
              <a:rPr lang="pl-PL" sz="3200" b="1" dirty="0"/>
              <a:t>w niskich temperaturach </a:t>
            </a:r>
            <a:br>
              <a:rPr lang="pl-PL" sz="3200" b="1" dirty="0"/>
            </a:br>
            <a:r>
              <a:rPr lang="pl-PL" sz="3200" b="1" dirty="0"/>
              <a:t>wymagają specjalnego traktowania</a:t>
            </a:r>
            <a:r>
              <a:rPr lang="pl-PL" sz="3200" dirty="0"/>
              <a:t>. A nie wszystkim zwierzętom dane jest wygrzewać się w cieple naszych domów. </a:t>
            </a:r>
          </a:p>
          <a:p>
            <a:pPr marL="0" indent="0">
              <a:buNone/>
            </a:pPr>
            <a:endParaRPr lang="pl-PL" sz="1800" dirty="0"/>
          </a:p>
        </p:txBody>
      </p:sp>
    </p:spTree>
    <p:extLst>
      <p:ext uri="{BB962C8B-B14F-4D97-AF65-F5344CB8AC3E}">
        <p14:creationId xmlns:p14="http://schemas.microsoft.com/office/powerpoint/2010/main" val="112274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A46BF75-5742-BB4F-8BE6-A85A9262F794}"/>
              </a:ext>
            </a:extLst>
          </p:cNvPr>
          <p:cNvSpPr>
            <a:spLocks noGrp="1"/>
          </p:cNvSpPr>
          <p:nvPr>
            <p:ph type="title"/>
          </p:nvPr>
        </p:nvSpPr>
        <p:spPr>
          <a:xfrm>
            <a:off x="838199" y="548464"/>
            <a:ext cx="3807187" cy="2228074"/>
          </a:xfrm>
        </p:spPr>
        <p:txBody>
          <a:bodyPr>
            <a:normAutofit/>
          </a:bodyPr>
          <a:lstStyle/>
          <a:p>
            <a:pPr algn="ctr"/>
            <a:r>
              <a:rPr lang="pl-PL" sz="4000" b="1" i="1" dirty="0"/>
              <a:t>Ogrzej zwierzęta zimą</a:t>
            </a:r>
          </a:p>
        </p:txBody>
      </p:sp>
      <p:sp>
        <p:nvSpPr>
          <p:cNvPr id="3" name="Symbol zastępczy zawartości 2">
            <a:extLst>
              <a:ext uri="{FF2B5EF4-FFF2-40B4-BE49-F238E27FC236}">
                <a16:creationId xmlns:a16="http://schemas.microsoft.com/office/drawing/2014/main" id="{60CD14F4-84CD-F941-A5A5-170EA076A5D8}"/>
              </a:ext>
            </a:extLst>
          </p:cNvPr>
          <p:cNvSpPr>
            <a:spLocks noGrp="1"/>
          </p:cNvSpPr>
          <p:nvPr>
            <p:ph idx="1"/>
          </p:nvPr>
        </p:nvSpPr>
        <p:spPr>
          <a:xfrm>
            <a:off x="838201" y="2471351"/>
            <a:ext cx="3799425" cy="3634169"/>
          </a:xfrm>
        </p:spPr>
        <p:txBody>
          <a:bodyPr>
            <a:normAutofit/>
          </a:bodyPr>
          <a:lstStyle/>
          <a:p>
            <a:pPr marL="0" indent="0" algn="ctr">
              <a:buNone/>
            </a:pPr>
            <a:r>
              <a:rPr lang="pl-PL" sz="1800" dirty="0"/>
              <a:t>Co roku z takim apelem zwraca się </a:t>
            </a:r>
            <a:r>
              <a:rPr lang="pl-PL" sz="1800" b="1" dirty="0"/>
              <a:t>Towarzystwo Opieki nad Zwierzętami </a:t>
            </a:r>
            <a:r>
              <a:rPr lang="pl-PL" sz="1800" dirty="0"/>
              <a:t>(TOZ), które ratuje setki zwierząt od śmierci z powodu przemarznięcia organizmu lub wygłodzenia. </a:t>
            </a:r>
          </a:p>
          <a:p>
            <a:pPr marL="0" indent="0">
              <a:buNone/>
            </a:pPr>
            <a:endParaRPr lang="pl-PL" sz="1800" dirty="0"/>
          </a:p>
          <a:p>
            <a:pPr marL="0" indent="0" algn="ctr">
              <a:buNone/>
            </a:pPr>
            <a:r>
              <a:rPr lang="pl-PL" sz="1800" dirty="0"/>
              <a:t>Jak sprawić, by tych interwencji było jak najmniej? </a:t>
            </a:r>
          </a:p>
          <a:p>
            <a:pPr marL="0" indent="0">
              <a:buNone/>
            </a:pPr>
            <a:endParaRPr lang="pl-PL" sz="1800" dirty="0"/>
          </a:p>
          <a:p>
            <a:pPr marL="0" indent="0" algn="ctr">
              <a:buNone/>
            </a:pPr>
            <a:r>
              <a:rPr lang="pl-PL" sz="1800" dirty="0"/>
              <a:t>Zdaniem TOZ-u wystarczy trzymać się kilku prostych wskazówek. </a:t>
            </a:r>
            <a:br>
              <a:rPr lang="pl-PL" sz="1800" dirty="0"/>
            </a:br>
            <a:endParaRPr lang="pl-PL" sz="1800" b="1" dirty="0"/>
          </a:p>
        </p:txBody>
      </p:sp>
      <p:pic>
        <p:nvPicPr>
          <p:cNvPr id="8" name="Obraz 7" descr="Obraz zawierający pies, usta, brązowy, ssak&#10;&#10;Opis wygenerowany automatycznie">
            <a:extLst>
              <a:ext uri="{FF2B5EF4-FFF2-40B4-BE49-F238E27FC236}">
                <a16:creationId xmlns:a16="http://schemas.microsoft.com/office/drawing/2014/main" id="{B6A3112B-7A6C-3E4D-B218-739FE7F6ED1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839" r="2001" b="2"/>
          <a:stretch/>
        </p:blipFill>
        <p:spPr>
          <a:xfrm>
            <a:off x="5010386" y="10"/>
            <a:ext cx="7181613" cy="6857990"/>
          </a:xfrm>
          <a:prstGeom prst="rect">
            <a:avLst/>
          </a:prstGeom>
          <a:effectLst/>
        </p:spPr>
      </p:pic>
    </p:spTree>
    <p:extLst>
      <p:ext uri="{BB962C8B-B14F-4D97-AF65-F5344CB8AC3E}">
        <p14:creationId xmlns:p14="http://schemas.microsoft.com/office/powerpoint/2010/main" val="336656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A19981A-E27D-2944-B66E-C40F1304A450}"/>
              </a:ext>
            </a:extLst>
          </p:cNvPr>
          <p:cNvSpPr>
            <a:spLocks noGrp="1"/>
          </p:cNvSpPr>
          <p:nvPr>
            <p:ph idx="1"/>
          </p:nvPr>
        </p:nvSpPr>
        <p:spPr>
          <a:xfrm>
            <a:off x="388883" y="546539"/>
            <a:ext cx="4248743" cy="5759668"/>
          </a:xfrm>
        </p:spPr>
        <p:txBody>
          <a:bodyPr>
            <a:normAutofit/>
          </a:bodyPr>
          <a:lstStyle/>
          <a:p>
            <a:pPr marL="0" indent="0" algn="ctr">
              <a:buNone/>
            </a:pPr>
            <a:r>
              <a:rPr lang="pl-PL" sz="2200" dirty="0"/>
              <a:t>W przypadków zwierząt trzymanych na podwórkach należy </a:t>
            </a:r>
            <a:r>
              <a:rPr lang="pl-PL" sz="2200" b="1" dirty="0"/>
              <a:t>sprawdzić między innymi stan budy dla psa</a:t>
            </a:r>
            <a:r>
              <a:rPr lang="pl-PL" sz="2200" dirty="0"/>
              <a:t> </a:t>
            </a:r>
            <a:r>
              <a:rPr lang="pl-PL" sz="2200" b="1" dirty="0"/>
              <a:t>i odpowiednio ją przygotować</a:t>
            </a:r>
            <a:r>
              <a:rPr lang="pl-PL" sz="2200" dirty="0"/>
              <a:t>. Zwierzęta przebywające w niskich temperaturach potrzebują </a:t>
            </a:r>
            <a:r>
              <a:rPr lang="pl-PL" sz="2200" b="1" dirty="0"/>
              <a:t>dodatkowych porcji jedzenia</a:t>
            </a:r>
            <a:r>
              <a:rPr lang="pl-PL" sz="2200" dirty="0"/>
              <a:t>, </a:t>
            </a:r>
            <a:br>
              <a:rPr lang="pl-PL" sz="2200" dirty="0"/>
            </a:br>
            <a:r>
              <a:rPr lang="pl-PL" sz="2200" dirty="0"/>
              <a:t>aby utrzymać stałą temperaturę ciała. Najlepiej, aby jedzenie było </a:t>
            </a:r>
            <a:r>
              <a:rPr lang="pl-PL" sz="2200" b="1" dirty="0"/>
              <a:t>wysoko energetyczne i zawierało dużo białka</a:t>
            </a:r>
            <a:r>
              <a:rPr lang="pl-PL" sz="2200" dirty="0"/>
              <a:t>. </a:t>
            </a:r>
            <a:br>
              <a:rPr lang="pl-PL" sz="2200" dirty="0"/>
            </a:br>
            <a:r>
              <a:rPr lang="pl-PL" sz="2200" dirty="0"/>
              <a:t>TOZ zwraca uwagę, </a:t>
            </a:r>
            <a:br>
              <a:rPr lang="pl-PL" sz="2200" dirty="0"/>
            </a:br>
            <a:r>
              <a:rPr lang="pl-PL" sz="2200" dirty="0"/>
              <a:t>że brak ruchu u psa to podstawowy czynnik wychłodzenia organizmu – dlatego należy </a:t>
            </a:r>
            <a:r>
              <a:rPr lang="pl-PL" sz="2200" b="1" dirty="0"/>
              <a:t>zwolnić zwierzę </a:t>
            </a:r>
            <a:br>
              <a:rPr lang="pl-PL" sz="2200" b="1" dirty="0"/>
            </a:br>
            <a:r>
              <a:rPr lang="pl-PL" sz="2200" b="1" dirty="0"/>
              <a:t>z łańcucha podczas silnych mrozów </a:t>
            </a:r>
            <a:br>
              <a:rPr lang="pl-PL" sz="2200" dirty="0"/>
            </a:br>
            <a:r>
              <a:rPr lang="pl-PL" sz="2200" b="1" dirty="0"/>
              <a:t>i zapewnić mu większą dawkę aktywności.</a:t>
            </a:r>
            <a:endParaRPr lang="pl-PL" sz="2200" dirty="0"/>
          </a:p>
        </p:txBody>
      </p:sp>
      <p:pic>
        <p:nvPicPr>
          <p:cNvPr id="5" name="Obraz 4" descr="Obraz zawierający śnieg, zewnętrzne&#10;&#10;Opis wygenerowany automatycznie">
            <a:extLst>
              <a:ext uri="{FF2B5EF4-FFF2-40B4-BE49-F238E27FC236}">
                <a16:creationId xmlns:a16="http://schemas.microsoft.com/office/drawing/2014/main" id="{47355E77-EA24-2442-9A95-697459D5C17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4655" b="1"/>
          <a:stretch/>
        </p:blipFill>
        <p:spPr>
          <a:xfrm>
            <a:off x="5010386" y="10"/>
            <a:ext cx="7181613" cy="6857990"/>
          </a:xfrm>
          <a:prstGeom prst="rect">
            <a:avLst/>
          </a:prstGeom>
          <a:effectLst/>
        </p:spPr>
      </p:pic>
    </p:spTree>
    <p:extLst>
      <p:ext uri="{BB962C8B-B14F-4D97-AF65-F5344CB8AC3E}">
        <p14:creationId xmlns:p14="http://schemas.microsoft.com/office/powerpoint/2010/main" val="264045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9D43734-4BEC-4348-A588-875D9E6D4B76}"/>
              </a:ext>
            </a:extLst>
          </p:cNvPr>
          <p:cNvSpPr>
            <a:spLocks noGrp="1"/>
          </p:cNvSpPr>
          <p:nvPr>
            <p:ph idx="1"/>
          </p:nvPr>
        </p:nvSpPr>
        <p:spPr>
          <a:xfrm>
            <a:off x="648930" y="557189"/>
            <a:ext cx="5180245" cy="5571899"/>
          </a:xfrm>
        </p:spPr>
        <p:txBody>
          <a:bodyPr>
            <a:noAutofit/>
          </a:bodyPr>
          <a:lstStyle/>
          <a:p>
            <a:pPr marL="0" indent="0" algn="ctr">
              <a:buNone/>
            </a:pPr>
            <a:r>
              <a:rPr lang="pl-PL" sz="1950" dirty="0"/>
              <a:t>Należy też </a:t>
            </a:r>
            <a:r>
              <a:rPr lang="pl-PL" sz="1950" b="1" dirty="0"/>
              <a:t>pamiętać o kotach w miastach</a:t>
            </a:r>
            <a:r>
              <a:rPr lang="pl-PL" sz="1950" dirty="0"/>
              <a:t>. Możemy im pomóc, robiąc proste </a:t>
            </a:r>
            <a:r>
              <a:rPr lang="pl-PL" sz="1950" b="1" dirty="0"/>
              <a:t>budki</a:t>
            </a:r>
            <a:r>
              <a:rPr lang="pl-PL" sz="1950" dirty="0"/>
              <a:t>. Najlepszym materiałem są kartony obłożone zawiązanym workiem na śmieci. W tak przygotowanym kartonie wystarczy wyciąć dziurę i włożyć do środka trochę słomy – tłumaczy Anna Wypych, szefowa ośrodka Koteria. </a:t>
            </a:r>
          </a:p>
          <a:p>
            <a:pPr marL="0" indent="0" algn="ctr">
              <a:buNone/>
            </a:pPr>
            <a:r>
              <a:rPr lang="pl-PL" sz="1950" dirty="0"/>
              <a:t>Mówi się, że koty są niezależne i chodzą własnymi ścieżkami, a ścieżki te często prowadzą </a:t>
            </a:r>
            <a:br>
              <a:rPr lang="pl-PL" sz="1950" dirty="0"/>
            </a:br>
            <a:r>
              <a:rPr lang="pl-PL" sz="1950" dirty="0"/>
              <a:t>do naszych piwnic. </a:t>
            </a:r>
            <a:br>
              <a:rPr lang="pl-PL" sz="1950" dirty="0"/>
            </a:br>
            <a:r>
              <a:rPr lang="pl-PL" sz="1950" dirty="0"/>
              <a:t>Dlatego dobrym pomysłem może być np. wykorzystanie starego koca </a:t>
            </a:r>
            <a:br>
              <a:rPr lang="pl-PL" sz="1950" dirty="0"/>
            </a:br>
            <a:r>
              <a:rPr lang="pl-PL" sz="1950" dirty="0"/>
              <a:t>i </a:t>
            </a:r>
            <a:r>
              <a:rPr lang="pl-PL" sz="1950" b="1" dirty="0"/>
              <a:t>urządzenie np. w blokowej piwnicy legowiska dla kota</a:t>
            </a:r>
            <a:r>
              <a:rPr lang="pl-PL" sz="1950" dirty="0"/>
              <a:t>. Jednak tu pojawia się problem, niektóre spółdzielnie i wspólnoty mieszkaniowe zamykają okienka w piwnicach tak, żeby zwierzęta nie mogły wchodzić do budynków. Tymczasem </a:t>
            </a:r>
            <a:br>
              <a:rPr lang="pl-PL" sz="1950" dirty="0"/>
            </a:br>
            <a:r>
              <a:rPr lang="pl-PL" sz="1950" dirty="0"/>
              <a:t>to właśnie </a:t>
            </a:r>
            <a:r>
              <a:rPr lang="pl-PL" sz="1950" b="1" dirty="0"/>
              <a:t>w piwnicach koty znajdują często schronienie w zimowe noce</a:t>
            </a:r>
            <a:r>
              <a:rPr lang="pl-PL" sz="1950" dirty="0"/>
              <a:t>.</a:t>
            </a:r>
          </a:p>
        </p:txBody>
      </p:sp>
      <p:pic>
        <p:nvPicPr>
          <p:cNvPr id="5" name="Obraz 4" descr="Obraz zawierający kot, ssak, kot domowy, patrzenie&#10;&#10;Opis wygenerowany automatycznie">
            <a:extLst>
              <a:ext uri="{FF2B5EF4-FFF2-40B4-BE49-F238E27FC236}">
                <a16:creationId xmlns:a16="http://schemas.microsoft.com/office/drawing/2014/main" id="{2CBAC4E0-9AC9-4447-8C61-04207156D23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337" r="18795"/>
          <a:stretch/>
        </p:blipFill>
        <p:spPr>
          <a:xfrm>
            <a:off x="6182944" y="557189"/>
            <a:ext cx="5170852" cy="5571898"/>
          </a:xfrm>
          <a:prstGeom prst="rect">
            <a:avLst/>
          </a:prstGeom>
          <a:effectLst/>
        </p:spPr>
      </p:pic>
    </p:spTree>
    <p:extLst>
      <p:ext uri="{BB962C8B-B14F-4D97-AF65-F5344CB8AC3E}">
        <p14:creationId xmlns:p14="http://schemas.microsoft.com/office/powerpoint/2010/main" val="243555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DBCDCEF3-8E27-AB44-9913-541265A28038}"/>
              </a:ext>
            </a:extLst>
          </p:cNvPr>
          <p:cNvSpPr>
            <a:spLocks noGrp="1"/>
          </p:cNvSpPr>
          <p:nvPr>
            <p:ph idx="1"/>
          </p:nvPr>
        </p:nvSpPr>
        <p:spPr>
          <a:xfrm>
            <a:off x="838201" y="1556951"/>
            <a:ext cx="3799425" cy="4548569"/>
          </a:xfrm>
        </p:spPr>
        <p:txBody>
          <a:bodyPr>
            <a:normAutofit/>
          </a:bodyPr>
          <a:lstStyle/>
          <a:p>
            <a:pPr marL="0" indent="0" algn="ctr">
              <a:buNone/>
            </a:pPr>
            <a:r>
              <a:rPr lang="pl-PL" sz="2400" dirty="0"/>
              <a:t>Zwróćmy też uwagę na </a:t>
            </a:r>
            <a:r>
              <a:rPr lang="pl-PL" sz="2400" b="1" dirty="0"/>
              <a:t>koty, które podczas chłodów lubią się ogrzewać w pobliżu ciepłych samochodów </a:t>
            </a:r>
            <a:br>
              <a:rPr lang="pl-PL" sz="2400" b="1" dirty="0"/>
            </a:br>
            <a:r>
              <a:rPr lang="pl-PL" sz="2400" dirty="0"/>
              <a:t>i często zasypiają na ciepłym silniku lub w okolicach kół. Dlatego przed odpaleniem auta należy obejrzeć go </a:t>
            </a:r>
            <a:br>
              <a:rPr lang="pl-PL" sz="2400" dirty="0"/>
            </a:br>
            <a:r>
              <a:rPr lang="pl-PL" sz="2400" dirty="0"/>
              <a:t>z każdej strony i postukać </a:t>
            </a:r>
            <a:br>
              <a:rPr lang="pl-PL" sz="2400" dirty="0"/>
            </a:br>
            <a:r>
              <a:rPr lang="pl-PL" sz="2400" dirty="0"/>
              <a:t>w maskę, aby wypłoszyć ogrzewające się zwierzę.</a:t>
            </a:r>
          </a:p>
        </p:txBody>
      </p:sp>
      <p:pic>
        <p:nvPicPr>
          <p:cNvPr id="8" name="Obraz 7" descr="Obraz zawierający kot, leżące, wewnątrz, kot domowy&#10;&#10;Opis wygenerowany automatycznie">
            <a:extLst>
              <a:ext uri="{FF2B5EF4-FFF2-40B4-BE49-F238E27FC236}">
                <a16:creationId xmlns:a16="http://schemas.microsoft.com/office/drawing/2014/main" id="{1F432E4E-33EA-C64A-BF6E-BFA5F4B63D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845" r="7616"/>
          <a:stretch/>
        </p:blipFill>
        <p:spPr>
          <a:xfrm>
            <a:off x="5010386" y="10"/>
            <a:ext cx="7181613" cy="6857990"/>
          </a:xfrm>
          <a:prstGeom prst="rect">
            <a:avLst/>
          </a:prstGeom>
          <a:effectLst/>
        </p:spPr>
      </p:pic>
    </p:spTree>
    <p:extLst>
      <p:ext uri="{BB962C8B-B14F-4D97-AF65-F5344CB8AC3E}">
        <p14:creationId xmlns:p14="http://schemas.microsoft.com/office/powerpoint/2010/main" val="75761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Obraz zawierający drzewo, zewnętrzne, drewniane, drewno&#10;&#10;Opis wygenerowany automatycznie">
            <a:extLst>
              <a:ext uri="{FF2B5EF4-FFF2-40B4-BE49-F238E27FC236}">
                <a16:creationId xmlns:a16="http://schemas.microsoft.com/office/drawing/2014/main" id="{4F021FB2-F882-4A41-8933-8B88E1FEE2F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1076" r="9091" b="10742"/>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099F5F1-BACD-FE4A-B451-5EBD307E21CF}"/>
              </a:ext>
            </a:extLst>
          </p:cNvPr>
          <p:cNvSpPr>
            <a:spLocks noGrp="1"/>
          </p:cNvSpPr>
          <p:nvPr>
            <p:ph idx="1"/>
          </p:nvPr>
        </p:nvSpPr>
        <p:spPr>
          <a:xfrm>
            <a:off x="594110" y="790832"/>
            <a:ext cx="3764826" cy="5103941"/>
          </a:xfrm>
        </p:spPr>
        <p:txBody>
          <a:bodyPr>
            <a:normAutofit/>
          </a:bodyPr>
          <a:lstStyle/>
          <a:p>
            <a:pPr marL="0" indent="0" algn="ctr">
              <a:buNone/>
            </a:pPr>
            <a:r>
              <a:rPr lang="pl-PL" sz="1800" dirty="0"/>
              <a:t>Nie zapominajmy o naszych skrzydlatych przyjaciołach. Mieszkańcy miast powinni przypomnieć sobie, że mają za oknami </a:t>
            </a:r>
            <a:r>
              <a:rPr lang="pl-PL" sz="1800" b="1" dirty="0"/>
              <a:t>parapety, na których można ustawić karmniki dla wróbelków i sikorek</a:t>
            </a:r>
            <a:r>
              <a:rPr lang="pl-PL" sz="1800" dirty="0"/>
              <a:t>. Ptaki z gatunków migrujących nie są przystosowane do szukania pokarmu pod śniegiem </a:t>
            </a:r>
            <a:br>
              <a:rPr lang="pl-PL" sz="1800" dirty="0"/>
            </a:br>
            <a:r>
              <a:rPr lang="pl-PL" sz="1800" dirty="0"/>
              <a:t>i mogą sobie z tym zupełnie nie radzić. Dlatego bardzo ważne jest, by nie karmić ptaków cały rok, a tylko wtedy gdy jest mróz, a ziemię pokrywa gruba warstwa śniegu. </a:t>
            </a:r>
          </a:p>
          <a:p>
            <a:pPr marL="0" indent="0" algn="ctr">
              <a:buNone/>
            </a:pPr>
            <a:r>
              <a:rPr lang="pl-PL" sz="1800" dirty="0"/>
              <a:t>Szczególnie niewielkie ptaki, </a:t>
            </a:r>
            <a:br>
              <a:rPr lang="pl-PL" sz="1800" dirty="0"/>
            </a:br>
            <a:r>
              <a:rPr lang="pl-PL" sz="1800" dirty="0"/>
              <a:t>np. sikorki, nie mają siły wykopywać pokarmu spod śniegu. Warto wtedy podawać im w karmnikach ziarno, </a:t>
            </a:r>
            <a:br>
              <a:rPr lang="pl-PL" sz="1800" dirty="0"/>
            </a:br>
            <a:r>
              <a:rPr lang="pl-PL" sz="1800" dirty="0"/>
              <a:t>bo w wielu przypadkach może uratować im życie.</a:t>
            </a:r>
          </a:p>
        </p:txBody>
      </p:sp>
    </p:spTree>
    <p:extLst>
      <p:ext uri="{BB962C8B-B14F-4D97-AF65-F5344CB8AC3E}">
        <p14:creationId xmlns:p14="http://schemas.microsoft.com/office/powerpoint/2010/main" val="4011184682"/>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1300</Words>
  <Application>Microsoft Office PowerPoint</Application>
  <PresentationFormat>Panoramiczny</PresentationFormat>
  <Paragraphs>26</Paragraphs>
  <Slides>14</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14</vt:i4>
      </vt:variant>
    </vt:vector>
  </HeadingPairs>
  <TitlesOfParts>
    <vt:vector size="18" baseType="lpstr">
      <vt:lpstr>Arial</vt:lpstr>
      <vt:lpstr>Calibri</vt:lpstr>
      <vt:lpstr>Calibri Light</vt:lpstr>
      <vt:lpstr>Motyw pakietu Office</vt:lpstr>
      <vt:lpstr>Zwierzęta zimą</vt:lpstr>
      <vt:lpstr>Prezentacja programu PowerPoint</vt:lpstr>
      <vt:lpstr>Prezentacja programu PowerPoint</vt:lpstr>
      <vt:lpstr>Prezentacja programu PowerPoint</vt:lpstr>
      <vt:lpstr>Ogrzej zwierzęta zimą</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Opracowanie  i bibliografia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Zwierzęta zimą</dc:title>
  <dc:creator>Trzcińska Anna - włoski</dc:creator>
  <cp:lastModifiedBy>Vostro 15</cp:lastModifiedBy>
  <cp:revision>4</cp:revision>
  <dcterms:created xsi:type="dcterms:W3CDTF">2020-12-16T12:25:47Z</dcterms:created>
  <dcterms:modified xsi:type="dcterms:W3CDTF">2020-12-16T22:18:55Z</dcterms:modified>
</cp:coreProperties>
</file>