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8" r:id="rId13"/>
    <p:sldId id="267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04"/>
  </p:normalViewPr>
  <p:slideViewPr>
    <p:cSldViewPr snapToGrid="0" snapToObjects="1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529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495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158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4878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05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459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34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329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046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24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983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13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83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10/28/2020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206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10/28/2020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57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10/28/2020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94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943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6241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  <p:sldLayoutId id="2147483916" r:id="rId14"/>
    <p:sldLayoutId id="2147483917" r:id="rId15"/>
    <p:sldLayoutId id="2147483918" r:id="rId16"/>
    <p:sldLayoutId id="21474839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.png"/><Relationship Id="rId7" Type="http://schemas.openxmlformats.org/officeDocument/2006/relationships/image" Target="../media/image3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odroze.se.pl/swiat/ameryka-polnocna/meksyk/dzien-zmarlych-w-meksyku-umrzec-i-wrocic-na-bankie/572/" TargetMode="External"/><Relationship Id="rId7" Type="http://schemas.openxmlformats.org/officeDocument/2006/relationships/hyperlink" Target="http://www.freepik.com/" TargetMode="External"/><Relationship Id="rId2" Type="http://schemas.openxmlformats.org/officeDocument/2006/relationships/hyperlink" Target="http://mexicomagicoblog.blogspot.com/2016/11/otarzyk-dla-zmarych-co-na-nim-znajdziemy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ational-geographic.pl/traveler/artykul/meksykanie-smieja-sie-smierci-w-twarz-a-smierc-usmiecha-sie-do-nich" TargetMode="External"/><Relationship Id="rId5" Type="http://schemas.openxmlformats.org/officeDocument/2006/relationships/hyperlink" Target="https://historiamniejznanaizapomniana.wordpress.com/2015/11/01/wszystkich-swietych-i-swieto-zmarlych-na-swiecie/" TargetMode="External"/><Relationship Id="rId4" Type="http://schemas.openxmlformats.org/officeDocument/2006/relationships/hyperlink" Target="https://dzieje.pl/kultura-i-sztuka/swieto-zmarlych-po-meksykansku-uroczyscie-ale-mniej-ponur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575FCC-AE60-4E5D-AC6A-60686FCC7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0" b="69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BEAF595-3CE9-0F45-823F-5A8D79109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6925" y="1731762"/>
            <a:ext cx="8058150" cy="2453841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pl-PL" sz="8100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Día</a:t>
            </a:r>
            <a:r>
              <a:rPr lang="pl-PL" sz="81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 de los </a:t>
            </a:r>
            <a:r>
              <a:rPr lang="pl-PL" sz="8100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Muertos</a:t>
            </a:r>
            <a:br>
              <a:rPr lang="pl-PL" sz="8100" dirty="0">
                <a:effectLst/>
              </a:rPr>
            </a:br>
            <a:endParaRPr lang="pl-DE" sz="81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13BB9B1-DBBD-F844-BD93-EAE0D3E4B2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9956" y="4368480"/>
            <a:ext cx="5734051" cy="934593"/>
          </a:xfrm>
        </p:spPr>
        <p:txBody>
          <a:bodyPr>
            <a:normAutofit fontScale="92500"/>
          </a:bodyPr>
          <a:lstStyle/>
          <a:p>
            <a:pPr algn="ctr"/>
            <a:r>
              <a:rPr lang="pl-PL" sz="3200" dirty="0"/>
              <a:t>Dzień Zmarłych w Meksyku</a:t>
            </a:r>
            <a:endParaRPr lang="pl-DE" sz="3200" dirty="0"/>
          </a:p>
        </p:txBody>
      </p:sp>
      <p:pic>
        <p:nvPicPr>
          <p:cNvPr id="6" name="Obraz 5" descr="Obraz zawierający pełny, wypełnione, stół, malowanie&#10;&#10;Opis wygenerowany automatycznie">
            <a:extLst>
              <a:ext uri="{FF2B5EF4-FFF2-40B4-BE49-F238E27FC236}">
                <a16:creationId xmlns:a16="http://schemas.microsoft.com/office/drawing/2014/main" id="{A4139245-EB29-984D-AAC6-29688959D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0331" y="3857625"/>
            <a:ext cx="3750694" cy="267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83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7D64F4-B07C-CA48-BAC9-016F1B9B4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10007"/>
            <a:ext cx="9404723" cy="490257"/>
          </a:xfrm>
        </p:spPr>
        <p:txBody>
          <a:bodyPr/>
          <a:lstStyle/>
          <a:p>
            <a:r>
              <a:rPr lang="pl-DE" sz="3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Domowe ołtarze</a:t>
            </a:r>
          </a:p>
        </p:txBody>
      </p:sp>
      <p:pic>
        <p:nvPicPr>
          <p:cNvPr id="5" name="Symbol zastępczy zawartości 4" descr="Obraz zawierający stół, zabawka, siedzi, wiele&#10;&#10;Opis wygenerowany automatycznie">
            <a:extLst>
              <a:ext uri="{FF2B5EF4-FFF2-40B4-BE49-F238E27FC236}">
                <a16:creationId xmlns:a16="http://schemas.microsoft.com/office/drawing/2014/main" id="{93147CC0-ED97-E142-9BA4-47B4B2DC5A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12836" y="1981836"/>
            <a:ext cx="2643429" cy="4195762"/>
          </a:xfrm>
          <a:effectLst/>
          <a:scene3d>
            <a:camera prst="orthographicFront"/>
            <a:lightRig rig="threePt" dir="t"/>
          </a:scene3d>
          <a:sp3d>
            <a:bevelT/>
            <a:bevelB prst="angle"/>
          </a:sp3d>
        </p:spPr>
      </p:pic>
      <p:pic>
        <p:nvPicPr>
          <p:cNvPr id="9" name="Obraz 8" descr="Obraz zawierający wewnątrz, ołtarz, budynek, stół&#10;&#10;Opis wygenerowany automatycznie">
            <a:extLst>
              <a:ext uri="{FF2B5EF4-FFF2-40B4-BE49-F238E27FC236}">
                <a16:creationId xmlns:a16="http://schemas.microsoft.com/office/drawing/2014/main" id="{92456F41-8D48-764A-AEA6-473DA234B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217" y="1172845"/>
            <a:ext cx="3753565" cy="50047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11" name="Obraz 10" descr="Obraz zawierający stół, pomieszczenie, żywność, żyjący&#10;&#10;Opis wygenerowany automatycznie">
            <a:extLst>
              <a:ext uri="{FF2B5EF4-FFF2-40B4-BE49-F238E27FC236}">
                <a16:creationId xmlns:a16="http://schemas.microsoft.com/office/drawing/2014/main" id="{74D78BC4-E5F6-1D45-8F74-19317084C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110" y="1524000"/>
            <a:ext cx="3089157" cy="4633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  <p:extLst>
      <p:ext uri="{BB962C8B-B14F-4D97-AF65-F5344CB8AC3E}">
        <p14:creationId xmlns:p14="http://schemas.microsoft.com/office/powerpoint/2010/main" val="1029281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918C72-51C0-2442-85A8-8EE877BE7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452718"/>
            <a:ext cx="4765226" cy="1400530"/>
          </a:xfrm>
        </p:spPr>
        <p:txBody>
          <a:bodyPr>
            <a:noAutofit/>
          </a:bodyPr>
          <a:lstStyle/>
          <a:p>
            <a:r>
              <a:rPr lang="pl-DE" sz="3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Imprezowy wymiar Święta Zmarłych w Meksyku</a:t>
            </a:r>
          </a:p>
        </p:txBody>
      </p:sp>
      <p:pic>
        <p:nvPicPr>
          <p:cNvPr id="13" name="Obraz 12" descr="Obraz zawierający sport, taniec, zewnętrzne, budynek&#10;&#10;Opis wygenerowany automatycznie">
            <a:extLst>
              <a:ext uri="{FF2B5EF4-FFF2-40B4-BE49-F238E27FC236}">
                <a16:creationId xmlns:a16="http://schemas.microsoft.com/office/drawing/2014/main" id="{874A68F6-2DF9-0D4F-B498-C3033EEA11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15" r="-3" b="6272"/>
          <a:stretch/>
        </p:blipFill>
        <p:spPr>
          <a:xfrm>
            <a:off x="6103423" y="-2"/>
            <a:ext cx="6087038" cy="342946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4FC9395-363F-4303-9B88-F5B9F15A2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614D00-E17D-2344-AB8D-52A2FE34E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052918"/>
            <a:ext cx="4764245" cy="41954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DE" sz="1700" dirty="0"/>
              <a:t>Święto Zmarłych poza apektem rodzinnym ma przede wszystkim wymiar imprezowy. Poza murami cmentarza organizowane są fiesty uliczne z muzyką (również na żywo), świecami, atrakcjami. </a:t>
            </a:r>
          </a:p>
          <a:p>
            <a:pPr>
              <a:lnSpc>
                <a:spcPct val="90000"/>
              </a:lnSpc>
            </a:pPr>
            <a:r>
              <a:rPr lang="pl-DE" sz="1700" dirty="0"/>
              <a:t>To czas na zabawę i taniec do muzyki granej na skrzypcach, gitarach, mandolinach, trąbkach. </a:t>
            </a:r>
          </a:p>
          <a:p>
            <a:pPr>
              <a:lnSpc>
                <a:spcPct val="90000"/>
              </a:lnSpc>
            </a:pPr>
            <a:r>
              <a:rPr lang="pl-DE" sz="1700" dirty="0"/>
              <a:t>Na ulice wychodzą przebierańcy np. kościotrupy ubrane w suknie, kolorowe boa, kapelusze. </a:t>
            </a:r>
          </a:p>
        </p:txBody>
      </p:sp>
      <p:pic>
        <p:nvPicPr>
          <p:cNvPr id="11" name="Obraz 10" descr="Obraz zawierający sport, taniec, dziecko, mały&#10;&#10;Opis wygenerowany automatycznie">
            <a:extLst>
              <a:ext uri="{FF2B5EF4-FFF2-40B4-BE49-F238E27FC236}">
                <a16:creationId xmlns:a16="http://schemas.microsoft.com/office/drawing/2014/main" id="{80F9839F-47F6-194D-A08C-13169C095A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007" r="-3" b="11503"/>
          <a:stretch/>
        </p:blipFill>
        <p:spPr>
          <a:xfrm>
            <a:off x="6103423" y="3429460"/>
            <a:ext cx="6087038" cy="342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4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75E435F-EE19-0C4D-A9D9-11F02C908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DE" sz="3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Imprezowy wymiar Święta Zmarłych w Meksyku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EF4F4C-194B-6845-A5A7-AF81BE11F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DE" dirty="0">
                <a:solidFill>
                  <a:srgbClr val="FFFFFF"/>
                </a:solidFill>
              </a:rPr>
              <a:t>Ulice pełne są straganów ze słodyczami (cukrowymi czaszkami, marcepanowanymi kościotrupami, czekoladowymi trumnami).</a:t>
            </a:r>
          </a:p>
          <a:p>
            <a:pPr>
              <a:lnSpc>
                <a:spcPct val="90000"/>
              </a:lnSpc>
            </a:pPr>
            <a:r>
              <a:rPr lang="pl-DE" dirty="0">
                <a:solidFill>
                  <a:srgbClr val="FFFFFF"/>
                </a:solidFill>
              </a:rPr>
              <a:t>Słodkie czaszki są symbolem </a:t>
            </a:r>
            <a:r>
              <a:rPr lang="pl-PL" dirty="0" err="1">
                <a:solidFill>
                  <a:srgbClr val="FFFFFF"/>
                </a:solidFill>
              </a:rPr>
              <a:t>Día</a:t>
            </a:r>
            <a:r>
              <a:rPr lang="pl-PL" dirty="0">
                <a:solidFill>
                  <a:srgbClr val="FFFFFF"/>
                </a:solidFill>
              </a:rPr>
              <a:t> de </a:t>
            </a:r>
            <a:r>
              <a:rPr lang="pl-PL" dirty="0" err="1">
                <a:solidFill>
                  <a:srgbClr val="FFFFFF"/>
                </a:solidFill>
              </a:rPr>
              <a:t>Muertos</a:t>
            </a:r>
            <a:r>
              <a:rPr lang="pl-PL" dirty="0">
                <a:solidFill>
                  <a:srgbClr val="FFFFFF"/>
                </a:solidFill>
              </a:rPr>
              <a:t> (tak samo jak np. lampiony z dyni w Halloween).</a:t>
            </a:r>
            <a:endParaRPr lang="pl-DE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pl-DE" dirty="0">
                <a:solidFill>
                  <a:srgbClr val="FFFFFF"/>
                </a:solidFill>
              </a:rPr>
              <a:t>Dzieci przebierają się za zjawy i zbierają po domach słodycze. </a:t>
            </a:r>
          </a:p>
          <a:p>
            <a:pPr>
              <a:lnSpc>
                <a:spcPct val="90000"/>
              </a:lnSpc>
            </a:pPr>
            <a:r>
              <a:rPr lang="pl-DE" dirty="0">
                <a:solidFill>
                  <a:srgbClr val="FFFFFF"/>
                </a:solidFill>
              </a:rPr>
              <a:t>Okres celebrowania Święta Zmarłych w Meksyku jest jednym z barwniejszych i radośniejszych okresów w ciągu roku. </a:t>
            </a:r>
          </a:p>
          <a:p>
            <a:pPr marL="0" indent="0">
              <a:lnSpc>
                <a:spcPct val="90000"/>
              </a:lnSpc>
              <a:buNone/>
            </a:pPr>
            <a:endParaRPr lang="pl-DE" dirty="0">
              <a:solidFill>
                <a:srgbClr val="FFFFFF"/>
              </a:solidFill>
            </a:endParaRPr>
          </a:p>
        </p:txBody>
      </p:sp>
      <p:sp>
        <p:nvSpPr>
          <p:cNvPr id="24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5" name="Obraz 14" descr="Obraz zawierający budynek, zewnętrzne, noszenie, rower&#10;&#10;Opis wygenerowany automatycznie">
            <a:extLst>
              <a:ext uri="{FF2B5EF4-FFF2-40B4-BE49-F238E27FC236}">
                <a16:creationId xmlns:a16="http://schemas.microsoft.com/office/drawing/2014/main" id="{D9275CAC-8B8B-2C49-9068-955C21B3CA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91" b="-3"/>
          <a:stretch/>
        </p:blipFill>
        <p:spPr>
          <a:xfrm>
            <a:off x="7230352" y="2"/>
            <a:ext cx="4962068" cy="3428999"/>
          </a:xfrm>
          <a:custGeom>
            <a:avLst/>
            <a:gdLst/>
            <a:ahLst/>
            <a:cxnLst/>
            <a:rect l="l" t="t" r="r" b="b"/>
            <a:pathLst>
              <a:path w="4962068" h="3428999">
                <a:moveTo>
                  <a:pt x="0" y="0"/>
                </a:moveTo>
                <a:lnTo>
                  <a:pt x="1343538" y="0"/>
                </a:lnTo>
                <a:lnTo>
                  <a:pt x="1343538" y="1"/>
                </a:lnTo>
                <a:lnTo>
                  <a:pt x="4962068" y="1"/>
                </a:lnTo>
                <a:lnTo>
                  <a:pt x="4962067" y="3428999"/>
                </a:lnTo>
                <a:lnTo>
                  <a:pt x="250957" y="3428999"/>
                </a:lnTo>
                <a:lnTo>
                  <a:pt x="250957" y="3343961"/>
                </a:lnTo>
                <a:lnTo>
                  <a:pt x="251965" y="3201315"/>
                </a:lnTo>
                <a:lnTo>
                  <a:pt x="250957" y="3057297"/>
                </a:lnTo>
                <a:lnTo>
                  <a:pt x="248940" y="2911221"/>
                </a:lnTo>
                <a:lnTo>
                  <a:pt x="247091" y="2765146"/>
                </a:lnTo>
                <a:lnTo>
                  <a:pt x="243057" y="2617013"/>
                </a:lnTo>
                <a:lnTo>
                  <a:pt x="238855" y="2467509"/>
                </a:lnTo>
                <a:lnTo>
                  <a:pt x="233980" y="2318004"/>
                </a:lnTo>
                <a:lnTo>
                  <a:pt x="227089" y="2167128"/>
                </a:lnTo>
                <a:lnTo>
                  <a:pt x="218852" y="2014881"/>
                </a:lnTo>
                <a:lnTo>
                  <a:pt x="210952" y="1861947"/>
                </a:lnTo>
                <a:lnTo>
                  <a:pt x="200867" y="1709014"/>
                </a:lnTo>
                <a:lnTo>
                  <a:pt x="188764" y="1554023"/>
                </a:lnTo>
                <a:lnTo>
                  <a:pt x="176662" y="1401090"/>
                </a:lnTo>
                <a:lnTo>
                  <a:pt x="162710" y="1245413"/>
                </a:lnTo>
                <a:lnTo>
                  <a:pt x="147414" y="1089051"/>
                </a:lnTo>
                <a:lnTo>
                  <a:pt x="131278" y="934746"/>
                </a:lnTo>
                <a:lnTo>
                  <a:pt x="112452" y="778383"/>
                </a:lnTo>
                <a:lnTo>
                  <a:pt x="92281" y="622707"/>
                </a:lnTo>
                <a:lnTo>
                  <a:pt x="72278" y="466344"/>
                </a:lnTo>
                <a:lnTo>
                  <a:pt x="48914" y="310668"/>
                </a:lnTo>
                <a:lnTo>
                  <a:pt x="25045" y="155677"/>
                </a:lnTo>
                <a:close/>
              </a:path>
            </a:pathLst>
          </a:custGeom>
        </p:spPr>
      </p:pic>
      <p:pic>
        <p:nvPicPr>
          <p:cNvPr id="17" name="Obraz 16" descr="Obraz zawierający tort, wewnątrz, kolorowy, zdobione&#10;&#10;Opis wygenerowany automatycznie">
            <a:extLst>
              <a:ext uri="{FF2B5EF4-FFF2-40B4-BE49-F238E27FC236}">
                <a16:creationId xmlns:a16="http://schemas.microsoft.com/office/drawing/2014/main" id="{BBEE3990-6612-A74C-A470-0F7E8442C8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39" b="3"/>
          <a:stretch/>
        </p:blipFill>
        <p:spPr>
          <a:xfrm>
            <a:off x="7228756" y="3428997"/>
            <a:ext cx="4963244" cy="3429002"/>
          </a:xfrm>
          <a:custGeom>
            <a:avLst/>
            <a:gdLst/>
            <a:ahLst/>
            <a:cxnLst/>
            <a:rect l="l" t="t" r="r" b="b"/>
            <a:pathLst>
              <a:path w="4963244" h="3429002">
                <a:moveTo>
                  <a:pt x="252134" y="0"/>
                </a:moveTo>
                <a:lnTo>
                  <a:pt x="4963244" y="0"/>
                </a:lnTo>
                <a:lnTo>
                  <a:pt x="4963244" y="3429002"/>
                </a:lnTo>
                <a:lnTo>
                  <a:pt x="900697" y="3429002"/>
                </a:lnTo>
                <a:lnTo>
                  <a:pt x="900697" y="3429001"/>
                </a:lnTo>
                <a:lnTo>
                  <a:pt x="0" y="3429001"/>
                </a:lnTo>
                <a:lnTo>
                  <a:pt x="5883" y="3388539"/>
                </a:lnTo>
                <a:lnTo>
                  <a:pt x="23196" y="3269895"/>
                </a:lnTo>
                <a:lnTo>
                  <a:pt x="35299" y="3183484"/>
                </a:lnTo>
                <a:lnTo>
                  <a:pt x="48073" y="3080614"/>
                </a:lnTo>
                <a:lnTo>
                  <a:pt x="63369" y="2958542"/>
                </a:lnTo>
                <a:lnTo>
                  <a:pt x="79506" y="2823439"/>
                </a:lnTo>
                <a:lnTo>
                  <a:pt x="96483" y="2671192"/>
                </a:lnTo>
                <a:lnTo>
                  <a:pt x="114469" y="2505228"/>
                </a:lnTo>
                <a:lnTo>
                  <a:pt x="132454" y="2324863"/>
                </a:lnTo>
                <a:lnTo>
                  <a:pt x="150776" y="2132839"/>
                </a:lnTo>
                <a:lnTo>
                  <a:pt x="167753" y="1925727"/>
                </a:lnTo>
                <a:lnTo>
                  <a:pt x="184058" y="1709014"/>
                </a:lnTo>
                <a:lnTo>
                  <a:pt x="198849" y="1479957"/>
                </a:lnTo>
                <a:lnTo>
                  <a:pt x="212969" y="1241299"/>
                </a:lnTo>
                <a:lnTo>
                  <a:pt x="226248" y="992353"/>
                </a:lnTo>
                <a:lnTo>
                  <a:pt x="230955" y="864794"/>
                </a:lnTo>
                <a:lnTo>
                  <a:pt x="236165" y="734493"/>
                </a:lnTo>
                <a:lnTo>
                  <a:pt x="241040" y="602134"/>
                </a:lnTo>
                <a:lnTo>
                  <a:pt x="244234" y="469088"/>
                </a:lnTo>
                <a:lnTo>
                  <a:pt x="247091" y="333300"/>
                </a:lnTo>
                <a:lnTo>
                  <a:pt x="250117" y="196140"/>
                </a:lnTo>
                <a:lnTo>
                  <a:pt x="252134" y="5623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40631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44EE02A-F0F8-4A23-B21D-CF2066B65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3" name="Picture 15">
            <a:extLst>
              <a:ext uri="{FF2B5EF4-FFF2-40B4-BE49-F238E27FC236}">
                <a16:creationId xmlns:a16="http://schemas.microsoft.com/office/drawing/2014/main" id="{99F13062-7BB6-4A97-B661-CDE2EDEAE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5" name="Oval 17">
            <a:extLst>
              <a:ext uri="{FF2B5EF4-FFF2-40B4-BE49-F238E27FC236}">
                <a16:creationId xmlns:a16="http://schemas.microsoft.com/office/drawing/2014/main" id="{44F3197D-248B-46C5-B6EE-003F4E0C6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7" name="Picture 19">
            <a:extLst>
              <a:ext uri="{FF2B5EF4-FFF2-40B4-BE49-F238E27FC236}">
                <a16:creationId xmlns:a16="http://schemas.microsoft.com/office/drawing/2014/main" id="{FFC3E649-106F-4B41-9FF5-327536E4C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9F6731C-42C0-45DB-9F9A-B831CBEC5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40549E2-C5A5-4ED5-80AB-070FEBDF53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Obraz 6" descr="Obraz zawierający wewnątrz, siedzi, stół, żywność&#10;&#10;Opis wygenerowany automatycznie">
            <a:extLst>
              <a:ext uri="{FF2B5EF4-FFF2-40B4-BE49-F238E27FC236}">
                <a16:creationId xmlns:a16="http://schemas.microsoft.com/office/drawing/2014/main" id="{355D7B12-F807-5743-B2A5-0C6AE7188B7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610" r="33475" b="2"/>
          <a:stretch/>
        </p:blipFill>
        <p:spPr>
          <a:xfrm>
            <a:off x="1" y="-4"/>
            <a:ext cx="4055709" cy="5014918"/>
          </a:xfrm>
          <a:custGeom>
            <a:avLst/>
            <a:gdLst/>
            <a:ahLst/>
            <a:cxnLst/>
            <a:rect l="l" t="t" r="r" b="b"/>
            <a:pathLst>
              <a:path w="4060014" h="5020241">
                <a:moveTo>
                  <a:pt x="0" y="0"/>
                </a:moveTo>
                <a:lnTo>
                  <a:pt x="4060014" y="0"/>
                </a:lnTo>
                <a:lnTo>
                  <a:pt x="4060014" y="451006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pic>
        <p:nvPicPr>
          <p:cNvPr id="5" name="Symbol zastępczy zawartości 4" descr="Obraz zawierający zewnętrzne, osoba, grupa, osoby&#10;&#10;Opis wygenerowany automatycznie">
            <a:extLst>
              <a:ext uri="{FF2B5EF4-FFF2-40B4-BE49-F238E27FC236}">
                <a16:creationId xmlns:a16="http://schemas.microsoft.com/office/drawing/2014/main" id="{F1A7E24B-FD9B-7A4C-89B0-65C8A84579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8"/>
          <a:srcRect l="25987" r="14428" b="-2"/>
          <a:stretch/>
        </p:blipFill>
        <p:spPr>
          <a:xfrm>
            <a:off x="8131987" y="-7"/>
            <a:ext cx="4059709" cy="4542350"/>
          </a:xfrm>
          <a:custGeom>
            <a:avLst/>
            <a:gdLst/>
            <a:ahLst/>
            <a:cxnLst/>
            <a:rect l="l" t="t" r="r" b="b"/>
            <a:pathLst>
              <a:path w="4059709" h="4542350">
                <a:moveTo>
                  <a:pt x="0" y="0"/>
                </a:moveTo>
                <a:lnTo>
                  <a:pt x="4059709" y="0"/>
                </a:lnTo>
                <a:lnTo>
                  <a:pt x="4059709" y="4057991"/>
                </a:lnTo>
                <a:lnTo>
                  <a:pt x="3782959" y="4110187"/>
                </a:lnTo>
                <a:lnTo>
                  <a:pt x="3507426" y="4159931"/>
                </a:lnTo>
                <a:lnTo>
                  <a:pt x="3230675" y="4208624"/>
                </a:lnTo>
                <a:lnTo>
                  <a:pt x="2952704" y="4250310"/>
                </a:lnTo>
                <a:lnTo>
                  <a:pt x="2675953" y="4292347"/>
                </a:lnTo>
                <a:lnTo>
                  <a:pt x="2397982" y="4331582"/>
                </a:lnTo>
                <a:lnTo>
                  <a:pt x="2123669" y="4365211"/>
                </a:lnTo>
                <a:lnTo>
                  <a:pt x="1845698" y="4397089"/>
                </a:lnTo>
                <a:lnTo>
                  <a:pt x="1568947" y="4426165"/>
                </a:lnTo>
                <a:lnTo>
                  <a:pt x="1297072" y="4451387"/>
                </a:lnTo>
                <a:lnTo>
                  <a:pt x="1021540" y="4476609"/>
                </a:lnTo>
                <a:lnTo>
                  <a:pt x="749665" y="4497628"/>
                </a:lnTo>
                <a:lnTo>
                  <a:pt x="477790" y="4514092"/>
                </a:lnTo>
                <a:lnTo>
                  <a:pt x="207135" y="4531258"/>
                </a:lnTo>
                <a:lnTo>
                  <a:pt x="0" y="4542350"/>
                </a:lnTo>
                <a:close/>
              </a:path>
            </a:pathLst>
          </a:custGeom>
        </p:spPr>
      </p:pic>
      <p:sp>
        <p:nvSpPr>
          <p:cNvPr id="26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7BC23AF-E650-9545-A28A-D2D602168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10" y="4894697"/>
            <a:ext cx="10407602" cy="145742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400">
                <a:solidFill>
                  <a:schemeClr val="bg2">
                    <a:lumMod val="60000"/>
                    <a:lumOff val="40000"/>
                  </a:schemeClr>
                </a:solidFill>
              </a:rPr>
              <a:t>          Dziękuję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za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uwagę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!</a:t>
            </a:r>
          </a:p>
        </p:txBody>
      </p:sp>
      <p:pic>
        <p:nvPicPr>
          <p:cNvPr id="9" name="Obraz 8" descr="Obraz zawierający wewnątrz, tort, żywność, kolorowy&#10;&#10;Opis wygenerowany automatycznie">
            <a:extLst>
              <a:ext uri="{FF2B5EF4-FFF2-40B4-BE49-F238E27FC236}">
                <a16:creationId xmlns:a16="http://schemas.microsoft.com/office/drawing/2014/main" id="{ACAC20C1-95EE-7F49-85BA-A14396D851C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9350" r="21417" b="-1"/>
          <a:stretch/>
        </p:blipFill>
        <p:spPr>
          <a:xfrm>
            <a:off x="4060015" y="10"/>
            <a:ext cx="4071972" cy="4583093"/>
          </a:xfrm>
          <a:custGeom>
            <a:avLst/>
            <a:gdLst/>
            <a:ahLst/>
            <a:cxnLst/>
            <a:rect l="l" t="t" r="r" b="b"/>
            <a:pathLst>
              <a:path w="4071972" h="4583103">
                <a:moveTo>
                  <a:pt x="0" y="0"/>
                </a:moveTo>
                <a:lnTo>
                  <a:pt x="4071972" y="0"/>
                </a:lnTo>
                <a:lnTo>
                  <a:pt x="4071972" y="4542358"/>
                </a:lnTo>
                <a:lnTo>
                  <a:pt x="4011042" y="4545620"/>
                </a:lnTo>
                <a:lnTo>
                  <a:pt x="3745263" y="4555779"/>
                </a:lnTo>
                <a:lnTo>
                  <a:pt x="3479483" y="4564537"/>
                </a:lnTo>
                <a:lnTo>
                  <a:pt x="3216143" y="4572944"/>
                </a:lnTo>
                <a:lnTo>
                  <a:pt x="2956461" y="4576798"/>
                </a:lnTo>
                <a:lnTo>
                  <a:pt x="2696778" y="4581001"/>
                </a:lnTo>
                <a:lnTo>
                  <a:pt x="2440752" y="4583103"/>
                </a:lnTo>
                <a:lnTo>
                  <a:pt x="2187164" y="4581001"/>
                </a:lnTo>
                <a:lnTo>
                  <a:pt x="1936015" y="4581001"/>
                </a:lnTo>
                <a:lnTo>
                  <a:pt x="1687305" y="4576798"/>
                </a:lnTo>
                <a:lnTo>
                  <a:pt x="1443471" y="4570492"/>
                </a:lnTo>
                <a:lnTo>
                  <a:pt x="1202077" y="4564537"/>
                </a:lnTo>
                <a:lnTo>
                  <a:pt x="965557" y="4557881"/>
                </a:lnTo>
                <a:lnTo>
                  <a:pt x="730256" y="4547722"/>
                </a:lnTo>
                <a:lnTo>
                  <a:pt x="498615" y="4536862"/>
                </a:lnTo>
                <a:lnTo>
                  <a:pt x="271848" y="4527054"/>
                </a:lnTo>
                <a:lnTo>
                  <a:pt x="0" y="45100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22203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5D5AA8-773B-469A-8802-9645A4DC9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D74230A-5869-F14B-A96F-C6CADD787A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761206" y="321165"/>
            <a:ext cx="8913018" cy="621566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75AF42C-C556-454E-B2D3-2C917CB81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36118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3C8E43-2C9A-4A44-B480-25F75DC48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56883"/>
          </a:xfrm>
        </p:spPr>
        <p:txBody>
          <a:bodyPr/>
          <a:lstStyle/>
          <a:p>
            <a:endParaRPr lang="pl-DE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C17B095-F23B-6A4A-B349-FEAA4549C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1146048"/>
            <a:ext cx="9404723" cy="51023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DE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Bibliografia:</a:t>
            </a:r>
          </a:p>
          <a:p>
            <a:r>
              <a:rPr lang="pl-PL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http://mexicomagicoblog.blogspot.com/2016/11/otarzyk-dla-zmarych-co-na-nim-znajdziemy.html</a:t>
            </a:r>
            <a:r>
              <a:rPr lang="pl-PL" dirty="0"/>
              <a:t> (Dostęp: 27.10.2020r.)</a:t>
            </a:r>
          </a:p>
          <a:p>
            <a:r>
              <a:rPr lang="pl-PL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https://podroze.se.pl/swiat/ameryka-polnocna/meksyk/dzien-zmarlych-w-meksyku-umrzec-i-wrocic-na-bankie/572/</a:t>
            </a:r>
            <a:r>
              <a:rPr lang="pl-PL" dirty="0"/>
              <a:t> (Dostęp: 27.10.2020r.)</a:t>
            </a:r>
          </a:p>
          <a:p>
            <a:r>
              <a:rPr lang="pl-PL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https://dzieje.pl/kultura-i-sztuka/swieto-zmarlych-po-meksykansku-uroczyscie-ale-mniej-ponuro</a:t>
            </a:r>
            <a:r>
              <a:rPr lang="pl-PL" dirty="0"/>
              <a:t> (Dostęp: 27.10.2020r.)</a:t>
            </a:r>
          </a:p>
          <a:p>
            <a:r>
              <a:rPr lang="pl-PL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https://historiamniejznanaizapomniana.wordpress.com/2015/11/01/wszystkich-swietych-i-swieto-zmarlych-na-swiecie/</a:t>
            </a:r>
            <a:r>
              <a:rPr lang="pl-PL" dirty="0"/>
              <a:t> (Dostęp: 27.10.2020r.)</a:t>
            </a:r>
          </a:p>
          <a:p>
            <a:r>
              <a:rPr lang="pl-PL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https://www.national-geographic.pl/traveler/artykul/meksykanie-smieja-sie-smierci-w-twarz-a-smierc-usmiecha-sie-do-nich</a:t>
            </a:r>
            <a:r>
              <a:rPr lang="pl-PL" dirty="0"/>
              <a:t> (Dostęp: 27.10.2020r.)</a:t>
            </a:r>
          </a:p>
          <a:p>
            <a:pPr marL="0" indent="0">
              <a:buNone/>
            </a:pPr>
            <a:r>
              <a:rPr lang="pl-PL" dirty="0">
                <a:solidFill>
                  <a:schemeClr val="bg2">
                    <a:lumMod val="60000"/>
                    <a:lumOff val="40000"/>
                  </a:schemeClr>
                </a:solidFill>
              </a:rPr>
              <a:t>Zdjęcia użyte w prezentacji pochodzą ze strony: </a:t>
            </a:r>
            <a:r>
              <a:rPr lang="pl-PL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http://www.freepik.com/</a:t>
            </a:r>
            <a:r>
              <a:rPr lang="pl-PL" dirty="0"/>
              <a:t> (Dostęp: 26.10.2020r, 27.10.2020r.)</a:t>
            </a:r>
          </a:p>
          <a:p>
            <a:pPr marL="0" indent="0">
              <a:buNone/>
            </a:pPr>
            <a:r>
              <a:rPr lang="pl-PL" sz="1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Opracowanie: Katarzyna Bieda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DE" dirty="0"/>
          </a:p>
        </p:txBody>
      </p:sp>
    </p:spTree>
    <p:extLst>
      <p:ext uri="{BB962C8B-B14F-4D97-AF65-F5344CB8AC3E}">
        <p14:creationId xmlns:p14="http://schemas.microsoft.com/office/powerpoint/2010/main" val="1784169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1AE0636-FA36-A040-B148-0E2BF02B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89" cy="117495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pl-PL" sz="40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Día</a:t>
            </a:r>
            <a:r>
              <a:rPr lang="pl-PL" sz="4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de los </a:t>
            </a:r>
            <a:r>
              <a:rPr lang="pl-PL" sz="40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Muertos</a:t>
            </a:r>
            <a:r>
              <a:rPr lang="pl-PL" sz="4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czyli Dzień Zmarłych…</a:t>
            </a:r>
            <a:br>
              <a:rPr lang="pl-PL" sz="3600" dirty="0">
                <a:solidFill>
                  <a:srgbClr val="EBEBEB"/>
                </a:solidFill>
              </a:rPr>
            </a:br>
            <a:endParaRPr lang="pl-DE" sz="3600" dirty="0">
              <a:solidFill>
                <a:srgbClr val="EBEBEB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DBDDC6-7CAA-8643-A59C-EB9DDB961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071688"/>
            <a:ext cx="6188189" cy="415213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DE" sz="1700" dirty="0">
                <a:solidFill>
                  <a:srgbClr val="FFFFFF"/>
                </a:solidFill>
              </a:rPr>
              <a:t>… to najstarsze meksykańskie święto religijno-etniczne, które czci pozagrobowe życie zmarłych i więzy rodzinne.</a:t>
            </a:r>
          </a:p>
          <a:p>
            <a:pPr>
              <a:lnSpc>
                <a:spcPct val="90000"/>
              </a:lnSpc>
            </a:pPr>
            <a:r>
              <a:rPr lang="pl-DE" sz="1700" dirty="0">
                <a:solidFill>
                  <a:srgbClr val="FFFFFF"/>
                </a:solidFill>
              </a:rPr>
              <a:t>Obchodzone jest w Meksyku przez dwa dni.</a:t>
            </a:r>
          </a:p>
          <a:p>
            <a:pPr>
              <a:lnSpc>
                <a:spcPct val="90000"/>
              </a:lnSpc>
            </a:pPr>
            <a:r>
              <a:rPr lang="pl-DE" sz="1700" dirty="0">
                <a:solidFill>
                  <a:srgbClr val="FFFFFF"/>
                </a:solidFill>
              </a:rPr>
              <a:t>1 listopada jest tzw. El Dia de Inocentes Dzień Niewiniątek </a:t>
            </a:r>
            <a:r>
              <a:rPr lang="pl-PL" sz="1700" dirty="0">
                <a:solidFill>
                  <a:srgbClr val="FFFFFF"/>
                </a:solidFill>
              </a:rPr>
              <a:t>-</a:t>
            </a:r>
            <a:r>
              <a:rPr lang="pl-DE" sz="1700" dirty="0">
                <a:solidFill>
                  <a:srgbClr val="FF0000"/>
                </a:solidFill>
              </a:rPr>
              <a:t> </a:t>
            </a:r>
            <a:r>
              <a:rPr lang="pl-PL" sz="1700" dirty="0"/>
              <a:t>tego dnia </a:t>
            </a:r>
            <a:r>
              <a:rPr lang="pl-DE" sz="1700" dirty="0">
                <a:solidFill>
                  <a:srgbClr val="FFFFFF"/>
                </a:solidFill>
              </a:rPr>
              <a:t>oddaje się cześć zmarłym dzieciom</a:t>
            </a:r>
            <a:r>
              <a:rPr lang="pl-PL" sz="1700" dirty="0">
                <a:solidFill>
                  <a:srgbClr val="FFFFFF"/>
                </a:solidFill>
              </a:rPr>
              <a:t>,</a:t>
            </a:r>
            <a:r>
              <a:rPr lang="pl-DE" sz="1700" dirty="0">
                <a:solidFill>
                  <a:srgbClr val="FFFFFF"/>
                </a:solidFill>
              </a:rPr>
              <a:t> </a:t>
            </a:r>
            <a:r>
              <a:rPr lang="pl-PL" sz="1700" dirty="0">
                <a:solidFill>
                  <a:srgbClr val="FFFFFF"/>
                </a:solidFill>
              </a:rPr>
              <a:t>a także</a:t>
            </a:r>
            <a:r>
              <a:rPr lang="pl-DE" sz="1700" dirty="0">
                <a:solidFill>
                  <a:srgbClr val="FFFFFF"/>
                </a:solidFill>
              </a:rPr>
              <a:t> przygotowuje się ofiary dla dusz dzieci, których nie zdążono ochrzcić. Obchody przebiegają w spokoju, w domowym zaciszu. W kościołach </a:t>
            </a:r>
            <a:r>
              <a:rPr lang="pl-PL" sz="1700" dirty="0">
                <a:solidFill>
                  <a:srgbClr val="FFFFFF"/>
                </a:solidFill>
              </a:rPr>
              <a:t>oraz </a:t>
            </a:r>
            <a:r>
              <a:rPr lang="pl-DE" sz="1700" dirty="0">
                <a:solidFill>
                  <a:srgbClr val="FFFFFF"/>
                </a:solidFill>
              </a:rPr>
              <a:t>w niektórych domach przygotowuje się własne ołtarze dla zmarłych. </a:t>
            </a:r>
          </a:p>
          <a:p>
            <a:pPr>
              <a:lnSpc>
                <a:spcPct val="90000"/>
              </a:lnSpc>
            </a:pPr>
            <a:r>
              <a:rPr lang="pl-DE" sz="1700" dirty="0">
                <a:solidFill>
                  <a:srgbClr val="FFFFFF"/>
                </a:solidFill>
              </a:rPr>
              <a:t>2 listopada poświęcony jest zmarłym dorosłym – wtedy rozpoczyna się słynny festiwal i radosne obchody </a:t>
            </a:r>
            <a:r>
              <a:rPr lang="pl-PL" sz="1700" dirty="0" err="1">
                <a:solidFill>
                  <a:srgbClr val="FFFFFF"/>
                </a:solidFill>
              </a:rPr>
              <a:t>Día</a:t>
            </a:r>
            <a:r>
              <a:rPr lang="pl-PL" sz="1700" dirty="0">
                <a:solidFill>
                  <a:srgbClr val="FFFFFF"/>
                </a:solidFill>
              </a:rPr>
              <a:t> de los </a:t>
            </a:r>
            <a:r>
              <a:rPr lang="pl-PL" sz="1700" dirty="0" err="1">
                <a:solidFill>
                  <a:srgbClr val="FFFFFF"/>
                </a:solidFill>
              </a:rPr>
              <a:t>Muertos</a:t>
            </a:r>
            <a:r>
              <a:rPr lang="pl-PL" sz="1700" dirty="0">
                <a:solidFill>
                  <a:srgbClr val="FFFFFF"/>
                </a:solidFill>
              </a:rPr>
              <a:t>.</a:t>
            </a:r>
            <a:endParaRPr lang="pl-DE" sz="1700" dirty="0">
              <a:solidFill>
                <a:srgbClr val="FFFFFF"/>
              </a:solidFill>
            </a:endParaRPr>
          </a:p>
        </p:txBody>
      </p:sp>
      <p:sp>
        <p:nvSpPr>
          <p:cNvPr id="17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4B9355F-CD0C-F04C-8D36-08BD4DA2F1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35" r="19102" b="1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12641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82DC61-A479-1E49-989E-655DC3817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8" y="629266"/>
            <a:ext cx="5689172" cy="1641986"/>
          </a:xfrm>
        </p:spPr>
        <p:txBody>
          <a:bodyPr>
            <a:noAutofit/>
          </a:bodyPr>
          <a:lstStyle/>
          <a:p>
            <a:r>
              <a:rPr lang="pl-DE" sz="4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Radosna fiesta, wesołość, rozrywka</a:t>
            </a:r>
          </a:p>
        </p:txBody>
      </p:sp>
      <p:pic>
        <p:nvPicPr>
          <p:cNvPr id="28" name="Obraz 27" descr="Obraz zawierający rysunek, znak, koszula, pomieszczenie&#10;&#10;Opis wygenerowany automatycznie">
            <a:extLst>
              <a:ext uri="{FF2B5EF4-FFF2-40B4-BE49-F238E27FC236}">
                <a16:creationId xmlns:a16="http://schemas.microsoft.com/office/drawing/2014/main" id="{33308F90-B883-D143-B021-11C8B25062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544" r="37685" b="1"/>
          <a:stretch/>
        </p:blipFill>
        <p:spPr>
          <a:xfrm>
            <a:off x="6843712" y="10"/>
            <a:ext cx="5351097" cy="685799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495DDCFA-D3DE-4CEB-8AFF-C6501187E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EBDE5A-D45A-5B40-BB0E-D58960F4F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8" y="2438400"/>
            <a:ext cx="4802031" cy="38099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DE" sz="1800" dirty="0"/>
              <a:t>Meksykanie wierzą, że 1 i 2 listopada ich bliscy zmarli mogą powrócić do swoich domów, aby spędzić wspólnie trochę czasu, nacieszyć się towarzystwem rodziny. Dzień Zmarłych jest więc dla nich powodem do radości, miłych wspomnień i uczty.</a:t>
            </a:r>
          </a:p>
          <a:p>
            <a:pPr>
              <a:lnSpc>
                <a:spcPct val="90000"/>
              </a:lnSpc>
            </a:pPr>
            <a:r>
              <a:rPr lang="pl-DE" sz="1800" dirty="0"/>
              <a:t>Dusze zmarłych należy przywitać radośnie i wskazać im drogę do domu.</a:t>
            </a:r>
          </a:p>
          <a:p>
            <a:pPr>
              <a:lnSpc>
                <a:spcPct val="90000"/>
              </a:lnSpc>
            </a:pPr>
            <a:r>
              <a:rPr lang="pl-DE" sz="1800" dirty="0"/>
              <a:t>Na cmentarzach panuje rodzinna fiesta, radosna atmosfera i </a:t>
            </a:r>
            <a:r>
              <a:rPr lang="pl-DE" sz="1800"/>
              <a:t>dobra zabawa</a:t>
            </a:r>
            <a:r>
              <a:rPr lang="pl-PL" sz="1800" dirty="0"/>
              <a:t>. S</a:t>
            </a:r>
            <a:r>
              <a:rPr lang="pl-DE" sz="1800"/>
              <a:t>mutek</a:t>
            </a:r>
            <a:r>
              <a:rPr lang="pl-DE" sz="1800" dirty="0"/>
              <a:t>, płacz i zaduma nie są </a:t>
            </a:r>
            <a:r>
              <a:rPr lang="pl-DE" sz="1800"/>
              <a:t>wskazane!</a:t>
            </a:r>
            <a:endParaRPr lang="pl-DE" sz="1800" dirty="0"/>
          </a:p>
          <a:p>
            <a:pPr>
              <a:lnSpc>
                <a:spcPct val="90000"/>
              </a:lnSpc>
            </a:pPr>
            <a:endParaRPr lang="pl-DE" sz="1700" dirty="0"/>
          </a:p>
        </p:txBody>
      </p:sp>
    </p:spTree>
    <p:extLst>
      <p:ext uri="{BB962C8B-B14F-4D97-AF65-F5344CB8AC3E}">
        <p14:creationId xmlns:p14="http://schemas.microsoft.com/office/powerpoint/2010/main" val="3502587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67208C-68C9-1D49-A730-456B72F39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8" y="629266"/>
            <a:ext cx="6249784" cy="1641986"/>
          </a:xfrm>
        </p:spPr>
        <p:txBody>
          <a:bodyPr>
            <a:normAutofit/>
          </a:bodyPr>
          <a:lstStyle/>
          <a:p>
            <a:r>
              <a:rPr lang="pl-DE" dirty="0">
                <a:solidFill>
                  <a:schemeClr val="bg2">
                    <a:lumMod val="60000"/>
                    <a:lumOff val="40000"/>
                  </a:schemeClr>
                </a:solidFill>
              </a:rPr>
              <a:t>Kwiaty zmarłych – </a:t>
            </a:r>
            <a:r>
              <a:rPr lang="pl-PL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cempasúchil</a:t>
            </a:r>
            <a:r>
              <a:rPr lang="pl-PL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pl-DE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Obraz 13" descr="Obraz zawierający zewnętrzne, owoce, stojące, świeże&#10;&#10;Opis wygenerowany automatycznie">
            <a:extLst>
              <a:ext uri="{FF2B5EF4-FFF2-40B4-BE49-F238E27FC236}">
                <a16:creationId xmlns:a16="http://schemas.microsoft.com/office/drawing/2014/main" id="{67487F17-4057-824B-893B-0F064F2147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78" r="29252"/>
          <a:stretch/>
        </p:blipFill>
        <p:spPr>
          <a:xfrm>
            <a:off x="7548152" y="10"/>
            <a:ext cx="4646658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554089D-779D-46F6-81CB-EA9C1269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A494E2-7DB4-EC4D-A9FB-958BBB516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8" y="2438400"/>
            <a:ext cx="6249784" cy="3809999"/>
          </a:xfrm>
        </p:spPr>
        <p:txBody>
          <a:bodyPr>
            <a:normAutofit/>
          </a:bodyPr>
          <a:lstStyle/>
          <a:p>
            <a:r>
              <a:rPr lang="pl-PL" dirty="0"/>
              <a:t>Aksamitki, nazywane przez Meksykanów kwiatami zmarłych stały się symbolem tego święta. </a:t>
            </a:r>
          </a:p>
          <a:p>
            <a:r>
              <a:rPr lang="pl-PL" dirty="0"/>
              <a:t>To właśnie po zapachu kwiatów zmarli bliscy mają odnaleźć drogę do domu. Aksamitce przypisuje się moc wzywania i prowadzenia dusz osób zmarłych do ołtarzy ku ich czci.</a:t>
            </a:r>
          </a:p>
          <a:p>
            <a:r>
              <a:rPr lang="pl-PL" dirty="0"/>
              <a:t>Kwiatami </a:t>
            </a:r>
            <a:r>
              <a:rPr lang="pl-PL" dirty="0" err="1"/>
              <a:t>cempasúchili</a:t>
            </a:r>
            <a:r>
              <a:rPr lang="pl-PL" dirty="0"/>
              <a:t> przyozdabia się groby, domowe ołtarzyki i usypuje się nimi ścieżkę prowadzącą do domu. </a:t>
            </a:r>
            <a:endParaRPr lang="pl-DE" dirty="0"/>
          </a:p>
        </p:txBody>
      </p:sp>
    </p:spTree>
    <p:extLst>
      <p:ext uri="{BB962C8B-B14F-4D97-AF65-F5344CB8AC3E}">
        <p14:creationId xmlns:p14="http://schemas.microsoft.com/office/powerpoint/2010/main" val="717594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298716-E065-514D-8A51-D81E775DA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DE" dirty="0">
                <a:solidFill>
                  <a:schemeClr val="bg2">
                    <a:lumMod val="60000"/>
                    <a:lumOff val="40000"/>
                  </a:schemeClr>
                </a:solidFill>
              </a:rPr>
              <a:t>Kwiaty zmarłych – </a:t>
            </a:r>
            <a:r>
              <a:rPr lang="pl-PL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cempasúchil</a:t>
            </a:r>
            <a:r>
              <a:rPr lang="pl-PL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pl-DE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Symbol zastępczy zawartości 4" descr="Obraz zawierający zewnętrzne, kwiat, trawa, budynek&#10;&#10;Opis wygenerowany automatycznie">
            <a:extLst>
              <a:ext uri="{FF2B5EF4-FFF2-40B4-BE49-F238E27FC236}">
                <a16:creationId xmlns:a16="http://schemas.microsoft.com/office/drawing/2014/main" id="{95B116C1-BD74-924B-8877-C6FD08E72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4311" y="4481368"/>
            <a:ext cx="2992773" cy="1983582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Obraz 6" descr="Obraz zawierający kolorowy, pomarańczowy, mężczyzna, kobieta&#10;&#10;Opis wygenerowany automatycznie">
            <a:extLst>
              <a:ext uri="{FF2B5EF4-FFF2-40B4-BE49-F238E27FC236}">
                <a16:creationId xmlns:a16="http://schemas.microsoft.com/office/drawing/2014/main" id="{690D9DF0-D2C1-CA45-9937-F8024B4C0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713" y="1441010"/>
            <a:ext cx="3585578" cy="23764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Obraz 8" descr="Obraz zawierający wewnątrz, zabawka, stół, małe&#10;&#10;Opis wygenerowany automatycznie">
            <a:extLst>
              <a:ext uri="{FF2B5EF4-FFF2-40B4-BE49-F238E27FC236}">
                <a16:creationId xmlns:a16="http://schemas.microsoft.com/office/drawing/2014/main" id="{80DE6AEF-2240-1440-A8C9-67B8ACE9F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1818" y="1191815"/>
            <a:ext cx="3758031" cy="24907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Obraz 12" descr="Obraz zawierający osoba, kwiat, trzymający, mężczyzna&#10;&#10;Opis wygenerowany automatycznie">
            <a:extLst>
              <a:ext uri="{FF2B5EF4-FFF2-40B4-BE49-F238E27FC236}">
                <a16:creationId xmlns:a16="http://schemas.microsoft.com/office/drawing/2014/main" id="{094F9F61-8265-A547-B3EA-E211DA69B9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4290" y="4030218"/>
            <a:ext cx="3245559" cy="21511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" name="Obraz 14" descr="Obraz zawierający wewnątrz, siedzi, miś, niedźwiedź&#10;&#10;Opis wygenerowany automatycznie">
            <a:extLst>
              <a:ext uri="{FF2B5EF4-FFF2-40B4-BE49-F238E27FC236}">
                <a16:creationId xmlns:a16="http://schemas.microsoft.com/office/drawing/2014/main" id="{89C53DD5-7A9D-C34A-ADE8-7688F2AAE5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296" y="1216263"/>
            <a:ext cx="2570804" cy="13766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5" name="Obraz 24" descr="Obraz zawierający tort, urodziny, stół, siedzi&#10;&#10;Opis wygenerowany automatycznie">
            <a:extLst>
              <a:ext uri="{FF2B5EF4-FFF2-40B4-BE49-F238E27FC236}">
                <a16:creationId xmlns:a16="http://schemas.microsoft.com/office/drawing/2014/main" id="{44C2B76B-6882-DD42-9FE8-D7B8145C1E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1908" y="4159369"/>
            <a:ext cx="3959910" cy="24803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7" name="Obraz 26" descr="Obraz zawierający żywność, stół, pole, duży&#10;&#10;Opis wygenerowany automatycznie">
            <a:extLst>
              <a:ext uri="{FF2B5EF4-FFF2-40B4-BE49-F238E27FC236}">
                <a16:creationId xmlns:a16="http://schemas.microsoft.com/office/drawing/2014/main" id="{C8EFCBBD-7EAD-854A-8FEC-205C9B5334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165" y="2722750"/>
            <a:ext cx="2871193" cy="16287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175708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27503C-BEBA-5F43-A506-EC5E309D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9" y="629266"/>
            <a:ext cx="3330328" cy="16419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DE" sz="29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Dzień Zmarłych - radosną okazją do świętowania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81DEDE7-F2E1-504E-806D-F3E80CA96D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74" r="21934"/>
          <a:stretch/>
        </p:blipFill>
        <p:spPr>
          <a:xfrm>
            <a:off x="4634680" y="10"/>
            <a:ext cx="756013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26E2FAE-FA60-497B-B2CB-7702C6F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624131-AD59-C94D-97CD-7F2FE3331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9" y="2438400"/>
            <a:ext cx="3330328" cy="3809999"/>
          </a:xfrm>
        </p:spPr>
        <p:txBody>
          <a:bodyPr>
            <a:normAutofit/>
          </a:bodyPr>
          <a:lstStyle/>
          <a:p>
            <a:r>
              <a:rPr lang="pl-DE" dirty="0"/>
              <a:t>W tradycji </a:t>
            </a:r>
            <a:r>
              <a:rPr lang="pl-DE"/>
              <a:t>meksykańskiej </a:t>
            </a:r>
            <a:r>
              <a:rPr lang="pl-PL" dirty="0"/>
              <a:t>uznaje się, że </a:t>
            </a:r>
            <a:r>
              <a:rPr lang="pl-DE"/>
              <a:t>dusze </a:t>
            </a:r>
            <a:r>
              <a:rPr lang="pl-DE" dirty="0"/>
              <a:t>zmarłych wywołane i naprowadzone pąkami aksamitek współucztują z żywymi i świętują w towarzystwie swoich rodzin. </a:t>
            </a:r>
          </a:p>
        </p:txBody>
      </p:sp>
    </p:spTree>
    <p:extLst>
      <p:ext uri="{BB962C8B-B14F-4D97-AF65-F5344CB8AC3E}">
        <p14:creationId xmlns:p14="http://schemas.microsoft.com/office/powerpoint/2010/main" val="3612162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E193653-BEE9-EB47-AB7E-B865807EE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pl-DE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Tradycje</a:t>
            </a:r>
            <a:br>
              <a:rPr lang="pl-DE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pl-DE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Żywność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595BF7-C9BE-C544-8C33-34ED3D528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>
            <a:normAutofit/>
          </a:bodyPr>
          <a:lstStyle/>
          <a:p>
            <a:r>
              <a:rPr lang="pl-DE" dirty="0">
                <a:solidFill>
                  <a:srgbClr val="FFFFFF"/>
                </a:solidFill>
              </a:rPr>
              <a:t>Pan de Muerto – Chleb Zmarłego, czyli chleb, pieczony w kształcie czas</a:t>
            </a:r>
            <a:r>
              <a:rPr lang="pl-PL" dirty="0">
                <a:solidFill>
                  <a:srgbClr val="FFFFFF"/>
                </a:solidFill>
              </a:rPr>
              <a:t>z</a:t>
            </a:r>
            <a:r>
              <a:rPr lang="pl-DE" dirty="0">
                <a:solidFill>
                  <a:srgbClr val="FFFFFF"/>
                </a:solidFill>
              </a:rPr>
              <a:t>ek, kości lub zwierząt specjalnie na Święto Zmarłych w Meksyku. Według niektórych symbolizuje eucharystię.</a:t>
            </a:r>
          </a:p>
          <a:p>
            <a:r>
              <a:rPr lang="pl-DE" dirty="0">
                <a:solidFill>
                  <a:srgbClr val="FFFFFF"/>
                </a:solidFill>
              </a:rPr>
              <a:t>Calaveras de Azucar – czaszki zrobione z cukru. Pozwalają zregenerować się duszy po długiej drodze ze świata umarłych. Ta bomba energetyczna ma również dać jej siłę na drogę powrotną.</a:t>
            </a:r>
          </a:p>
          <a:p>
            <a:endParaRPr lang="pl-DE" dirty="0">
              <a:solidFill>
                <a:srgbClr val="FFFFFF"/>
              </a:solidFill>
            </a:endParaRPr>
          </a:p>
        </p:txBody>
      </p:sp>
      <p:sp>
        <p:nvSpPr>
          <p:cNvPr id="14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" name="Obraz 6" descr="Obraz zawierający stół, tort, żywność, siedzi&#10;&#10;Opis wygenerowany automatycznie">
            <a:extLst>
              <a:ext uri="{FF2B5EF4-FFF2-40B4-BE49-F238E27FC236}">
                <a16:creationId xmlns:a16="http://schemas.microsoft.com/office/drawing/2014/main" id="{F4F8CB18-E57D-BC41-991E-EFAA7FA946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8" r="-3" b="-3"/>
          <a:stretch/>
        </p:blipFill>
        <p:spPr>
          <a:xfrm>
            <a:off x="7230352" y="2"/>
            <a:ext cx="4962068" cy="3428999"/>
          </a:xfrm>
          <a:custGeom>
            <a:avLst/>
            <a:gdLst/>
            <a:ahLst/>
            <a:cxnLst/>
            <a:rect l="l" t="t" r="r" b="b"/>
            <a:pathLst>
              <a:path w="4962068" h="3428999">
                <a:moveTo>
                  <a:pt x="0" y="0"/>
                </a:moveTo>
                <a:lnTo>
                  <a:pt x="1343538" y="0"/>
                </a:lnTo>
                <a:lnTo>
                  <a:pt x="1343538" y="1"/>
                </a:lnTo>
                <a:lnTo>
                  <a:pt x="4962068" y="1"/>
                </a:lnTo>
                <a:lnTo>
                  <a:pt x="4962067" y="3428999"/>
                </a:lnTo>
                <a:lnTo>
                  <a:pt x="250957" y="3428999"/>
                </a:lnTo>
                <a:lnTo>
                  <a:pt x="250957" y="3343961"/>
                </a:lnTo>
                <a:lnTo>
                  <a:pt x="251965" y="3201315"/>
                </a:lnTo>
                <a:lnTo>
                  <a:pt x="250957" y="3057297"/>
                </a:lnTo>
                <a:lnTo>
                  <a:pt x="248940" y="2911221"/>
                </a:lnTo>
                <a:lnTo>
                  <a:pt x="247091" y="2765146"/>
                </a:lnTo>
                <a:lnTo>
                  <a:pt x="243057" y="2617013"/>
                </a:lnTo>
                <a:lnTo>
                  <a:pt x="238855" y="2467509"/>
                </a:lnTo>
                <a:lnTo>
                  <a:pt x="233980" y="2318004"/>
                </a:lnTo>
                <a:lnTo>
                  <a:pt x="227089" y="2167128"/>
                </a:lnTo>
                <a:lnTo>
                  <a:pt x="218852" y="2014881"/>
                </a:lnTo>
                <a:lnTo>
                  <a:pt x="210952" y="1861947"/>
                </a:lnTo>
                <a:lnTo>
                  <a:pt x="200867" y="1709014"/>
                </a:lnTo>
                <a:lnTo>
                  <a:pt x="188764" y="1554023"/>
                </a:lnTo>
                <a:lnTo>
                  <a:pt x="176662" y="1401090"/>
                </a:lnTo>
                <a:lnTo>
                  <a:pt x="162710" y="1245413"/>
                </a:lnTo>
                <a:lnTo>
                  <a:pt x="147414" y="1089051"/>
                </a:lnTo>
                <a:lnTo>
                  <a:pt x="131278" y="934746"/>
                </a:lnTo>
                <a:lnTo>
                  <a:pt x="112452" y="778383"/>
                </a:lnTo>
                <a:lnTo>
                  <a:pt x="92281" y="622707"/>
                </a:lnTo>
                <a:lnTo>
                  <a:pt x="72278" y="466344"/>
                </a:lnTo>
                <a:lnTo>
                  <a:pt x="48914" y="310668"/>
                </a:lnTo>
                <a:lnTo>
                  <a:pt x="25045" y="155677"/>
                </a:lnTo>
                <a:close/>
              </a:path>
            </a:pathLst>
          </a:custGeom>
        </p:spPr>
      </p:pic>
      <p:pic>
        <p:nvPicPr>
          <p:cNvPr id="5" name="Obraz 4" descr="Obraz zawierający stół, żywność, tort, niedźwiedź&#10;&#10;Opis wygenerowany automatycznie">
            <a:extLst>
              <a:ext uri="{FF2B5EF4-FFF2-40B4-BE49-F238E27FC236}">
                <a16:creationId xmlns:a16="http://schemas.microsoft.com/office/drawing/2014/main" id="{7B289B8A-E800-7241-ACEF-CD7EE1C81E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23" r="3" b="3"/>
          <a:stretch/>
        </p:blipFill>
        <p:spPr>
          <a:xfrm>
            <a:off x="7228756" y="3428997"/>
            <a:ext cx="4963244" cy="3429002"/>
          </a:xfrm>
          <a:custGeom>
            <a:avLst/>
            <a:gdLst/>
            <a:ahLst/>
            <a:cxnLst/>
            <a:rect l="l" t="t" r="r" b="b"/>
            <a:pathLst>
              <a:path w="4963244" h="3429002">
                <a:moveTo>
                  <a:pt x="252134" y="0"/>
                </a:moveTo>
                <a:lnTo>
                  <a:pt x="4963244" y="0"/>
                </a:lnTo>
                <a:lnTo>
                  <a:pt x="4963244" y="3429002"/>
                </a:lnTo>
                <a:lnTo>
                  <a:pt x="900697" y="3429002"/>
                </a:lnTo>
                <a:lnTo>
                  <a:pt x="900697" y="3429001"/>
                </a:lnTo>
                <a:lnTo>
                  <a:pt x="0" y="3429001"/>
                </a:lnTo>
                <a:lnTo>
                  <a:pt x="5883" y="3388539"/>
                </a:lnTo>
                <a:lnTo>
                  <a:pt x="23196" y="3269895"/>
                </a:lnTo>
                <a:lnTo>
                  <a:pt x="35299" y="3183484"/>
                </a:lnTo>
                <a:lnTo>
                  <a:pt x="48073" y="3080614"/>
                </a:lnTo>
                <a:lnTo>
                  <a:pt x="63369" y="2958542"/>
                </a:lnTo>
                <a:lnTo>
                  <a:pt x="79506" y="2823439"/>
                </a:lnTo>
                <a:lnTo>
                  <a:pt x="96483" y="2671192"/>
                </a:lnTo>
                <a:lnTo>
                  <a:pt x="114469" y="2505228"/>
                </a:lnTo>
                <a:lnTo>
                  <a:pt x="132454" y="2324863"/>
                </a:lnTo>
                <a:lnTo>
                  <a:pt x="150776" y="2132839"/>
                </a:lnTo>
                <a:lnTo>
                  <a:pt x="167753" y="1925727"/>
                </a:lnTo>
                <a:lnTo>
                  <a:pt x="184058" y="1709014"/>
                </a:lnTo>
                <a:lnTo>
                  <a:pt x="198849" y="1479957"/>
                </a:lnTo>
                <a:lnTo>
                  <a:pt x="212969" y="1241299"/>
                </a:lnTo>
                <a:lnTo>
                  <a:pt x="226248" y="992353"/>
                </a:lnTo>
                <a:lnTo>
                  <a:pt x="230955" y="864794"/>
                </a:lnTo>
                <a:lnTo>
                  <a:pt x="236165" y="734493"/>
                </a:lnTo>
                <a:lnTo>
                  <a:pt x="241040" y="602134"/>
                </a:lnTo>
                <a:lnTo>
                  <a:pt x="244234" y="469088"/>
                </a:lnTo>
                <a:lnTo>
                  <a:pt x="247091" y="333300"/>
                </a:lnTo>
                <a:lnTo>
                  <a:pt x="250117" y="196140"/>
                </a:lnTo>
                <a:lnTo>
                  <a:pt x="252134" y="5623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6641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9BCAD38-E1F3-DC4C-A0E2-D11EC1D3E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pl-DE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Tradycje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996F57-F1B5-A248-9C27-E5C01CA7B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1785938"/>
            <a:ext cx="6188189" cy="44378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DE" sz="1800" dirty="0">
                <a:solidFill>
                  <a:srgbClr val="FFFFFF"/>
                </a:solidFill>
              </a:rPr>
              <a:t>Meksykanie </a:t>
            </a:r>
            <a:r>
              <a:rPr lang="pl-DE" sz="1800">
                <a:solidFill>
                  <a:srgbClr val="FFFFFF"/>
                </a:solidFill>
              </a:rPr>
              <a:t>odwiedzają cmentarze</a:t>
            </a:r>
            <a:r>
              <a:rPr lang="pl-PL" sz="1800" dirty="0">
                <a:solidFill>
                  <a:srgbClr val="FFFFFF"/>
                </a:solidFill>
              </a:rPr>
              <a:t>,</a:t>
            </a:r>
            <a:r>
              <a:rPr lang="pl-DE" sz="1800">
                <a:solidFill>
                  <a:srgbClr val="FFFFFF"/>
                </a:solidFill>
              </a:rPr>
              <a:t> </a:t>
            </a:r>
            <a:r>
              <a:rPr lang="pl-DE" sz="1800" dirty="0">
                <a:solidFill>
                  <a:srgbClr val="FFFFFF"/>
                </a:solidFill>
              </a:rPr>
              <a:t>a na grobach kładą kwiaty, znicze i …żywność!</a:t>
            </a:r>
          </a:p>
          <a:p>
            <a:pPr>
              <a:lnSpc>
                <a:spcPct val="90000"/>
              </a:lnSpc>
            </a:pPr>
            <a:r>
              <a:rPr lang="pl-DE" sz="1800" dirty="0">
                <a:solidFill>
                  <a:srgbClr val="FFFFFF"/>
                </a:solidFill>
              </a:rPr>
              <a:t>Dary składają również na ołtarzach domowych, które specjalnie urządzają w celu przyciągnięcia dusz zmarłych. </a:t>
            </a:r>
          </a:p>
          <a:p>
            <a:pPr>
              <a:lnSpc>
                <a:spcPct val="90000"/>
              </a:lnSpc>
            </a:pPr>
            <a:r>
              <a:rPr lang="pl-DE" sz="1800" dirty="0">
                <a:solidFill>
                  <a:srgbClr val="FFFFFF"/>
                </a:solidFill>
              </a:rPr>
              <a:t>Domowe ołtarze zdobi się kwiatami, świeżymi owocami, jedzeniem, kolorowo ubranymi szkieletami, kadzidłami i zdjęciami przebywających na tamtym świecie bliskich. </a:t>
            </a:r>
          </a:p>
          <a:p>
            <a:pPr>
              <a:lnSpc>
                <a:spcPct val="90000"/>
              </a:lnSpc>
            </a:pPr>
            <a:r>
              <a:rPr lang="pl-DE" sz="1800" dirty="0">
                <a:solidFill>
                  <a:srgbClr val="FFFFFF"/>
                </a:solidFill>
              </a:rPr>
              <a:t>Na grobach lub ołtarzach zostawia się również ulubione przedmioty zmarłych. Jeśli osoba zmarła była np. muzykiem to przyjęło się zostawiać na grobie bukiet kwiatów ułożony w kształt gitary</a:t>
            </a:r>
            <a:r>
              <a:rPr lang="pl-DE" sz="170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12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kolorowy, zabawka, tort, kolorowe&#10;&#10;Opis wygenerowany automatycznie">
            <a:extLst>
              <a:ext uri="{FF2B5EF4-FFF2-40B4-BE49-F238E27FC236}">
                <a16:creationId xmlns:a16="http://schemas.microsoft.com/office/drawing/2014/main" id="{2CF32260-BFD8-A049-9763-561EA70BD0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712" r="14041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86093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BB84EE7-A73E-6843-B810-21B2ED5AC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408041"/>
            <a:ext cx="6188189" cy="12635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DE" sz="3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Domowy ołtarz – przejaw dbania o zmarłych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F4FD96-2A0B-5640-90B8-590748ACA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1957388"/>
            <a:ext cx="6188189" cy="464343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pl-DE" sz="1600" dirty="0">
                <a:solidFill>
                  <a:srgbClr val="FFFFFF"/>
                </a:solidFill>
              </a:rPr>
              <a:t>Ołtarzyki różnią się między poszczególnymi rodzinami, gdyż każdy przygotowuje go w inny sposób.</a:t>
            </a:r>
          </a:p>
          <a:p>
            <a:pPr>
              <a:lnSpc>
                <a:spcPct val="90000"/>
              </a:lnSpc>
            </a:pPr>
            <a:r>
              <a:rPr lang="pl-DE" sz="1600" dirty="0">
                <a:solidFill>
                  <a:srgbClr val="FFFFFF"/>
                </a:solidFill>
              </a:rPr>
              <a:t>Mówi się, że powinien mieć siedem schodków. Czyli tyle poziomów powinna przejść dusza, aby zostać zbawiona. Na każdym poziomie powinien znaleźć się innymi przedmiot: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600" dirty="0">
                <a:solidFill>
                  <a:srgbClr val="FFFFFF"/>
                </a:solidFill>
              </a:rPr>
              <a:t>P</a:t>
            </a:r>
            <a:r>
              <a:rPr lang="pl-DE" sz="1600" dirty="0">
                <a:solidFill>
                  <a:srgbClr val="FFFFFF"/>
                </a:solidFill>
              </a:rPr>
              <a:t>oziom 1: obrazek świętego albo Matki Boskiej z Gwadelupy,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DE" sz="1600" dirty="0">
                <a:solidFill>
                  <a:srgbClr val="FFFFFF"/>
                </a:solidFill>
              </a:rPr>
              <a:t>Poziom 2: jest dla dusz w czyśćcu,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DE" sz="1600" dirty="0">
                <a:solidFill>
                  <a:srgbClr val="FFFFFF"/>
                </a:solidFill>
              </a:rPr>
              <a:t>Poziom 3: sól,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DE" sz="1600" dirty="0">
                <a:solidFill>
                  <a:srgbClr val="FFFFFF"/>
                </a:solidFill>
              </a:rPr>
              <a:t>Poziom 4: chleb zmarłego,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DE" sz="1600" dirty="0">
                <a:solidFill>
                  <a:srgbClr val="FFFFFF"/>
                </a:solidFill>
              </a:rPr>
              <a:t>Poziom 5: jedzenie i owoce,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DE" sz="1600" dirty="0">
                <a:solidFill>
                  <a:srgbClr val="FFFFFF"/>
                </a:solidFill>
              </a:rPr>
              <a:t>Poziom 6: zdjęcie zmarł</a:t>
            </a:r>
            <a:r>
              <a:rPr lang="pl-PL" sz="1600" dirty="0">
                <a:solidFill>
                  <a:srgbClr val="FFFFFF"/>
                </a:solidFill>
              </a:rPr>
              <a:t>e</a:t>
            </a:r>
            <a:r>
              <a:rPr lang="pl-DE" sz="1600" dirty="0">
                <a:solidFill>
                  <a:srgbClr val="FFFFFF"/>
                </a:solidFill>
              </a:rPr>
              <a:t>go,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DE" sz="1600" dirty="0">
                <a:solidFill>
                  <a:srgbClr val="FFFFFF"/>
                </a:solidFill>
              </a:rPr>
              <a:t>Poziom 7: krzyż ustawiony ze świec lub usypany z kwiatów, soli lub popiołu. </a:t>
            </a:r>
          </a:p>
          <a:p>
            <a:pPr>
              <a:lnSpc>
                <a:spcPct val="90000"/>
              </a:lnSpc>
            </a:pPr>
            <a:r>
              <a:rPr lang="pl-DE" sz="1600" dirty="0">
                <a:solidFill>
                  <a:srgbClr val="FFFFFF"/>
                </a:solidFill>
              </a:rPr>
              <a:t>Wiel</a:t>
            </a:r>
            <a:r>
              <a:rPr lang="pl-PL" sz="1600" dirty="0">
                <a:solidFill>
                  <a:srgbClr val="FFFFFF"/>
                </a:solidFill>
              </a:rPr>
              <a:t>u</a:t>
            </a:r>
            <a:r>
              <a:rPr lang="pl-DE" sz="1600" dirty="0">
                <a:solidFill>
                  <a:srgbClr val="FFFFFF"/>
                </a:solidFill>
              </a:rPr>
              <a:t> Meksykanów twierdzi jednak, że stopnie muszą być, ale wcale nie musi być ich 7, liczba nie jest najważniejsza. </a:t>
            </a:r>
          </a:p>
          <a:p>
            <a:pPr marL="0" indent="0">
              <a:lnSpc>
                <a:spcPct val="90000"/>
              </a:lnSpc>
              <a:buNone/>
            </a:pPr>
            <a:endParaRPr lang="pl-DE" sz="13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pl-DE" sz="1300" dirty="0">
              <a:solidFill>
                <a:srgbClr val="FFFFFF"/>
              </a:solidFill>
            </a:endParaRPr>
          </a:p>
        </p:txBody>
      </p:sp>
      <p:sp>
        <p:nvSpPr>
          <p:cNvPr id="12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kwiat, stół, tort, zdobione&#10;&#10;Opis wygenerowany automatycznie">
            <a:extLst>
              <a:ext uri="{FF2B5EF4-FFF2-40B4-BE49-F238E27FC236}">
                <a16:creationId xmlns:a16="http://schemas.microsoft.com/office/drawing/2014/main" id="{0FC11053-317E-C84B-A929-782F30FFBF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05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594033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855</Words>
  <Application>Microsoft Office PowerPoint</Application>
  <PresentationFormat>Panoramiczny</PresentationFormat>
  <Paragraphs>56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Jon</vt:lpstr>
      <vt:lpstr>Día de los Muertos </vt:lpstr>
      <vt:lpstr>Día de los Muertos czyli Dzień Zmarłych… </vt:lpstr>
      <vt:lpstr>Radosna fiesta, wesołość, rozrywka</vt:lpstr>
      <vt:lpstr>Kwiaty zmarłych – cempasúchil </vt:lpstr>
      <vt:lpstr>Kwiaty zmarłych – cempasúchil </vt:lpstr>
      <vt:lpstr>Dzień Zmarłych - radosną okazją do świętowania</vt:lpstr>
      <vt:lpstr>Tradycje Żywność</vt:lpstr>
      <vt:lpstr>Tradycje</vt:lpstr>
      <vt:lpstr>Domowy ołtarz – przejaw dbania o zmarłych</vt:lpstr>
      <vt:lpstr>Domowe ołtarze</vt:lpstr>
      <vt:lpstr>Imprezowy wymiar Święta Zmarłych w Meksyku</vt:lpstr>
      <vt:lpstr>Imprezowy wymiar Święta Zmarłych w Meksyku</vt:lpstr>
      <vt:lpstr>          Dziękuję za uwagę!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Día de los Muertos</dc:title>
  <dc:creator>Katarzyna Bieda</dc:creator>
  <cp:lastModifiedBy>Vostro 15</cp:lastModifiedBy>
  <cp:revision>5</cp:revision>
  <dcterms:created xsi:type="dcterms:W3CDTF">2020-10-27T20:56:07Z</dcterms:created>
  <dcterms:modified xsi:type="dcterms:W3CDTF">2020-10-28T16:17:51Z</dcterms:modified>
</cp:coreProperties>
</file>