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5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 snapToObjects="1">
      <p:cViewPr varScale="1">
        <p:scale>
          <a:sx n="56" d="100"/>
          <a:sy n="56" d="100"/>
        </p:scale>
        <p:origin x="706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924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888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1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869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276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12/9/2020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227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540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581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577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592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72345051-2045-45DA-935E-2E3CA1A69ADC}" type="datetimeFigureOut">
              <a:rPr lang="en-US" smtClean="0"/>
              <a:t>12/9/2020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475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01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sc.pl/doc/903023.Tour-de-France-dzis-w-Lourdes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l.wikipedia.org/wiki/Bernardka_Lur%C5%A1ka" TargetMode="Externa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newsaints.faithweb.com/year/1879.htm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pl.wikipedia.org/wiki/Bernadeta_Soubirous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Datei:Grotto_of_Lourdes_-_Lourdes_2014_(3).JP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upload.wikimedia.org/wikipedia/commons/thumb/d/d9/France-002009_-_Our_Lady_of_Lourdes_%2815774765182%29.jpg/1200px-France-002009_-_Our_Lady_of_Lourdes_%2815774765182%29.jpg" TargetMode="External"/><Relationship Id="rId13" Type="http://schemas.openxmlformats.org/officeDocument/2006/relationships/hyperlink" Target="https://upload.wikimedia.org/wikipedia/commons/4/41/Bernadette_soubirous_2_publicdomain.gif" TargetMode="External"/><Relationship Id="rId3" Type="http://schemas.openxmlformats.org/officeDocument/2006/relationships/hyperlink" Target="https://www.brewiarz.pl/czytelnia/swieci/04-16a.php3" TargetMode="External"/><Relationship Id="rId7" Type="http://schemas.openxmlformats.org/officeDocument/2006/relationships/hyperlink" Target="https://upload.wikimedia.org/wikipedia/commons/thumb/4/47/Grotte_miraculeuse_%C3%A0_Lourdes_Charles_Mercereau.jpg/300px-Grotte_miraculeuse_%C3%A0_Lourdes_Charles_Mercereau.jpg" TargetMode="External"/><Relationship Id="rId12" Type="http://schemas.openxmlformats.org/officeDocument/2006/relationships/hyperlink" Target="https://wf2.xcdn.pl/files/11/07/15/706169_1116116823_f1118f8d85_83.jpg" TargetMode="External"/><Relationship Id="rId2" Type="http://schemas.openxmlformats.org/officeDocument/2006/relationships/hyperlink" Target="https://deon.pl/wiara/sw-bernadeta-soubirous-pogodna-i-odwazna,5955" TargetMode="External"/><Relationship Id="rId16" Type="http://schemas.openxmlformats.org/officeDocument/2006/relationships/hyperlink" Target="https://upload.wikimedia.org/wikipedia/commons/0/08/Grotto_of_Lourdes_-_Lourdes_2014_(3)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pload.wikimedia.org/wikipedia/commons/thumb/8/84/Bernadette_Soubirous.png/173px-Bernadette_Soubirous.png" TargetMode="External"/><Relationship Id="rId11" Type="http://schemas.openxmlformats.org/officeDocument/2006/relationships/hyperlink" Target="https://upload.wikimedia.org/wikipedia/commons/thumb/f/f3/Lourdes_collecting_water_1.jpg/220px-Lourdes_collecting_water_1.jpg" TargetMode="External"/><Relationship Id="rId5" Type="http://schemas.openxmlformats.org/officeDocument/2006/relationships/hyperlink" Target="https://upload.wikimedia.org/wikipedia/commons/3/30/Moulin_de_Boly.jpg" TargetMode="External"/><Relationship Id="rId15" Type="http://schemas.openxmlformats.org/officeDocument/2006/relationships/hyperlink" Target="https://upload.wikimedia.org/wikipedia/commons/6/64/Water_fountain_-_Grotto_of_Lourdes_-_Lourdes_2014.JPG" TargetMode="External"/><Relationship Id="rId10" Type="http://schemas.openxmlformats.org/officeDocument/2006/relationships/hyperlink" Target="http://1.bp.blogspot.com/-0Mh8qHUAeNM/T7k2JXU3BGI/AAAAAAAAAJY/FlncuwrL0d4/s1600/nossa-senhora-de-lourdes.jpg" TargetMode="External"/><Relationship Id="rId4" Type="http://schemas.openxmlformats.org/officeDocument/2006/relationships/hyperlink" Target="https://upload.wikimedia.org/wikipedia/commons/thumb/b/b6/Els_Encantats.JPG/1200px-Els_Encantats.JPG" TargetMode="External"/><Relationship Id="rId9" Type="http://schemas.openxmlformats.org/officeDocument/2006/relationships/hyperlink" Target="https://upload.wikimedia.org/wikipedia/commons/thumb/c/cc/VirgendeLourdes.JPG/200px-VirgendeLourdes.JPG" TargetMode="External"/><Relationship Id="rId14" Type="http://schemas.openxmlformats.org/officeDocument/2006/relationships/hyperlink" Target="http://2.bp.blogspot.com/-1A3DUHucQTs/TnIJQnrCpYI/AAAAAAAAAtU/YMOmw7_LRL8/s1600/IMG_5445_4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Pireneje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Moulin_de_Boly.jpg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rvietonews.it/cronaca/2013/03/10/a-orvieto-scalo-attese-per-sabato-le-reliquie-di-santa-bernadette-soubirous--33948.html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r.vikidia.org/wiki/Apparition_mariale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lb5555-emiel-on-the-blog.blogspot.com/2011/09/la-france-profonde-2011-bernadette.html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Our_Lady_of_Lourdes" TargetMode="Externa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liturgickeotazky.blogspot.com/2012_05_01_archive.html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water_fountain_-_grotto_of_lourdes_-_lourdes_2014.jpg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D81FC9-B917-4E1D-9EB4-380BDEECEB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40000"/>
          </a:blip>
          <a:srcRect t="6030" b="377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6210212-6901-9F4C-A488-08530DE75B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pl-PL"/>
              <a:t>Bernadeta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ABE985C-320A-EA43-8F85-621368A47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</p:spPr>
        <p:txBody>
          <a:bodyPr>
            <a:normAutofit/>
          </a:bodyPr>
          <a:lstStyle/>
          <a:p>
            <a:endParaRPr lang="pl-P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82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drzewo, zewnętrzne, budynek, biały&#10;&#10;Opis wygenerowany automatycznie">
            <a:extLst>
              <a:ext uri="{FF2B5EF4-FFF2-40B4-BE49-F238E27FC236}">
                <a16:creationId xmlns:a16="http://schemas.microsoft.com/office/drawing/2014/main" id="{6D1F87DA-BBBE-7747-87E1-324C7C487F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7648" b="735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6F0AEE2-45E5-A642-AEED-E7589AD8A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noFill/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tx1"/>
                </a:solidFill>
              </a:rPr>
              <a:t>sanktuarium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721C1C9-E2B9-DC42-876D-28005D1B3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10198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200" dirty="0"/>
              <a:t>Maryja wobec Bernadety wyraziła też życzenie, by w miejscu objawień zbudowany został kościół ku Jej czci. Niedługo po tych niezwykłych wydarzeniach, po orzeczeniu opinii o wiarygodności objawień przez biskupa miejsca i Stolicę Świętą, </a:t>
            </a:r>
            <a:r>
              <a:rPr lang="pl-PL" sz="2200" b="1" dirty="0"/>
              <a:t>zbudowano nad Grotą Objawień przepiękne sanktuarium</a:t>
            </a:r>
            <a:r>
              <a:rPr lang="pl-PL" sz="2200" dirty="0"/>
              <a:t>, które strzelistą wieżą z daleka wita przybywających pielgrzymów.</a:t>
            </a:r>
          </a:p>
        </p:txBody>
      </p:sp>
    </p:spTree>
    <p:extLst>
      <p:ext uri="{BB962C8B-B14F-4D97-AF65-F5344CB8AC3E}">
        <p14:creationId xmlns:p14="http://schemas.microsoft.com/office/powerpoint/2010/main" val="11470174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7D7842-674D-2A40-866A-9B3FD3EA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496" y="978776"/>
            <a:ext cx="5925310" cy="1174991"/>
          </a:xfrm>
        </p:spPr>
        <p:txBody>
          <a:bodyPr>
            <a:normAutofit/>
          </a:bodyPr>
          <a:lstStyle/>
          <a:p>
            <a:r>
              <a:rPr lang="pl-PL" sz="2400"/>
              <a:t>Schyłek życia</a:t>
            </a:r>
          </a:p>
        </p:txBody>
      </p:sp>
      <p:pic>
        <p:nvPicPr>
          <p:cNvPr id="5" name="Obraz 4" descr="Obraz zawierający tekst, osoba&#10;&#10;Opis wygenerowany automatycznie">
            <a:extLst>
              <a:ext uri="{FF2B5EF4-FFF2-40B4-BE49-F238E27FC236}">
                <a16:creationId xmlns:a16="http://schemas.microsoft.com/office/drawing/2014/main" id="{1444EAC2-9267-5A4A-AF1F-0BA27C0A91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2" b="8677"/>
          <a:stretch/>
        </p:blipFill>
        <p:spPr>
          <a:xfrm>
            <a:off x="20" y="10"/>
            <a:ext cx="4657325" cy="685799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EB9E00A-F4D7-454D-9B40-E2802F703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496" y="2640692"/>
            <a:ext cx="5925310" cy="3500616"/>
          </a:xfrm>
        </p:spPr>
        <p:txBody>
          <a:bodyPr>
            <a:no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pl-PL" sz="2000" dirty="0"/>
              <a:t>W 1866 roku, przebywając pod opieką sióstr </a:t>
            </a:r>
            <a:br>
              <a:rPr lang="pl-PL" sz="2000" dirty="0"/>
            </a:br>
            <a:r>
              <a:rPr lang="pl-PL" sz="2000" dirty="0"/>
              <a:t>w klasztorze klauzurowym, Bernadeta zapragnęła zostać jedną z nich. Jej życie zakonne nie było łatwe. Choć znalazła tam schronienie przed ciekawskimi, to jednocześnie była poddawana próbom </a:t>
            </a:r>
            <a:br>
              <a:rPr lang="pl-PL" sz="2000" dirty="0"/>
            </a:br>
            <a:r>
              <a:rPr lang="pl-PL" sz="2000" dirty="0"/>
              <a:t>i upokorzeniom. Zawsze cierpliwie je znosiła. Była przy tym bardzo chora na astmę, co uniemożliwiało jej wykonywanie cięższych prac. Spełniała więc funkcję zakrystianki, pracowała też na furcie. </a:t>
            </a:r>
            <a:r>
              <a:rPr lang="pl-PL" sz="2000" b="1" dirty="0"/>
              <a:t>Swoje cierpienia i modlitwy ofiarowała w intencji nawrócenia grzeszników, do czego zachęcała ją Niepokalana.</a:t>
            </a:r>
            <a:r>
              <a:rPr lang="pl-PL" sz="2000" dirty="0"/>
              <a:t> Zmarła w 1878 roku. </a:t>
            </a:r>
          </a:p>
        </p:txBody>
      </p:sp>
    </p:spTree>
    <p:extLst>
      <p:ext uri="{BB962C8B-B14F-4D97-AF65-F5344CB8AC3E}">
        <p14:creationId xmlns:p14="http://schemas.microsoft.com/office/powerpoint/2010/main" val="4264637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0249B4-6096-4231-9EDC-F592181A6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DBF306E-A594-5045-8710-2F3ED21F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1290025"/>
            <a:ext cx="5291327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pl-PL">
                <a:solidFill>
                  <a:srgbClr val="262626"/>
                </a:solidFill>
              </a:rPr>
              <a:t>świętość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EBFC788-E221-914C-95E4-37F90AFF3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1" y="2858703"/>
            <a:ext cx="5285791" cy="3042547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pl-PL" sz="1500" dirty="0">
                <a:solidFill>
                  <a:srgbClr val="FFFFFF"/>
                </a:solidFill>
              </a:rPr>
              <a:t>Kościół nie wyniósł tej dziewczyny na ołtarze ze względu na głośne objawienia Maryi, ale ze względu na osobistą świętość Bernadety.  Wiele cierpiała z powodu astmy. Doświadczały ją bardzo siostry, gdyż znacznie różniła się od nich wykształceniem </a:t>
            </a:r>
            <a:br>
              <a:rPr lang="pl-PL" sz="1500" dirty="0">
                <a:solidFill>
                  <a:srgbClr val="FFFFFF"/>
                </a:solidFill>
              </a:rPr>
            </a:br>
            <a:r>
              <a:rPr lang="pl-PL" sz="1500" dirty="0">
                <a:solidFill>
                  <a:srgbClr val="FFFFFF"/>
                </a:solidFill>
              </a:rPr>
              <a:t>i prostymi obyczajami. Sławna w świecie - w klasztorze chciała być ostatnia i cieszyła się z wszelkich upokorzeń. Zwykła powtarzać: 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pl-PL" sz="1500" i="1" dirty="0">
                <a:solidFill>
                  <a:srgbClr val="FFFFFF"/>
                </a:solidFill>
              </a:rPr>
              <a:t>O Jezu, daj mi swój krzyż... Skoro nie mogę przelać swojej krwi za grzeszników, chciałabym cierpieć dla ich zbawienia. 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pl-PL" sz="1500" dirty="0">
                <a:solidFill>
                  <a:srgbClr val="FFFFFF"/>
                </a:solidFill>
              </a:rPr>
              <a:t>Na najwyższą pochwałę zasługuje to, że podczas gdy Lourdes i jej imię było na ustach całego świata, kiedy tysięczne tłumy codziennie nawiedzały to święte miejsce, sama Bernadeta żyła </a:t>
            </a:r>
            <a:br>
              <a:rPr lang="pl-PL" sz="1500" dirty="0">
                <a:solidFill>
                  <a:srgbClr val="FFFFFF"/>
                </a:solidFill>
              </a:rPr>
            </a:br>
            <a:r>
              <a:rPr lang="pl-PL" sz="1500" dirty="0">
                <a:solidFill>
                  <a:srgbClr val="FFFFFF"/>
                </a:solidFill>
              </a:rPr>
              <a:t>w ukryciu, nie dawała żadnych wywiadów, uważając po prostu, że jej misja się skończyła, a rozpoczęła swoją misję Matka Boża.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D59737-281E-4BEC-B456-89E6E15A2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640080"/>
            <a:ext cx="4017264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CE6A70-D72A-4784-B28C-B6BC18974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0772" y="806357"/>
            <a:ext cx="3685032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tekst, pozujący&#10;&#10;Opis wygenerowany automatycznie">
            <a:extLst>
              <a:ext uri="{FF2B5EF4-FFF2-40B4-BE49-F238E27FC236}">
                <a16:creationId xmlns:a16="http://schemas.microsoft.com/office/drawing/2014/main" id="{3D84F6D5-A728-244A-9F75-C3E4823228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954" r="-1" b="-1"/>
          <a:stretch/>
        </p:blipFill>
        <p:spPr>
          <a:xfrm>
            <a:off x="8020812" y="1126397"/>
            <a:ext cx="3044952" cy="428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23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A9712C-6B83-4097-8B3B-42BF2D03A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085" y="-2"/>
            <a:ext cx="607291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EA9583A-F879-E449-BC90-0EB666676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3757" y="1290025"/>
            <a:ext cx="4475892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pl-PL" dirty="0">
                <a:solidFill>
                  <a:srgbClr val="262626"/>
                </a:solidFill>
              </a:rPr>
              <a:t>święta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213A67-BAF1-43AA-910D-F5F68F7A0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966" y="640080"/>
            <a:ext cx="4818888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679250-C006-4CB5-9183-F1528E35A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777" y="806357"/>
            <a:ext cx="4511266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wewnątrz, ołtarz, zestaw, stół&#10;&#10;Opis wygenerowany automatycznie">
            <a:extLst>
              <a:ext uri="{FF2B5EF4-FFF2-40B4-BE49-F238E27FC236}">
                <a16:creationId xmlns:a16="http://schemas.microsoft.com/office/drawing/2014/main" id="{F3A43A6E-3528-B148-84F0-67CAB871C6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093" r="23263" b="-1"/>
          <a:stretch/>
        </p:blipFill>
        <p:spPr>
          <a:xfrm>
            <a:off x="1132454" y="1126397"/>
            <a:ext cx="3867912" cy="4288536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8B266C4-5AA7-1E45-80D3-5617FD860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3757" y="2858703"/>
            <a:ext cx="4475892" cy="304254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2200" dirty="0">
                <a:solidFill>
                  <a:srgbClr val="FFFFFF"/>
                </a:solidFill>
              </a:rPr>
              <a:t>W czasie procesu kanonizacyjnego (1919 rok) stwierdzono, że ciało Bernadety mimo upływu czasu pozostało nienaruszone. W 1925 roku papież Pius XI ogłosił ją błogosławioną w obecności ostatniego z jej braci, a w roku 1933 zaliczył ją uroczyście w poczet świętych.</a:t>
            </a:r>
          </a:p>
        </p:txBody>
      </p:sp>
    </p:spTree>
    <p:extLst>
      <p:ext uri="{BB962C8B-B14F-4D97-AF65-F5344CB8AC3E}">
        <p14:creationId xmlns:p14="http://schemas.microsoft.com/office/powerpoint/2010/main" val="1030855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ewnętrzne, jaskinia, kamień&#10;&#10;Opis wygenerowany automatycznie">
            <a:extLst>
              <a:ext uri="{FF2B5EF4-FFF2-40B4-BE49-F238E27FC236}">
                <a16:creationId xmlns:a16="http://schemas.microsoft.com/office/drawing/2014/main" id="{4959A8D4-50D7-AE43-B5AC-173F15947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343" b="103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FAC0696-132E-7D4B-AA46-E0E011A1A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noFill/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tx1"/>
                </a:solidFill>
              </a:rPr>
              <a:t>8 grudnia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F0CC396-8776-9B44-BF3D-DCD182A4D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10198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600" dirty="0"/>
              <a:t>Prosta, naturalna, skromna i cicha. Odważna, stanowcza, uparta, zdecydowana. To cechy świętej, którą wybrał sobie Bóg, by potwierdzić dogmat o Niepokalanym Poczęciu Maryi. Co roku, 8 grudnia, obchodzimy to święto Matki Boga.</a:t>
            </a:r>
          </a:p>
        </p:txBody>
      </p:sp>
    </p:spTree>
    <p:extLst>
      <p:ext uri="{BB962C8B-B14F-4D97-AF65-F5344CB8AC3E}">
        <p14:creationId xmlns:p14="http://schemas.microsoft.com/office/powerpoint/2010/main" val="1626551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167B2F-5F13-954B-B026-0E5667969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Opracowanie i bibliografia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2C70943-967B-F446-96E4-A2E522FE0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466194"/>
          </a:xfrm>
        </p:spPr>
        <p:txBody>
          <a:bodyPr>
            <a:normAutofit fontScale="62500" lnSpcReduction="20000"/>
          </a:bodyPr>
          <a:lstStyle/>
          <a:p>
            <a:r>
              <a:rPr lang="pl-PL" dirty="0"/>
              <a:t>Opracowanie: mgr Anna Trzcińska, Zespół Szkół Specjalnych Nr 78 im. E. Szelburg-Zarembiny w Instytucie „Pomnik - Centrum Zdrowia Dziecka”, grudzień 2020</a:t>
            </a:r>
          </a:p>
          <a:p>
            <a:r>
              <a:rPr lang="pl-PL" dirty="0"/>
              <a:t>Grupa wychowanków starsza</a:t>
            </a:r>
          </a:p>
          <a:p>
            <a:r>
              <a:rPr lang="pl-PL" dirty="0"/>
              <a:t>Materiały źródłowe: Antonio Bernardo, </a:t>
            </a:r>
            <a:r>
              <a:rPr lang="pl-PL" i="1" dirty="0"/>
              <a:t>Co zdarzyło się w Lourdes?, </a:t>
            </a:r>
            <a:r>
              <a:rPr lang="pl-PL" dirty="0"/>
              <a:t>Wydawnictwo Księży Marianów, Warszawa 1994; </a:t>
            </a:r>
            <a:r>
              <a:rPr lang="pl-PL" dirty="0">
                <a:hlinkClick r:id="rId2"/>
              </a:rPr>
              <a:t>https://deon.pl/wiara/sw-bernadeta-soubirous-pogodna-i-odwazna,5955</a:t>
            </a:r>
            <a:r>
              <a:rPr lang="pl-PL" dirty="0"/>
              <a:t>, </a:t>
            </a:r>
            <a:r>
              <a:rPr lang="pl-PL" dirty="0">
                <a:hlinkClick r:id="rId3"/>
              </a:rPr>
              <a:t>https://www.brewiarz.pl/czytelnia/swieci</a:t>
            </a:r>
            <a:r>
              <a:rPr lang="pl-PL">
                <a:hlinkClick r:id="rId3"/>
              </a:rPr>
              <a:t>/04-16a.php3</a:t>
            </a:r>
            <a:r>
              <a:rPr lang="pl-PL"/>
              <a:t>  </a:t>
            </a:r>
            <a:r>
              <a:rPr lang="pl-PL" dirty="0"/>
              <a:t>(dostęp: 08.12.2020)</a:t>
            </a:r>
          </a:p>
          <a:p>
            <a:r>
              <a:rPr lang="pl-PL" dirty="0"/>
              <a:t>Zdjęcia: </a:t>
            </a:r>
            <a:r>
              <a:rPr lang="pl-PL" dirty="0">
                <a:hlinkClick r:id="rId4"/>
              </a:rPr>
              <a:t>https://upload.wikimedia.org/wikipedia/commons/thumb/b/b6/Els_Encantats.JPG/1200px-Els_Encantats.JPG</a:t>
            </a:r>
            <a:r>
              <a:rPr lang="pl-PL" dirty="0"/>
              <a:t>, </a:t>
            </a:r>
            <a:r>
              <a:rPr lang="pl-PL" dirty="0">
                <a:hlinkClick r:id="rId5"/>
              </a:rPr>
              <a:t>https://upload.wikimedia.org/wikipedia/commons/3/30/Moulin_de_Boly.jpg</a:t>
            </a:r>
            <a:r>
              <a:rPr lang="pl-PL" dirty="0"/>
              <a:t>, </a:t>
            </a:r>
            <a:r>
              <a:rPr lang="pl-PL" dirty="0">
                <a:hlinkClick r:id="rId6"/>
              </a:rPr>
              <a:t>https://upload.wikimedia.org/wikipedia/commons/thumb/8/84/Bernadette_Soubirous.png/173px-Bernadette_Soubirous.png</a:t>
            </a:r>
            <a:r>
              <a:rPr lang="pl-PL" dirty="0"/>
              <a:t>, </a:t>
            </a:r>
            <a:r>
              <a:rPr lang="pl-PL" dirty="0">
                <a:hlinkClick r:id="rId7"/>
              </a:rPr>
              <a:t>https://upload.wikimedia.org/wikipedia/commons/thumb/4/47/Grotte_miraculeuse_%C3%A0_Lourdes_Charles_Mercereau.jpg/300px-Grotte_miraculeuse_%C3%A0_Lourdes_Charles_Mercereau.jpg</a:t>
            </a:r>
            <a:r>
              <a:rPr lang="pl-PL" dirty="0"/>
              <a:t>, </a:t>
            </a:r>
            <a:r>
              <a:rPr lang="pl-PL" dirty="0">
                <a:hlinkClick r:id="rId8"/>
              </a:rPr>
              <a:t>https://upload.wikimedia.org/wikipedia/commons/thumb/d/d9/France-002009_-_Our_Lady_of_Lourdes_%2815774765182%29.jpg/1200px-France-002009_-_Our_Lady_of_Lourdes_%2815774765182%29.jpg</a:t>
            </a:r>
            <a:r>
              <a:rPr lang="pl-PL" dirty="0"/>
              <a:t>, </a:t>
            </a:r>
            <a:r>
              <a:rPr lang="pl-PL" dirty="0">
                <a:hlinkClick r:id="rId9"/>
              </a:rPr>
              <a:t>https://upload.wikimedia.org/wikipedia/commons/thumb/c/cc/VirgendeLourdes.JPG/200px-VirgendeLourdes.JPG</a:t>
            </a:r>
            <a:r>
              <a:rPr lang="pl-PL" dirty="0"/>
              <a:t>, </a:t>
            </a:r>
            <a:r>
              <a:rPr lang="pl-PL" dirty="0">
                <a:hlinkClick r:id="rId10"/>
              </a:rPr>
              <a:t>http://1.bp.blogspot.com/-0Mh8qHUAeNM/T7k2JXU3BGI/AAAAAAAAAJY/FlncuwrL0d4/s1600/nossa-senhora-de-lourdes.jpg</a:t>
            </a:r>
            <a:r>
              <a:rPr lang="pl-PL" dirty="0"/>
              <a:t>, </a:t>
            </a:r>
            <a:r>
              <a:rPr lang="pl-PL" dirty="0">
                <a:hlinkClick r:id="rId11"/>
              </a:rPr>
              <a:t>https://upload.wikimedia.org/wikipedia/commons/thumb/f/f3/Lourdes_collecting_water_1.jpg/220px-Lourdes_collecting_water_1.jpg</a:t>
            </a:r>
            <a:r>
              <a:rPr lang="pl-PL" dirty="0"/>
              <a:t>, </a:t>
            </a:r>
            <a:r>
              <a:rPr lang="pl-PL" dirty="0">
                <a:hlinkClick r:id="rId12"/>
              </a:rPr>
              <a:t>https://wf2.xcdn.pl/files/11/07/15/706169_1116116823_f1118f8d85_83.jpg</a:t>
            </a:r>
            <a:r>
              <a:rPr lang="pl-PL" dirty="0"/>
              <a:t>, </a:t>
            </a:r>
            <a:r>
              <a:rPr lang="pl-PL" dirty="0">
                <a:hlinkClick r:id="rId13"/>
              </a:rPr>
              <a:t>https://upload.wikimedia.org/wikipedia/commons/4/41/Bernadette_soubirous_2_publicdomain.gif</a:t>
            </a:r>
            <a:r>
              <a:rPr lang="pl-PL" dirty="0"/>
              <a:t>, </a:t>
            </a:r>
            <a:r>
              <a:rPr lang="pl-PL" dirty="0">
                <a:hlinkClick r:id="rId3"/>
              </a:rPr>
              <a:t>https://www.brewiarz.pl/czytelnia/swieci/04-16a.php3</a:t>
            </a:r>
            <a:r>
              <a:rPr lang="pl-PL" dirty="0"/>
              <a:t>, </a:t>
            </a:r>
            <a:r>
              <a:rPr lang="pl-PL" dirty="0">
                <a:hlinkClick r:id="rId14"/>
              </a:rPr>
              <a:t>http://2.bp.blogspot.com/-1A3DUHucQTs/TnIJQnrCpYI/AAAAAAAAAtU/YMOmw7_LRL8/s1600/IMG_5445_4.JPG</a:t>
            </a:r>
            <a:r>
              <a:rPr lang="pl-PL" dirty="0"/>
              <a:t>, </a:t>
            </a:r>
            <a:r>
              <a:rPr lang="pl-PL" dirty="0">
                <a:hlinkClick r:id="rId15"/>
              </a:rPr>
              <a:t>https://upload.wikimedia.org/wikipedia/commons/6/64/Water_fountain_-_Grotto_of_Lourdes_-_Lourdes_2014.JPG</a:t>
            </a:r>
            <a:r>
              <a:rPr lang="pl-PL" dirty="0"/>
              <a:t>, </a:t>
            </a:r>
            <a:r>
              <a:rPr lang="pl-PL" dirty="0">
                <a:hlinkClick r:id="rId16"/>
              </a:rPr>
              <a:t>https://upload.wikimedia.org/wikipedia/commons/0/08/Grotto_of_Lourdes_-_Lourdes_2014_(3).JPG</a:t>
            </a:r>
            <a:r>
              <a:rPr lang="pl-PL" dirty="0"/>
              <a:t> (dostęp: 08.12.2020)</a:t>
            </a:r>
          </a:p>
        </p:txBody>
      </p:sp>
    </p:spTree>
    <p:extLst>
      <p:ext uri="{BB962C8B-B14F-4D97-AF65-F5344CB8AC3E}">
        <p14:creationId xmlns:p14="http://schemas.microsoft.com/office/powerpoint/2010/main" val="1607288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góra, zewnętrzne, drzewo, niebo&#10;&#10;Opis wygenerowany automatycznie">
            <a:extLst>
              <a:ext uri="{FF2B5EF4-FFF2-40B4-BE49-F238E27FC236}">
                <a16:creationId xmlns:a16="http://schemas.microsoft.com/office/drawing/2014/main" id="{00BE0C7C-AF41-BA46-9AED-AE4FDA9FE3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2490" r="5077"/>
          <a:stretch/>
        </p:blipFill>
        <p:spPr>
          <a:xfrm>
            <a:off x="20" y="10"/>
            <a:ext cx="7537684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C8A272E-C49C-B046-BE5B-646E3EEA3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844368"/>
            <a:ext cx="5928360" cy="1188720"/>
          </a:xfrm>
          <a:solidFill>
            <a:schemeClr val="tx1">
              <a:alpha val="60000"/>
            </a:schemeClr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pl-PL">
                <a:solidFill>
                  <a:schemeClr val="bg1"/>
                </a:solidFill>
              </a:rPr>
              <a:t>Wprowadzenie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C18BC7-5FF5-42FD-8163-C0D34837F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4" y="6740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2AC6BAC-20A5-CB4F-9F0F-97E360573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2273" y="973600"/>
            <a:ext cx="3374136" cy="4924280"/>
          </a:xfr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pl-PL" sz="2000" b="1" dirty="0">
                <a:solidFill>
                  <a:srgbClr val="FFFFFF"/>
                </a:solidFill>
              </a:rPr>
              <a:t>8 grudnia</a:t>
            </a:r>
            <a:r>
              <a:rPr lang="pl-PL" sz="2000" dirty="0">
                <a:solidFill>
                  <a:srgbClr val="FFFFFF"/>
                </a:solidFill>
              </a:rPr>
              <a:t>, w Kościele katolickim, obchodzone jest </a:t>
            </a:r>
            <a:r>
              <a:rPr lang="pl-PL" sz="2000" b="1" dirty="0">
                <a:solidFill>
                  <a:srgbClr val="FFFFFF"/>
                </a:solidFill>
              </a:rPr>
              <a:t>Święto Niepokalanego Poczęcia Maryi</a:t>
            </a:r>
            <a:r>
              <a:rPr lang="pl-PL" sz="2000" dirty="0">
                <a:solidFill>
                  <a:srgbClr val="FFFFFF"/>
                </a:solidFill>
              </a:rPr>
              <a:t>. </a:t>
            </a:r>
          </a:p>
          <a:p>
            <a:pPr marL="0" indent="0" algn="ctr">
              <a:buNone/>
            </a:pPr>
            <a:r>
              <a:rPr lang="pl-PL" sz="2000" dirty="0">
                <a:solidFill>
                  <a:srgbClr val="FFFFFF"/>
                </a:solidFill>
              </a:rPr>
              <a:t>Prawosławni i katolicy wierzą, że Maryja, matka Jezusa, została jako jedyny człowiek po Adamie i Ewie poczęta bez grzechu pierworodnego. </a:t>
            </a:r>
          </a:p>
          <a:p>
            <a:pPr marL="0" indent="0" algn="ctr">
              <a:buNone/>
            </a:pPr>
            <a:r>
              <a:rPr lang="pl-PL" sz="2000" dirty="0">
                <a:solidFill>
                  <a:srgbClr val="FFFFFF"/>
                </a:solidFill>
              </a:rPr>
              <a:t>Z tym Świętem wiąże się historia niezwykłej dziewczyny z małej wioski we francuskich Pirenejach. </a:t>
            </a:r>
          </a:p>
          <a:p>
            <a:pPr marL="0" indent="0" algn="ctr">
              <a:buNone/>
            </a:pPr>
            <a:r>
              <a:rPr lang="pl-PL" sz="2000" dirty="0">
                <a:solidFill>
                  <a:srgbClr val="FFFFFF"/>
                </a:solidFill>
              </a:rPr>
              <a:t>Jeśli chcecie ją poznać, zapraszam</a:t>
            </a:r>
            <a:r>
              <a:rPr lang="pl-PL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9232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ewnętrzne, drzewo, dom, stare&#10;&#10;Opis wygenerowany automatycznie">
            <a:extLst>
              <a:ext uri="{FF2B5EF4-FFF2-40B4-BE49-F238E27FC236}">
                <a16:creationId xmlns:a16="http://schemas.microsoft.com/office/drawing/2014/main" id="{142155D8-2AE2-9B4C-8538-AF9476CB75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4550" r="24999" b="1"/>
          <a:stretch/>
        </p:blipFill>
        <p:spPr>
          <a:xfrm>
            <a:off x="20" y="10"/>
            <a:ext cx="7537684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37481E1-3F31-E849-B215-2F38C51BC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844368"/>
            <a:ext cx="5928360" cy="1188720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r>
              <a:rPr lang="pl-PL" dirty="0"/>
              <a:t>Narodziny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30FAEA-9AA7-48D9-92FC-10E00C132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4" y="6740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420553C-A9EE-F14F-BC85-AD966B157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4249" y="568411"/>
            <a:ext cx="3572160" cy="577060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l-PL" sz="1700" dirty="0">
                <a:solidFill>
                  <a:srgbClr val="FFFFFF"/>
                </a:solidFill>
              </a:rPr>
              <a:t>7 stycznia 1844 roku o drugiej po południu w Lourdes przychodzi na świat ciemnowłosa dziewczynka  </a:t>
            </a:r>
            <a:br>
              <a:rPr lang="pl-PL" sz="1700" dirty="0">
                <a:solidFill>
                  <a:srgbClr val="FFFFFF"/>
                </a:solidFill>
              </a:rPr>
            </a:br>
            <a:r>
              <a:rPr lang="pl-PL" sz="1700" dirty="0">
                <a:solidFill>
                  <a:srgbClr val="FFFFFF"/>
                </a:solidFill>
              </a:rPr>
              <a:t>o aksamitnych oczach. Dla państwa </a:t>
            </a:r>
            <a:r>
              <a:rPr lang="pl-PL" sz="1700" dirty="0" err="1">
                <a:solidFill>
                  <a:srgbClr val="FFFFFF"/>
                </a:solidFill>
              </a:rPr>
              <a:t>Soubirous</a:t>
            </a:r>
            <a:r>
              <a:rPr lang="pl-PL" sz="1700" dirty="0">
                <a:solidFill>
                  <a:srgbClr val="FFFFFF"/>
                </a:solidFill>
              </a:rPr>
              <a:t>, jej rodziców, to wielkie święto i radość. Dziecko było naprawdę oczekiwane i upragnione. </a:t>
            </a:r>
          </a:p>
          <a:p>
            <a:pPr marL="0" indent="0" algn="ctr">
              <a:buNone/>
            </a:pPr>
            <a:r>
              <a:rPr lang="pl-PL" sz="1700" dirty="0">
                <a:solidFill>
                  <a:srgbClr val="FFFFFF"/>
                </a:solidFill>
              </a:rPr>
              <a:t>Bernadeta ma ubogich rodziców. Jej ojciec jest młynarzem, mama zajmuje się pracą najemną. Przez jakiś czas, </a:t>
            </a:r>
            <a:br>
              <a:rPr lang="pl-PL" sz="1700" dirty="0">
                <a:solidFill>
                  <a:srgbClr val="FFFFFF"/>
                </a:solidFill>
              </a:rPr>
            </a:br>
            <a:r>
              <a:rPr lang="pl-PL" sz="1700" dirty="0">
                <a:solidFill>
                  <a:srgbClr val="FFFFFF"/>
                </a:solidFill>
              </a:rPr>
              <a:t>z powodu biedy, dziewczynka zostaje oddana do cioci, u której pasie owce. </a:t>
            </a:r>
          </a:p>
          <a:p>
            <a:pPr marL="0" indent="0" algn="ctr">
              <a:buNone/>
            </a:pPr>
            <a:r>
              <a:rPr lang="pl-PL" sz="1700" dirty="0">
                <a:solidFill>
                  <a:srgbClr val="FFFFFF"/>
                </a:solidFill>
              </a:rPr>
              <a:t>Ma proste usposobienie, jest pogodna, trochę uparta i odważna. Lubi modlitwę na różańcu. </a:t>
            </a:r>
          </a:p>
        </p:txBody>
      </p:sp>
    </p:spTree>
    <p:extLst>
      <p:ext uri="{BB962C8B-B14F-4D97-AF65-F5344CB8AC3E}">
        <p14:creationId xmlns:p14="http://schemas.microsoft.com/office/powerpoint/2010/main" val="106829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2D05BA-0D78-0747-9755-96A39FE23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78776"/>
            <a:ext cx="5925310" cy="1174991"/>
          </a:xfrm>
        </p:spPr>
        <p:txBody>
          <a:bodyPr>
            <a:normAutofit/>
          </a:bodyPr>
          <a:lstStyle/>
          <a:p>
            <a:r>
              <a:rPr lang="pl-PL" sz="2400"/>
              <a:t>dzieciństwo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1D8AE72-A940-9744-9D4F-94920161F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640692"/>
            <a:ext cx="5925310" cy="32552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/>
              <a:t>Choć w jej rodzinnym domu często panuje niedostatek, którego doświadcza wraz z pięciorgiem rodzeństwa, to mimo wszystko zachowuje w sobie radość. Nie chce dokładać swojego smutku do już istniejącego, kiedy to na przykład z powodu małych zbiorów zboża jej ojciec traci pracę w młynie. </a:t>
            </a:r>
          </a:p>
          <a:p>
            <a:pPr marL="0" indent="0" algn="just">
              <a:buNone/>
            </a:pPr>
            <a:r>
              <a:rPr lang="pl-PL" dirty="0"/>
              <a:t>Rodzina ta jest często zmuszona zmieniać miejsce zamieszkania. Bernadeta długo nie chodzi do szkoły, naukę czytania i pisania rozpoczyna dopiero na początku 1858 roku mając prawie czternaście lat! W tym samym czasie przygotowuje się w swojej parafii do przyjęcia pierwszej Komunii świętej.</a:t>
            </a:r>
          </a:p>
        </p:txBody>
      </p:sp>
      <p:pic>
        <p:nvPicPr>
          <p:cNvPr id="8" name="Obraz 7" descr="Obraz zawierający tekst, stare&#10;&#10;Opis wygenerowany automatycznie">
            <a:extLst>
              <a:ext uri="{FF2B5EF4-FFF2-40B4-BE49-F238E27FC236}">
                <a16:creationId xmlns:a16="http://schemas.microsoft.com/office/drawing/2014/main" id="{975CD479-27A2-9B4C-B4E9-0146FFA61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3389" r="1722"/>
          <a:stretch/>
        </p:blipFill>
        <p:spPr>
          <a:xfrm>
            <a:off x="7534654" y="10"/>
            <a:ext cx="465734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64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85D099-C25C-A540-AF0F-B4B76873D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</p:spPr>
        <p:txBody>
          <a:bodyPr>
            <a:normAutofit/>
          </a:bodyPr>
          <a:lstStyle/>
          <a:p>
            <a:r>
              <a:rPr lang="pl-PL"/>
              <a:t>Maryja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BA2FAD2-4C0A-3644-A9EB-189ABA0C4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1992" y="2743200"/>
            <a:ext cx="3874008" cy="2996827"/>
          </a:xfrm>
        </p:spPr>
        <p:txBody>
          <a:bodyPr>
            <a:no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pl-PL" sz="1600" dirty="0"/>
              <a:t>Wydarzenie, które całkowicie naznacza jej życie, ma miejsce 162 lat temu, w dniu </a:t>
            </a:r>
            <a:br>
              <a:rPr lang="pl-PL" sz="1600" dirty="0"/>
            </a:br>
            <a:r>
              <a:rPr lang="pl-PL" sz="1600" dirty="0"/>
              <a:t>11 lutego 1858 roku. Tego pamiętnego popołudnia Bernadeta wraz z dwoma koleżankami idzie po chrust na opał nad rzeką </a:t>
            </a:r>
            <a:r>
              <a:rPr lang="pl-PL" sz="1600" dirty="0" err="1"/>
              <a:t>Gave</a:t>
            </a:r>
            <a:r>
              <a:rPr lang="pl-PL" sz="1600" dirty="0"/>
              <a:t>. </a:t>
            </a:r>
            <a:r>
              <a:rPr lang="pl-PL" sz="1600" b="1" dirty="0"/>
              <a:t>Nagle w grocie </a:t>
            </a:r>
            <a:r>
              <a:rPr lang="pl-PL" sz="1600" b="1" dirty="0" err="1"/>
              <a:t>Massabielle</a:t>
            </a:r>
            <a:r>
              <a:rPr lang="pl-PL" sz="1600" b="1" dirty="0"/>
              <a:t> widzi jasność, a po chwili dostrzega świetlaną postać pięknej Pani ubranej w białą suknię i przepasaną niebieskim pasem.</a:t>
            </a:r>
            <a:r>
              <a:rPr lang="pl-PL" sz="1600" dirty="0"/>
              <a:t> Odruchowo zaczyna modlić się na różańcu, który nosi zawsze przy sobie. Maryja w czasie modlitwy przesuwa paciorki na swoim różańcu.</a:t>
            </a:r>
          </a:p>
          <a:p>
            <a:pPr marL="0" indent="0" algn="just">
              <a:lnSpc>
                <a:spcPct val="90000"/>
              </a:lnSpc>
              <a:buNone/>
            </a:pPr>
            <a:br>
              <a:rPr lang="pl-PL" sz="1600" dirty="0"/>
            </a:br>
            <a:endParaRPr lang="pl-PL" sz="1600" dirty="0"/>
          </a:p>
        </p:txBody>
      </p:sp>
      <p:pic>
        <p:nvPicPr>
          <p:cNvPr id="5" name="Obraz 4" descr="Obraz zawierający tekst, zewnętrzne, stare, łuk&#10;&#10;Opis wygenerowany automatycznie">
            <a:extLst>
              <a:ext uri="{FF2B5EF4-FFF2-40B4-BE49-F238E27FC236}">
                <a16:creationId xmlns:a16="http://schemas.microsoft.com/office/drawing/2014/main" id="{40E99ED5-0049-2443-9021-B98D982B69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8341" r="6502" b="1"/>
          <a:stretch/>
        </p:blipFill>
        <p:spPr>
          <a:xfrm>
            <a:off x="6338316" y="2743200"/>
            <a:ext cx="3613403" cy="2996827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818842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5FEEF9-8B19-4F50-87BA-5BEF3A617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7291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14D8725-F62E-C945-B36F-DC2DBD929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290025"/>
            <a:ext cx="4475892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pl-PL">
                <a:solidFill>
                  <a:srgbClr val="262626"/>
                </a:solidFill>
              </a:rPr>
              <a:t>objawienia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88454D4-505A-5D48-A212-5C376CD34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858703"/>
            <a:ext cx="4475892" cy="3042547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pl-PL" sz="1400" dirty="0">
                <a:solidFill>
                  <a:srgbClr val="FFFFFF"/>
                </a:solidFill>
              </a:rPr>
              <a:t>Bernadeta powraca w kolejne dni do groty. I prawie za każdym razem piękna Pani zjawia się. </a:t>
            </a:r>
            <a:r>
              <a:rPr lang="pl-PL" sz="1400" b="1" dirty="0">
                <a:solidFill>
                  <a:srgbClr val="FFFFFF"/>
                </a:solidFill>
              </a:rPr>
              <a:t>Tych spotkań w ciągu paru miesięcy jest osiemnaście. Trwają one do 16 lipca 1858 roku.</a:t>
            </a:r>
            <a:r>
              <a:rPr lang="pl-PL" sz="1400" dirty="0">
                <a:solidFill>
                  <a:srgbClr val="FFFFFF"/>
                </a:solidFill>
              </a:rPr>
              <a:t> Przy kolejnych objawieniach towarzyszy im spora grupa mieszkańców Lourdes i wciąż rosnąca liczba ludzi przybyłych z pobliskich miejscowości. Tymi niezwykłymi wydarzeniami zainteresowane są zarówno władze kościelne, jak i świeckie. 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pl-PL" sz="1400" dirty="0">
                <a:solidFill>
                  <a:srgbClr val="FFFFFF"/>
                </a:solidFill>
              </a:rPr>
              <a:t>Władze kościelne działają, jak zwykle w takich przypadkach, z wielką powściągliwością i ostrożnością. Władze zaś świeckie obawiają się nawet zamieszek, więc wzmocnione zostają siły żandarmerii w samej miejscowości. 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pl-PL" sz="1400" dirty="0">
                <a:solidFill>
                  <a:srgbClr val="FFFFFF"/>
                </a:solidFill>
              </a:rPr>
              <a:t>Bardzo nieżyczliwi Bernadecie są niektórzy dziennikarze, zwłaszcza ci z pism antyklerykalnych, którzy próbują ośmieszyć objawienia i uznać je za wynik histerii.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01D7AAB-8CFF-4F30-85A8-5F4F452B1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6203" y="321731"/>
            <a:ext cx="3208079" cy="36748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az 7" descr="Obraz zawierający tekst, osoba, wewnątrz&#10;&#10;Opis wygenerowany automatycznie">
            <a:extLst>
              <a:ext uri="{FF2B5EF4-FFF2-40B4-BE49-F238E27FC236}">
                <a16:creationId xmlns:a16="http://schemas.microsoft.com/office/drawing/2014/main" id="{6DC1CD4D-B82F-2D4F-B76A-087E449D5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560062" y="1079020"/>
            <a:ext cx="2880360" cy="216027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B03FB40-B0D9-49C9-9B0B-5209ED9C3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7212" y="321731"/>
            <a:ext cx="2111317" cy="206586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F68C431-D044-450C-B0E4-D443BD2EE0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7212" y="2548467"/>
            <a:ext cx="2111317" cy="335278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zewnętrzne, skała, kamień&#10;&#10;Opis wygenerowany automatycznie">
            <a:extLst>
              <a:ext uri="{FF2B5EF4-FFF2-40B4-BE49-F238E27FC236}">
                <a16:creationId xmlns:a16="http://schemas.microsoft.com/office/drawing/2014/main" id="{3B5C6011-FC91-4444-A6EB-0FC1A6EA6A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710" r="-1" b="-1"/>
          <a:stretch/>
        </p:blipFill>
        <p:spPr>
          <a:xfrm>
            <a:off x="9921040" y="2912813"/>
            <a:ext cx="1783661" cy="262645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E392E42-8A30-4CF8-BF8C-CB1A22B24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7573" y="4157447"/>
            <a:ext cx="3206709" cy="237882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62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A14445B-3D71-4C12-BAA8-77319131C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CEFC02E-62C0-B346-A5C7-22161FD36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732" y="1290025"/>
            <a:ext cx="5291327" cy="1188720"/>
          </a:xfrm>
          <a:prstGeom prst="rect">
            <a:avLst/>
          </a:prstGeo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pl-PL">
                <a:solidFill>
                  <a:srgbClr val="262626"/>
                </a:solidFill>
              </a:rPr>
              <a:t>Reakcje ludzi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E95ADF8-F77A-4708-A04F-56DF10AC3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3665" y="640080"/>
            <a:ext cx="4017264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AE21DC6-B965-44C3-96A9-32932404A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9781" y="806357"/>
            <a:ext cx="3685032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az 7" descr="Obraz zawierający tekst, porcelana&#10;&#10;Opis wygenerowany automatycznie">
            <a:extLst>
              <a:ext uri="{FF2B5EF4-FFF2-40B4-BE49-F238E27FC236}">
                <a16:creationId xmlns:a16="http://schemas.microsoft.com/office/drawing/2014/main" id="{BC836044-B06B-9347-BB40-22C9961463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7256" r="-2" b="-2"/>
          <a:stretch/>
        </p:blipFill>
        <p:spPr>
          <a:xfrm>
            <a:off x="1149821" y="1126397"/>
            <a:ext cx="3044952" cy="4288536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282C545-B373-C543-A075-B2D9CC576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732" y="2858703"/>
            <a:ext cx="5285791" cy="3517383"/>
          </a:xfrm>
        </p:spPr>
        <p:txBody>
          <a:bodyPr>
            <a:no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pl-PL" sz="1300" dirty="0">
                <a:solidFill>
                  <a:srgbClr val="FFFFFF"/>
                </a:solidFill>
              </a:rPr>
              <a:t>Mądrość i spokój zachowali rodzice Bernadety, którzy reagowali bardzo roztropnie wobec zaistniałej sytuacji. Starali się chronić córkę przed osobami nachalnymi czy poszukującymi sensacji. 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pl-PL" sz="1300" b="1" dirty="0">
                <a:solidFill>
                  <a:srgbClr val="FFFFFF"/>
                </a:solidFill>
              </a:rPr>
              <a:t>Za wiarygodnością objawień przemawiała wielka prostota </a:t>
            </a:r>
            <a:br>
              <a:rPr lang="pl-PL" sz="1300" b="1" dirty="0">
                <a:solidFill>
                  <a:srgbClr val="FFFFFF"/>
                </a:solidFill>
              </a:rPr>
            </a:br>
            <a:r>
              <a:rPr lang="pl-PL" sz="1300" b="1" dirty="0">
                <a:solidFill>
                  <a:srgbClr val="FFFFFF"/>
                </a:solidFill>
              </a:rPr>
              <a:t>i szczerość widzącej. O spotkaniu z Maryją opowiadała ona z wielką swobodą zachowując się wobec różnych komisji bardzo naturalnie.</a:t>
            </a:r>
            <a:r>
              <a:rPr lang="pl-PL" sz="1300" dirty="0">
                <a:solidFill>
                  <a:srgbClr val="FFFFFF"/>
                </a:solidFill>
              </a:rPr>
              <a:t> 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pl-PL" sz="1300" dirty="0">
                <a:solidFill>
                  <a:srgbClr val="FFFFFF"/>
                </a:solidFill>
              </a:rPr>
              <a:t>Ksiądz proboszcz Bernadety przekonał się, że w tym wypadku ma do czynienia ze zjawiskiem nadprzyrodzonym, gdy dziewczyna zdała mu relację z dialogu, jaki prowadziła z Piękną Panią. Kiedy Bernadeta zapytała Ją kim jest, usłyszała odpowiedź w miejscowym języku: </a:t>
            </a:r>
            <a:r>
              <a:rPr lang="pl-PL" sz="1300" b="1" i="1" dirty="0">
                <a:solidFill>
                  <a:srgbClr val="FFFFFF"/>
                </a:solidFill>
              </a:rPr>
              <a:t>Jestem Niepokalane Poczęcie</a:t>
            </a:r>
            <a:r>
              <a:rPr lang="pl-PL" sz="1300" dirty="0">
                <a:solidFill>
                  <a:srgbClr val="FFFFFF"/>
                </a:solidFill>
              </a:rPr>
              <a:t>. Zdumienie księdza proboszcza było wielkie, bo przecież Bernadeta nie mogła tego wiedzieć! Cztery lata wcześniej, w 1854 roku, został ogłoszony dogmat o Niepokalanym Poczęciu Matki Bożej. W ten sposób </a:t>
            </a:r>
            <a:r>
              <a:rPr lang="pl-PL" sz="1300" b="1" dirty="0">
                <a:solidFill>
                  <a:srgbClr val="FFFFFF"/>
                </a:solidFill>
              </a:rPr>
              <a:t>sama Maryja objawieniami w Lourdes potwierdziła nauczanie Kościoła katolickiego.</a:t>
            </a:r>
            <a:endParaRPr lang="pl-PL" sz="1300" dirty="0">
              <a:solidFill>
                <a:srgbClr val="FFFFFF"/>
              </a:solidFill>
            </a:endParaRPr>
          </a:p>
          <a:p>
            <a:pPr marL="0" indent="0" algn="just">
              <a:lnSpc>
                <a:spcPct val="90000"/>
              </a:lnSpc>
              <a:buNone/>
            </a:pPr>
            <a:br>
              <a:rPr lang="pl-PL" sz="1300" dirty="0">
                <a:solidFill>
                  <a:srgbClr val="FFFFFF"/>
                </a:solidFill>
              </a:rPr>
            </a:br>
            <a:endParaRPr lang="pl-PL" sz="13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770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8A3961-F8A6-B644-90A4-BE47D9DCD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orędzie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5F0D3C0-C2E0-614A-ACDD-29798FB17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l-PL" dirty="0"/>
              <a:t>Głównym przesłaniem, jakie Maryja przekazała światu za pośrednictwem Bernadety, było wezwanie do nawrócenia, pokuty i modlitwy w intencji nawrócenia grzeszników. </a:t>
            </a:r>
          </a:p>
          <a:p>
            <a:pPr marL="0" indent="0" algn="just">
              <a:buNone/>
            </a:pPr>
            <a:r>
              <a:rPr lang="pl-PL" b="1" i="1" dirty="0"/>
              <a:t>Codziennie odmawiajcie Różaniec! </a:t>
            </a:r>
            <a:r>
              <a:rPr lang="pl-PL" b="1" dirty="0"/>
              <a:t>– brzmiała zachęta Królowej nieba.</a:t>
            </a:r>
            <a:r>
              <a:rPr lang="pl-PL" dirty="0"/>
              <a:t> </a:t>
            </a:r>
          </a:p>
          <a:p>
            <a:pPr marL="0" indent="0" algn="just">
              <a:buNone/>
            </a:pPr>
            <a:r>
              <a:rPr lang="pl-PL" dirty="0"/>
              <a:t>Było to wezwanie bardzo aktualne we Francji, która ponad pół wieku wcześniej przeżyła okrutną rewolucję. Pochłonęła ona tak wiele ofiar i nacechowana była straszną przemocą a także antyreligijną propagandą. W wieku XIX ludzie uwierzyli w postęp nauki i techniki, zachłysnęli się osiągnięciami rozumu często odrzucając wiarę w Boga Żywego. Kościół ośmieszany był w tym czasie przez wielu intelektualistów. Właśnie w takim kontekście dokonały się objawienia Maryi w Lourdes.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36341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80249B4-6096-4231-9EDC-F592181A6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EF6A944-A133-A545-8618-D52E22343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1290025"/>
            <a:ext cx="5291327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pl-PL">
                <a:solidFill>
                  <a:srgbClr val="262626"/>
                </a:solidFill>
              </a:rPr>
              <a:t>Cudowna woda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FD1F929-E7C2-DD4A-81D8-FD240B80B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1" y="2858703"/>
            <a:ext cx="5285791" cy="3042547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pl-PL" sz="1500" dirty="0">
                <a:solidFill>
                  <a:srgbClr val="FFFFFF"/>
                </a:solidFill>
              </a:rPr>
              <a:t>Podczas jednego ze spotkań Maryja powiedziała Bernadecie, by napiła się wody ze źródła w samej Grocie. Dziewczynka sądziła, że chodzi o wodę z rzeki </a:t>
            </a:r>
            <a:r>
              <a:rPr lang="pl-PL" sz="1500" dirty="0" err="1">
                <a:solidFill>
                  <a:srgbClr val="FFFFFF"/>
                </a:solidFill>
              </a:rPr>
              <a:t>Gave</a:t>
            </a:r>
            <a:r>
              <a:rPr lang="pl-PL" sz="1500" dirty="0">
                <a:solidFill>
                  <a:srgbClr val="FFFFFF"/>
                </a:solidFill>
              </a:rPr>
              <a:t>, ale Madonna zaprzeczyła i wskazała na mokre i błotniste miejsce. Gdy Bernadeta zaczęła odgarniać błoto rękoma, wytrysnęła czysta woda. </a:t>
            </a:r>
            <a:r>
              <a:rPr lang="pl-PL" sz="1500" b="1" dirty="0">
                <a:solidFill>
                  <a:srgbClr val="FFFFFF"/>
                </a:solidFill>
              </a:rPr>
              <a:t>Maryja zapewniła ją, że wielu chorych doświadczy w tym miejscu uzdrowienia pijąc i obmywając ciało tą wodą.</a:t>
            </a:r>
            <a:r>
              <a:rPr lang="pl-PL" sz="1500" dirty="0">
                <a:solidFill>
                  <a:srgbClr val="FFFFFF"/>
                </a:solidFill>
              </a:rPr>
              <a:t> Cudowna woda, która wypływa do dzisiaj w Grocie Objawień, jest także przypomnieniem o naszym duchowym obmyciu w sakramencie Chrztu świętego</a:t>
            </a:r>
            <a:r>
              <a:rPr lang="pl-PL" sz="1500" b="1" dirty="0">
                <a:solidFill>
                  <a:srgbClr val="FFFFFF"/>
                </a:solidFill>
              </a:rPr>
              <a:t>. Co roku Lourdes odwiedza ok. sześciu milionów pielgrzymów, w tym 60 tysięcy chorych, dla których zbudowano szpitale i schroniska.</a:t>
            </a:r>
            <a:endParaRPr lang="pl-PL" sz="1500" dirty="0">
              <a:solidFill>
                <a:srgbClr val="FFFFFF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D59737-281E-4BEC-B456-89E6E15A2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640080"/>
            <a:ext cx="4017264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CE6A70-D72A-4784-B28C-B6BC18974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0772" y="806357"/>
            <a:ext cx="3685032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az 7" descr="Obraz zawierający garnek&#10;&#10;Opis wygenerowany automatycznie">
            <a:extLst>
              <a:ext uri="{FF2B5EF4-FFF2-40B4-BE49-F238E27FC236}">
                <a16:creationId xmlns:a16="http://schemas.microsoft.com/office/drawing/2014/main" id="{30C9A31A-B89A-3545-9381-CF4F3837B4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3" b="5986"/>
          <a:stretch/>
        </p:blipFill>
        <p:spPr>
          <a:xfrm>
            <a:off x="8020812" y="1126397"/>
            <a:ext cx="3044952" cy="428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68004"/>
      </p:ext>
    </p:extLst>
  </p:cSld>
  <p:clrMapOvr>
    <a:masterClrMapping/>
  </p:clrMapOvr>
</p:sld>
</file>

<file path=ppt/theme/theme1.xml><?xml version="1.0" encoding="utf-8"?>
<a:theme xmlns:a="http://schemas.openxmlformats.org/drawingml/2006/main" name="Paczka">
  <a:themeElements>
    <a:clrScheme name="Paczka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aczka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czka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1740</Words>
  <Application>Microsoft Office PowerPoint</Application>
  <PresentationFormat>Panoramiczny</PresentationFormat>
  <Paragraphs>48</Paragraphs>
  <Slides>15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8" baseType="lpstr">
      <vt:lpstr>Arial</vt:lpstr>
      <vt:lpstr>Gill Sans MT</vt:lpstr>
      <vt:lpstr>Paczka</vt:lpstr>
      <vt:lpstr>Bernadeta</vt:lpstr>
      <vt:lpstr>Wprowadzenie</vt:lpstr>
      <vt:lpstr>Narodziny</vt:lpstr>
      <vt:lpstr>dzieciństwo</vt:lpstr>
      <vt:lpstr>Maryja</vt:lpstr>
      <vt:lpstr>objawienia</vt:lpstr>
      <vt:lpstr>Reakcje ludzi</vt:lpstr>
      <vt:lpstr>orędzie</vt:lpstr>
      <vt:lpstr>Cudowna woda</vt:lpstr>
      <vt:lpstr>sanktuarium</vt:lpstr>
      <vt:lpstr>Schyłek życia</vt:lpstr>
      <vt:lpstr>świętość</vt:lpstr>
      <vt:lpstr>święta</vt:lpstr>
      <vt:lpstr>8 grudnia</vt:lpstr>
      <vt:lpstr>Opracowanie i bibliografia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Bernadeta</dc:title>
  <dc:creator>Trzcińska Anna - włoski</dc:creator>
  <cp:lastModifiedBy>Vostro 15</cp:lastModifiedBy>
  <cp:revision>15</cp:revision>
  <dcterms:created xsi:type="dcterms:W3CDTF">2020-12-08T16:31:26Z</dcterms:created>
  <dcterms:modified xsi:type="dcterms:W3CDTF">2020-12-09T12:53:20Z</dcterms:modified>
</cp:coreProperties>
</file>