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71" r:id="rId4"/>
    <p:sldId id="27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D70CFA-6847-9641-8AB5-EE38A04A9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009FA98-1F7D-AF47-B6BB-EFB56ED3AD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19013FE-6454-0447-B64C-0C405D526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FA36-F454-2648-948C-FD672825B663}" type="datetimeFigureOut">
              <a:rPr lang="pl-PL" smtClean="0"/>
              <a:t>12.11.2020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8BC86D2-0636-9949-BAFE-D3DE5F363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88DD960-7D1E-2040-9CB0-A7F908AE5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154C-4A63-5143-B865-77F9F6F67A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679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10E323-B0EA-1943-A220-DD3B6A57E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BEE4407-DE8F-E945-B551-05C1FDD8E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31CF3B8-E3C3-AB48-8A5F-706BC9320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FA36-F454-2648-948C-FD672825B663}" type="datetimeFigureOut">
              <a:rPr lang="pl-PL" smtClean="0"/>
              <a:t>12.11.2020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89A005E-5289-E246-992A-BE6857B89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6553A13-BF99-944F-BB74-23A1B8453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154C-4A63-5143-B865-77F9F6F67A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0495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A7A07D4-C331-1E4A-A00D-43C7D014C1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2AC3D95-ABE7-A442-937F-93753638B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280BE7D-B8D3-A145-B64E-CF11B2314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FA36-F454-2648-948C-FD672825B663}" type="datetimeFigureOut">
              <a:rPr lang="pl-PL" smtClean="0"/>
              <a:t>12.11.2020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CD73907-7BF6-EA45-A91C-06864AE68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3B1BD55-C453-5C48-A4F1-82127F85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154C-4A63-5143-B865-77F9F6F67A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8658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906ACA-F104-CA4B-A9ED-C3152647D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977CA3-13EC-6B49-9F21-69D36875D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3F671B2-175B-A849-9C63-D137F172A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FA36-F454-2648-948C-FD672825B663}" type="datetimeFigureOut">
              <a:rPr lang="pl-PL" smtClean="0"/>
              <a:t>12.11.2020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FBEE305-7FD8-0C45-B493-97504E229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F380307-C76C-624E-BF25-5E5DE448A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154C-4A63-5143-B865-77F9F6F67A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1664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165120-1686-4947-AE5E-0C2A35670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5870B96-DD72-044E-8178-B55FEB888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5784B11-67D8-0743-85AF-6C9E245FE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FA36-F454-2648-948C-FD672825B663}" type="datetimeFigureOut">
              <a:rPr lang="pl-PL" smtClean="0"/>
              <a:t>12.11.2020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C10819E-2857-5841-B828-082AF5C0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DD4B1EE-32BC-FC49-A181-6261E0E57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154C-4A63-5143-B865-77F9F6F67A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4144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D6772D-779B-F747-860B-54A076780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5DD252-36FF-BA44-A940-07209A69E8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3F92A07-615A-DB4F-A6E3-C4FE895B4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70308E3-D950-4D42-91CF-EED25D41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FA36-F454-2648-948C-FD672825B663}" type="datetimeFigureOut">
              <a:rPr lang="pl-PL" smtClean="0"/>
              <a:t>12.11.2020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0550AC4-BDA6-DC4C-96D7-486493EE9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7DADF0F-81B2-1C4D-A490-3EF829BB2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154C-4A63-5143-B865-77F9F6F67A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7096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1BF167-9394-DE4D-92B5-18FFA1DFC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93AB5BD-3081-C246-B276-262D7710A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72B766B-80A0-8148-8513-B46DE8430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8594BA0-9F2A-DF4B-A328-D957EABF37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24E1156-FB2E-D24D-AF74-E97F23AD61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6B6DE70-8243-5944-830C-38C9108E9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FA36-F454-2648-948C-FD672825B663}" type="datetimeFigureOut">
              <a:rPr lang="pl-PL" smtClean="0"/>
              <a:t>12.11.2020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339799E-3885-6B40-86DA-9AFE9572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BC2EECF-79D3-1046-92E4-6F1CBB88A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154C-4A63-5143-B865-77F9F6F67A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666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F5B1F5-432D-C44F-A95C-FDA3509B6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153328C-231F-7E4F-9F79-450FE481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FA36-F454-2648-948C-FD672825B663}" type="datetimeFigureOut">
              <a:rPr lang="pl-PL" smtClean="0"/>
              <a:t>12.11.2020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947C6E8-404E-6A4F-ABB5-BFE2F3BB0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E49019D-D418-EA43-AC79-12784E48F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154C-4A63-5143-B865-77F9F6F67A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856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4E39AEF-B593-CF45-A647-88DA196AC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FA36-F454-2648-948C-FD672825B663}" type="datetimeFigureOut">
              <a:rPr lang="pl-PL" smtClean="0"/>
              <a:t>12.11.2020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965A7C3-9D6E-7649-86B0-50872C046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DAC241B-DF9D-5C47-8E43-EC8821BBB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154C-4A63-5143-B865-77F9F6F67A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634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E06FFF-2B8E-9444-A412-11236DA0C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973820-649E-354F-B222-6E43F3225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8817686-1744-3745-90B2-B59094506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BA9AA24-3A46-C344-8DFE-C5888238B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FA36-F454-2648-948C-FD672825B663}" type="datetimeFigureOut">
              <a:rPr lang="pl-PL" smtClean="0"/>
              <a:t>12.11.2020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B643725-CB74-544C-BC24-3BE53BC71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854CF08-BCA4-ED4C-A199-8C7603407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154C-4A63-5143-B865-77F9F6F67A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0328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89BF7F-0116-7C42-BFB9-0D9EE8A66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B7BC9EB-7CB8-7243-8658-4D0CD9E21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076DC7C-1E6B-B741-AC09-CCC501B79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11A5144-7565-3A47-B7B8-80EC2F5F5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FA36-F454-2648-948C-FD672825B663}" type="datetimeFigureOut">
              <a:rPr lang="pl-PL" smtClean="0"/>
              <a:t>12.11.2020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7D55015-04DF-0D4C-B656-B703BF12E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DB751C2-EE2D-0846-AA93-7B47F5A27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154C-4A63-5143-B865-77F9F6F67A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9737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1D41E79-9C67-B349-BDCE-133D928EB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F2D53A3-B339-4548-AFF0-8DA0FAB97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42DA652-5BDD-CF4C-935A-74DD86F82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3FA36-F454-2648-948C-FD672825B663}" type="datetimeFigureOut">
              <a:rPr lang="pl-PL" smtClean="0"/>
              <a:t>12.11.2020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B70E793-025B-5E4D-A1B1-3AE7DBF6A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A7B9777-3A15-9B49-B26B-780DB6CA8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4154C-4A63-5143-B865-77F9F6F67A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693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File:Ulivo_di_agrigento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ondopiante.blogspot.com/2013/04/olivo-albero-sempreverde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ondopiante.blogspot.com/2013/04/olivo-albero-sempreverde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ondopiante.blogspot.com/2013/04/olivo-albero-sempreverde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File:Ulivo_di_agrigento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File:Ulivo_di_agrigento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lturaeculture.it/natura/domenica-delle-palme-significato-ulivo-79176/" TargetMode="External"/><Relationship Id="rId2" Type="http://schemas.openxmlformats.org/officeDocument/2006/relationships/hyperlink" Target="https://www.coppiniarteolearia.com/it/blog/ulivo-stor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ure-naturali.it/articoli/terapie-naturali/naturopatia/foglie-di-olivo-rimedi-colesterolo.html" TargetMode="External"/><Relationship Id="rId5" Type="http://schemas.openxmlformats.org/officeDocument/2006/relationships/hyperlink" Target="http://www.artemagazine.it/old/luoghi/28613/salento-si-seccano-gli-ulivi-secolari/" TargetMode="External"/><Relationship Id="rId4" Type="http://schemas.openxmlformats.org/officeDocument/2006/relationships/hyperlink" Target="https://www.casaegiardino.it/giardinaggio/frutteto/olivo.ph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olivo-m%C3%A1s-aceituna-el-%C3%A1rbol-viejo-333973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olivo-m%C3%A1s-aceituna-el-%C3%A1rbol-viejo-333973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olivo-m%C3%A1s-aceituna-el-%C3%A1rbol-viejo-333973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L'olivastro_(Olea_europea_var._sylvatica)_plurimillenario_di_Luras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zewnętrzne, drzewo, trawa, pole&#10;&#10;Opis wygenerowany automatycznie">
            <a:extLst>
              <a:ext uri="{FF2B5EF4-FFF2-40B4-BE49-F238E27FC236}">
                <a16:creationId xmlns:a16="http://schemas.microsoft.com/office/drawing/2014/main" id="{0D3100B1-F74C-5D4F-9AD3-656F84BA21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578" b="1642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E1E42CF-AA4A-E74D-AAD1-F2E237537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7349" y="1200152"/>
            <a:ext cx="6897171" cy="4457696"/>
          </a:xfrm>
        </p:spPr>
        <p:txBody>
          <a:bodyPr anchor="ctr">
            <a:normAutofit/>
          </a:bodyPr>
          <a:lstStyle/>
          <a:p>
            <a:pPr algn="l"/>
            <a:r>
              <a:rPr lang="pl-PL" sz="8000" dirty="0">
                <a:solidFill>
                  <a:srgbClr val="FFFFFF"/>
                </a:solidFill>
              </a:rPr>
              <a:t>Drzewo oliwne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386352-E0D6-964C-A7E5-859C24CD96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63" y="1200152"/>
            <a:ext cx="2816535" cy="4457696"/>
          </a:xfrm>
        </p:spPr>
        <p:txBody>
          <a:bodyPr anchor="ctr">
            <a:normAutofit/>
          </a:bodyPr>
          <a:lstStyle/>
          <a:p>
            <a:pPr algn="r"/>
            <a:r>
              <a:rPr lang="pl-PL" sz="2800" dirty="0">
                <a:solidFill>
                  <a:srgbClr val="FFFFFF"/>
                </a:solidFill>
              </a:rPr>
              <a:t>La </a:t>
            </a:r>
            <a:r>
              <a:rPr lang="pl-PL" sz="2800" dirty="0" err="1">
                <a:solidFill>
                  <a:srgbClr val="FFFFFF"/>
                </a:solidFill>
              </a:rPr>
              <a:t>pianta</a:t>
            </a:r>
            <a:r>
              <a:rPr lang="pl-PL" sz="2800" dirty="0">
                <a:solidFill>
                  <a:srgbClr val="FFFFFF"/>
                </a:solidFill>
              </a:rPr>
              <a:t> </a:t>
            </a:r>
            <a:r>
              <a:rPr lang="pl-PL" sz="2800" dirty="0" err="1">
                <a:solidFill>
                  <a:srgbClr val="FFFFFF"/>
                </a:solidFill>
              </a:rPr>
              <a:t>dell’ulivo</a:t>
            </a:r>
            <a:endParaRPr lang="pl-PL" sz="2800" dirty="0">
              <a:solidFill>
                <a:srgbClr val="FFFFFF"/>
              </a:solidFill>
            </a:endParaRPr>
          </a:p>
        </p:txBody>
      </p:sp>
      <p:cxnSp>
        <p:nvCxnSpPr>
          <p:cNvPr id="18" name="Straight Connector 12">
            <a:extLst>
              <a:ext uri="{FF2B5EF4-FFF2-40B4-BE49-F238E27FC236}">
                <a16:creationId xmlns:a16="http://schemas.microsoft.com/office/drawing/2014/main" id="{624D17C8-E9C2-48A4-AA36-D7048A6CC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683C37F-460F-9D40-AB0C-6DAB322FBB70}"/>
              </a:ext>
            </a:extLst>
          </p:cNvPr>
          <p:cNvSpPr txBox="1"/>
          <p:nvPr/>
        </p:nvSpPr>
        <p:spPr>
          <a:xfrm>
            <a:off x="11183391" y="6657945"/>
            <a:ext cx="100860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 dirty="0">
                <a:solidFill>
                  <a:srgbClr val="FFFFFF"/>
                </a:solidFill>
              </a:rPr>
              <a:t>Fot.: </a:t>
            </a:r>
            <a:r>
              <a:rPr lang="pl-PL" sz="700" dirty="0" err="1">
                <a:solidFill>
                  <a:srgbClr val="FFFFFF"/>
                </a:solidFill>
              </a:rPr>
              <a:t>culturaeculture.it</a:t>
            </a:r>
            <a:endParaRPr lang="pl-PL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712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A33F54-78C5-0448-88A1-FF265DE59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pl-PL"/>
              <a:t>Od Grecji do Rzymu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2D477B-83C4-4542-A803-5894DD6EA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7057693" cy="37854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000" dirty="0"/>
              <a:t>W starożytnej Grecji oliwka była równie ważna. Drzewo oliwne uważano za świętą roślinę poświęconą bogini Minerwie. Homer opowiadał nam, jak Ulisses zbudował łoże weselne z drewna oliwnego, podczas gdy ludzie i konie z sag homeryckich czerpali siłę z balsamicznego działania oliwy. Na akropolu rosło drzewo oliwne czczone przez Ateńczyków, ponieważ wierzono, że posadziła je sama </a:t>
            </a:r>
            <a:r>
              <a:rPr lang="pl-PL" sz="2000" dirty="0" err="1"/>
              <a:t>Minerva</a:t>
            </a:r>
            <a:r>
              <a:rPr lang="pl-PL" sz="2000" dirty="0"/>
              <a:t>: z jego gałęzi tkano wieńce dla bohaterów, a oliwa z pestek drzew oliwnych pokrywających zbocza Partenonu była nagrodą dla zwycięzców igrzysk </a:t>
            </a:r>
            <a:r>
              <a:rPr lang="pl-PL" sz="2000" dirty="0" err="1"/>
              <a:t>panatenejskich</a:t>
            </a:r>
            <a:r>
              <a:rPr lang="pl-PL" sz="2000" dirty="0"/>
              <a:t>. </a:t>
            </a:r>
          </a:p>
          <a:p>
            <a:pPr marL="0" indent="0" algn="just">
              <a:buNone/>
            </a:pPr>
            <a:r>
              <a:rPr lang="pl-PL" sz="2000" dirty="0"/>
              <a:t>Między VI a IV wiekiem, dzięki statkom Fenicjan, intensywna uprawa oliwek objęła środkowy obszar Półwyspu Apenińskiego. Drzewo oliwne rozpowszechniło się na monetach tamtych czasów. </a:t>
            </a:r>
          </a:p>
        </p:txBody>
      </p:sp>
      <p:pic>
        <p:nvPicPr>
          <p:cNvPr id="5" name="Obraz 4" descr="Obraz zawierający roślina, zielony, drzewo, siedzi&#10;&#10;Opis wygenerowany automatycznie">
            <a:extLst>
              <a:ext uri="{FF2B5EF4-FFF2-40B4-BE49-F238E27FC236}">
                <a16:creationId xmlns:a16="http://schemas.microsoft.com/office/drawing/2014/main" id="{C735E1E0-675F-6F4B-920B-0386EED5A5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700" r="25706" b="-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7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75DF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C748C1F-6EBA-0341-8FB4-5F7259E9F42E}"/>
              </a:ext>
            </a:extLst>
          </p:cNvPr>
          <p:cNvSpPr txBox="1"/>
          <p:nvPr/>
        </p:nvSpPr>
        <p:spPr>
          <a:xfrm>
            <a:off x="3716750" y="6657945"/>
            <a:ext cx="9188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 dirty="0">
                <a:solidFill>
                  <a:srgbClr val="FFFFFF"/>
                </a:solidFill>
              </a:rPr>
              <a:t>Fot.: </a:t>
            </a:r>
            <a:r>
              <a:rPr lang="pl-PL" sz="700" dirty="0" err="1">
                <a:solidFill>
                  <a:srgbClr val="FFFFFF"/>
                </a:solidFill>
              </a:rPr>
              <a:t>cure-naturali.it</a:t>
            </a:r>
            <a:endParaRPr lang="pl-PL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020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1531B3-A369-3945-8600-C03DD98A7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7491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6644A1-9635-F046-9CE0-67ACCDCEC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5038"/>
            <a:ext cx="10515600" cy="510192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dirty="0"/>
              <a:t>Największe uprawy drzewek oliwnych w basenie Morza Śródziemnego zawdzięczamy Rzymianom. Gdy tylko powstały legiony, zasadzono drzewa oliwne, winorośl i pszenicę. Rzymianie namaszczali ciało oliwą, aby nabrało wigoru, natomiast zimą służyła żołnierzom do ochrony skóry przed zimnem. Nawet historyk Polibiusz opowiada, że ​​w czasie bitwy nad rzeką </a:t>
            </a:r>
            <a:r>
              <a:rPr lang="pl-PL" dirty="0" err="1"/>
              <a:t>Trebbia</a:t>
            </a:r>
            <a:r>
              <a:rPr lang="pl-PL" dirty="0"/>
              <a:t> w 218 roku </a:t>
            </a:r>
            <a:r>
              <a:rPr lang="pl-PL" dirty="0" err="1"/>
              <a:t>pne</a:t>
            </a:r>
            <a:r>
              <a:rPr lang="pl-PL" dirty="0"/>
              <a:t> Rzymianie zostali pokonani przez Kartagińczyków tylko dlatego, że Afrykanie przed bitwą namaścili swoje ciała oliwą z oliwek. </a:t>
            </a:r>
          </a:p>
          <a:p>
            <a:pPr marL="0" indent="0" algn="just">
              <a:buNone/>
            </a:pPr>
            <a:r>
              <a:rPr lang="pl-PL" dirty="0"/>
              <a:t>Około 100 </a:t>
            </a:r>
            <a:r>
              <a:rPr lang="pl-PL" dirty="0" err="1"/>
              <a:t>pne</a:t>
            </a:r>
            <a:r>
              <a:rPr lang="pl-PL" dirty="0"/>
              <a:t> handel i produkcja oliwą z oliwek była tak rozpowszechniona, że zaczęły powstawać pierwsze cechy olejarni, zarówno w Grecji, jak i w Rzymie. Rozwinęły się wówczas badania nad uprawą oliwek w zakresie rodzaju gleby, klimatu, rozmnażania przez sadzonki lub szczepienie, odległości między drzewem a drzewem. Istniała już klasyfikacja oliwek, znano sposoby tłoczenia pestek i optymalnej konserwacji oliwy. Ustalono nawet, że oliwa z oliwek z tłoczenia niedojrzałych oliwek była lepsza. Wreszcie dokonano rozróżnienia między oliwą z Sabiny i jej lekką wersją z Ligurii.</a:t>
            </a:r>
          </a:p>
        </p:txBody>
      </p:sp>
    </p:spTree>
    <p:extLst>
      <p:ext uri="{BB962C8B-B14F-4D97-AF65-F5344CB8AC3E}">
        <p14:creationId xmlns:p14="http://schemas.microsoft.com/office/powerpoint/2010/main" val="520079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394250-925C-4744-A730-434702A41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pl-PL" sz="4100"/>
              <a:t>Od Średniowiecza do Renesansu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4A93DD-4F9B-694A-B4D9-C294B931A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7070050" cy="37854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000" dirty="0"/>
              <a:t>Upadek Cesarstwa Rzymskiego doprowadził do kryzysu uprawy oliwek we Włoszech, które doznało ostatecznego ciosu za sprawą najazdów barbarzyńców. Oliwa z oliwek stała się znowu rzadkim i cennym towarem, którego spożycie było zarezerwowane głównie do użytku liturgicznego. Jeśli drzewo oliwne zdołało przetrwać wojny średniowieczne i dotrzeć do nas, to dzięki pracy zakonów benedyktynów i cystersów. To właśnie wspólnoty monastyczne dały impuls rolnictwu od 1000 roku, odzyskując ziemie z wód i sadząc nowe drzewa. Od XII wieku roślina zaczęła znów nabierać znaczenia „plonu dochodowego”. </a:t>
            </a:r>
          </a:p>
          <a:p>
            <a:pPr marL="0" indent="0" algn="just">
              <a:buNone/>
            </a:pPr>
            <a:r>
              <a:rPr lang="pl-PL" sz="2000" dirty="0"/>
              <a:t>Drzewo oliwne to bohater Renesansu. Rząd Medyceuszy we Florencji jako pierwszy we Włoszech w tym okresie dostrzegł znaczenie handlowe uprawy. Medyceusze nadali jej wielki impet, udostępniając wolne rozległe obszary pagórkowatej ziemi.</a:t>
            </a:r>
          </a:p>
        </p:txBody>
      </p:sp>
      <p:pic>
        <p:nvPicPr>
          <p:cNvPr id="5" name="Obraz 4" descr="Obraz zawierający roślina, zielony, drzewo, siedzi&#10;&#10;Opis wygenerowany automatycznie">
            <a:extLst>
              <a:ext uri="{FF2B5EF4-FFF2-40B4-BE49-F238E27FC236}">
                <a16:creationId xmlns:a16="http://schemas.microsoft.com/office/drawing/2014/main" id="{3BD6818A-00D3-4647-9DFB-0B831C4D7C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700" r="25706" b="-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75DF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23B0232-2F1E-7C44-8A3E-3DEE459BEEA1}"/>
              </a:ext>
            </a:extLst>
          </p:cNvPr>
          <p:cNvSpPr txBox="1"/>
          <p:nvPr/>
        </p:nvSpPr>
        <p:spPr>
          <a:xfrm>
            <a:off x="3716750" y="6657945"/>
            <a:ext cx="9188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 dirty="0">
                <a:solidFill>
                  <a:srgbClr val="FFFFFF"/>
                </a:solidFill>
              </a:rPr>
              <a:t>Fot.: </a:t>
            </a:r>
            <a:r>
              <a:rPr lang="pl-PL" sz="700" dirty="0" err="1">
                <a:solidFill>
                  <a:srgbClr val="FFFFFF"/>
                </a:solidFill>
              </a:rPr>
              <a:t>cure-naturali.it</a:t>
            </a:r>
            <a:endParaRPr lang="pl-PL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89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5F0131-2367-7A42-8B48-7CB01810C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Oświecenie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A85E74-E2B5-BF45-8F80-0CEBC76C8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Na XVIII wiek przypada rozkwit uprawy drzewek oliwnych we Włoszech, które stają się głównym producentem i eksporterem najlepszych oliw. Uprawa drzewa oliwnego staje się doskonałą inwestycją. W tym celu całe obszary południa są rekultywowane. </a:t>
            </a:r>
          </a:p>
          <a:p>
            <a:pPr marL="0" indent="0" algn="just">
              <a:buNone/>
            </a:pPr>
            <a:r>
              <a:rPr lang="pl-PL" dirty="0"/>
              <a:t>W domach oliwa jest obecna zarówno na stole, jak i przy różnych codziennych zastosowaniach. Wykorzystywana jest w przemyśle tekstylnym, wełnianym i mydlanym. Służy jako baza do maści i kremów oraz jest polecana przy leczeniu wszystkich rodzajów złego samopoczucia, od kolki po zaparcia. </a:t>
            </a:r>
          </a:p>
        </p:txBody>
      </p:sp>
    </p:spTree>
    <p:extLst>
      <p:ext uri="{BB962C8B-B14F-4D97-AF65-F5344CB8AC3E}">
        <p14:creationId xmlns:p14="http://schemas.microsoft.com/office/powerpoint/2010/main" val="3056648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266A79-D04F-3A44-AD00-1D1027241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XIX wiek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50E934-4B74-4443-B2F1-9DE601956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W XIX wieku uprawa drzewa oliwnego jest coraz bardziej powszechna: oliwa jest używana do lamp, w coraz bardziej kwitnącym przemyśle i na stołach rosnącej populacji. Drzewa oliwne są coraz częściej uważane za solidną inwestycję i zachęca się do ich uprawy. </a:t>
            </a:r>
          </a:p>
          <a:p>
            <a:pPr marL="0" indent="0" algn="just">
              <a:buNone/>
            </a:pPr>
            <a:r>
              <a:rPr lang="pl-PL" dirty="0"/>
              <a:t>Od drugiej połowy stulecia, jednak, w następstwie epidemii dotykającej rośliny i niekorzystnych warunków klimatycznych na niektórych obszarach południowych Włoch, zaczęto wycinać drzewa oliwne i wykorzystywać jako drewno. Produkcja spadła i pozostała zawieszona na kilka lat. </a:t>
            </a:r>
          </a:p>
        </p:txBody>
      </p:sp>
    </p:spTree>
    <p:extLst>
      <p:ext uri="{BB962C8B-B14F-4D97-AF65-F5344CB8AC3E}">
        <p14:creationId xmlns:p14="http://schemas.microsoft.com/office/powerpoint/2010/main" val="2303694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3F3C48-6AB0-6441-8003-2A71799BA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pl-PL" dirty="0"/>
              <a:t>XX wiek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AB7302-D6FE-2B40-B8FD-76D7028C1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7070050" cy="37854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/>
              <a:t>Od lat 30 XX wieku do końca II wojny światowej, dzięki prawu promującemu uprawę oliwek we Włoszech, produkcja oliwy zaczyna ponownie rosnąć. Z kolei w latach 50-80 XX wieku, tradycyjna kuchnia włoska staje się synonimem kuchni biednej w porównaniu z kuchnią zagraniczną. Uprawy oliwek i produkcja oliwy znów spadają, a jej miejsce zastępuje masło, uważane za szlachetniejsze od oliwy, oraz margaryna, uważana za modną.</a:t>
            </a:r>
          </a:p>
          <a:p>
            <a:pPr marL="0" indent="0" algn="just">
              <a:buNone/>
            </a:pPr>
            <a:r>
              <a:rPr lang="pl-PL" sz="1800" dirty="0"/>
              <a:t>Dopiero w latach 80 XX wieku następuje ponowne odkrycie bardziej naturalnej i zdrowej żywności. Dzięki temu, oliwa z oliwek z pierwszego tłoczenia ponownie stała się głównym bohaterem na stołach Włochów i całego świata. </a:t>
            </a:r>
          </a:p>
          <a:p>
            <a:pPr marL="0" indent="0" algn="just">
              <a:buNone/>
            </a:pPr>
            <a:r>
              <a:rPr lang="pl-PL" sz="1800" dirty="0"/>
              <a:t>Drzewko oliwne ostatecznie zdominowało basen morza Śródziemnego i stało się, obok pszenicy i winorośli, symbolem kultury, zwyczajów i gospodarki Włoch. 95% światowych zbiorów pochodzi z tego regionu. Wystarczy tylko spojrzeć na piękny krajobraz gajów oliwnych tego kraju!  </a:t>
            </a:r>
          </a:p>
        </p:txBody>
      </p:sp>
      <p:pic>
        <p:nvPicPr>
          <p:cNvPr id="5" name="Obraz 4" descr="Obraz zawierający roślina, zielony, drzewo, siedzi&#10;&#10;Opis wygenerowany automatycznie">
            <a:extLst>
              <a:ext uri="{FF2B5EF4-FFF2-40B4-BE49-F238E27FC236}">
                <a16:creationId xmlns:a16="http://schemas.microsoft.com/office/drawing/2014/main" id="{D11C6891-1112-394A-ACF2-25EC3382AD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700" r="25706" b="-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75DF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8BE86DB-5F34-AF49-B09B-D891D23EDAC2}"/>
              </a:ext>
            </a:extLst>
          </p:cNvPr>
          <p:cNvSpPr txBox="1"/>
          <p:nvPr/>
        </p:nvSpPr>
        <p:spPr>
          <a:xfrm>
            <a:off x="3716750" y="6657945"/>
            <a:ext cx="9188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 dirty="0">
                <a:solidFill>
                  <a:srgbClr val="FFFFFF"/>
                </a:solidFill>
              </a:rPr>
              <a:t>Fot.: </a:t>
            </a:r>
            <a:r>
              <a:rPr lang="pl-PL" sz="700" dirty="0" err="1">
                <a:solidFill>
                  <a:srgbClr val="FFFFFF"/>
                </a:solidFill>
              </a:rPr>
              <a:t>cure-naturali.it</a:t>
            </a:r>
            <a:endParaRPr lang="pl-PL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047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54A89E-79B9-B24E-BA53-408E7AECE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 zajęć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94B564-49AF-F24C-8C0C-1B7010DB0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Dzieci proszone są o wypowiedź, co było w dzisiejszych zajęciach interesujące, a co sprawiło trudność. Która informacja była dla nich zaskakująca? A może któraś brzmiała zabawnie? </a:t>
            </a:r>
          </a:p>
          <a:p>
            <a:pPr marL="0" indent="0" algn="just">
              <a:buNone/>
            </a:pPr>
            <a:r>
              <a:rPr lang="pl-PL" dirty="0"/>
              <a:t>Podziękowanie za udział i zachęcenie wychowanków do kolejnego spotkania z kulturą Włoch.</a:t>
            </a:r>
          </a:p>
        </p:txBody>
      </p:sp>
    </p:spTree>
    <p:extLst>
      <p:ext uri="{BB962C8B-B14F-4D97-AF65-F5344CB8AC3E}">
        <p14:creationId xmlns:p14="http://schemas.microsoft.com/office/powerpoint/2010/main" val="488631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49AEE7-9B34-7241-AE88-E2EF26FDE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pl-PL" sz="3600"/>
              <a:t>Temat: Drzewo oliwne. La pianta dell’ulivo</a:t>
            </a:r>
          </a:p>
        </p:txBody>
      </p:sp>
      <p:pic>
        <p:nvPicPr>
          <p:cNvPr id="5" name="Obraz 4" descr="Obraz zawierający zewnętrzne, drzewo, trawa, pole&#10;&#10;Opis wygenerowany automatycznie">
            <a:extLst>
              <a:ext uri="{FF2B5EF4-FFF2-40B4-BE49-F238E27FC236}">
                <a16:creationId xmlns:a16="http://schemas.microsoft.com/office/drawing/2014/main" id="{E480F5C1-C7FE-2649-A0E4-FB16803CD4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5789" b="33632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A6958B-DEFC-9448-9D80-53520CCB6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1800" b="1"/>
              <a:t>Nauczyciel prowadzący: </a:t>
            </a:r>
            <a:r>
              <a:rPr lang="pl-PL" sz="1800"/>
              <a:t>Anna Trzcińska </a:t>
            </a:r>
          </a:p>
          <a:p>
            <a:pPr marL="0" indent="0">
              <a:buNone/>
            </a:pPr>
            <a:r>
              <a:rPr lang="pl-PL" sz="1800" b="1"/>
              <a:t>Miejsce i termin: </a:t>
            </a:r>
            <a:r>
              <a:rPr lang="pl-PL" sz="1800"/>
              <a:t>zajęcia online dla ZSS nr 78 w IPCZD, listopad 2020 r. </a:t>
            </a:r>
          </a:p>
          <a:p>
            <a:pPr marL="0" indent="0">
              <a:buNone/>
            </a:pPr>
            <a:r>
              <a:rPr lang="pl-PL" sz="1800" b="1"/>
              <a:t>Grupa: </a:t>
            </a:r>
            <a:r>
              <a:rPr lang="pl-PL" sz="1800"/>
              <a:t>starsza wychowanków </a:t>
            </a:r>
          </a:p>
          <a:p>
            <a:pPr marL="0" indent="0">
              <a:buNone/>
            </a:pPr>
            <a:r>
              <a:rPr lang="pl-PL" sz="1800" b="1"/>
              <a:t>Kompetencje kluczowe: </a:t>
            </a:r>
            <a:r>
              <a:rPr lang="pl-PL" sz="1800"/>
              <a:t>porozumiewanie się w języku ojczystym, umiejętność uczenia się, społeczne i obywatelskie, świadomość i ekspresja kulturowa, naukowe.</a:t>
            </a:r>
          </a:p>
          <a:p>
            <a:pPr marL="0" indent="0">
              <a:buNone/>
            </a:pPr>
            <a:endParaRPr lang="pl-PL" sz="180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13754AC-6734-0245-9BDF-B97614A5DD0A}"/>
              </a:ext>
            </a:extLst>
          </p:cNvPr>
          <p:cNvSpPr txBox="1"/>
          <p:nvPr/>
        </p:nvSpPr>
        <p:spPr>
          <a:xfrm>
            <a:off x="11183391" y="6657945"/>
            <a:ext cx="100860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 dirty="0">
                <a:solidFill>
                  <a:srgbClr val="FFFFFF"/>
                </a:solidFill>
              </a:rPr>
              <a:t>Fot.: </a:t>
            </a:r>
            <a:r>
              <a:rPr lang="pl-PL" sz="700" dirty="0" err="1">
                <a:solidFill>
                  <a:srgbClr val="FFFFFF"/>
                </a:solidFill>
              </a:rPr>
              <a:t>culturaeculture.it</a:t>
            </a:r>
            <a:endParaRPr lang="pl-PL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53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zewnętrzne, drzewo, trawa, pole&#10;&#10;Opis wygenerowany automatycznie">
            <a:extLst>
              <a:ext uri="{FF2B5EF4-FFF2-40B4-BE49-F238E27FC236}">
                <a16:creationId xmlns:a16="http://schemas.microsoft.com/office/drawing/2014/main" id="{878DC48F-2A2E-5D41-A3F5-1CBF735268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776" r="13818" b="531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2D9C1BF-3491-044A-876A-5FD83289A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endParaRPr lang="pl-PL" sz="2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817586-242A-8D4C-92CB-6C8BFAFFA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8426918" cy="3812738"/>
          </a:xfrm>
        </p:spPr>
        <p:txBody>
          <a:bodyPr anchor="t">
            <a:normAutofit lnSpcReduction="10000"/>
          </a:bodyPr>
          <a:lstStyle/>
          <a:p>
            <a:pPr marL="0" indent="0" algn="just">
              <a:buNone/>
            </a:pPr>
            <a:r>
              <a:rPr lang="pl-PL" sz="2000" b="1" dirty="0"/>
              <a:t>Cele ogólne: </a:t>
            </a:r>
            <a:r>
              <a:rPr lang="pl-PL" sz="2000" dirty="0"/>
              <a:t>zwrócenie uwagi na piękno i różnice otaczającego nas świata, rozwijanie poczucia estetyki i wrażliwości, rozwijanie zainteresowań związanych z kulturą innego narodu europejskiego, pobudzanie aktywności pacjentów, budowanie i wzmacnianie relacji z rodzicami, doskonalenie umiejętności pracy zdalnej. </a:t>
            </a:r>
          </a:p>
          <a:p>
            <a:pPr marL="0" indent="0" algn="just">
              <a:buNone/>
            </a:pPr>
            <a:r>
              <a:rPr lang="pl-PL" sz="2000" b="1" dirty="0"/>
              <a:t>Cele szczegółowe: </a:t>
            </a:r>
            <a:r>
              <a:rPr lang="pl-PL" sz="2000" dirty="0"/>
              <a:t>poznanie pochodzenia, historii, właściwości drzewa oliwnego, pobudzanie aktywności umysłowej, stymulowanie koncentracji i uwagi, rozwijanie zainteresowań kulturowych, przyrodniczych i botanicznych. </a:t>
            </a:r>
          </a:p>
          <a:p>
            <a:pPr marL="0" indent="0" algn="just">
              <a:buNone/>
            </a:pPr>
            <a:r>
              <a:rPr lang="pl-PL" sz="2000" b="1" dirty="0"/>
              <a:t>Cele terapeutyczne: </a:t>
            </a:r>
            <a:r>
              <a:rPr lang="pl-PL" sz="2000" dirty="0"/>
              <a:t>łagodzenie napięć emocjonalnych związanych z leczeniem oraz z pobytem w szpitalu poprzez udział w zajęciach, rozpoznawanie swoich mocnych stron, rozwijanie szacunku do innych kultur i siebie, dostarczanie pozytywnych treści o sobie, budowanie poczucia bezpieczeństwa, szacunku i zaufania. </a:t>
            </a:r>
            <a:br>
              <a:rPr lang="pl-PL" sz="2000" dirty="0"/>
            </a:br>
            <a:endParaRPr lang="pl-PL" sz="2000" dirty="0"/>
          </a:p>
          <a:p>
            <a:pPr marL="0" indent="0">
              <a:buNone/>
            </a:pPr>
            <a:endParaRPr lang="pl-PL" sz="11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C07EAAA-2073-2C41-ADF9-A0488EEAAFAC}"/>
              </a:ext>
            </a:extLst>
          </p:cNvPr>
          <p:cNvSpPr txBox="1"/>
          <p:nvPr/>
        </p:nvSpPr>
        <p:spPr>
          <a:xfrm>
            <a:off x="11183391" y="6657945"/>
            <a:ext cx="100860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 dirty="0">
                <a:solidFill>
                  <a:srgbClr val="FFFFFF"/>
                </a:solidFill>
              </a:rPr>
              <a:t>Fot.: </a:t>
            </a:r>
            <a:r>
              <a:rPr lang="pl-PL" sz="700" dirty="0" err="1">
                <a:solidFill>
                  <a:srgbClr val="FFFFFF"/>
                </a:solidFill>
              </a:rPr>
              <a:t>culturaeculture.it</a:t>
            </a:r>
            <a:endParaRPr lang="pl-PL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3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3E3DAB-7AF3-3243-B28C-5A90FC94B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21E707-9EE4-164D-ACD7-5F2FC2F2B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/>
              <a:t>Metody: </a:t>
            </a:r>
            <a:r>
              <a:rPr lang="pl-PL" dirty="0"/>
              <a:t>podająca – objaśnienia, polecenia. </a:t>
            </a:r>
          </a:p>
          <a:p>
            <a:pPr marL="0" indent="0">
              <a:buNone/>
            </a:pPr>
            <a:r>
              <a:rPr lang="pl-PL" b="1" dirty="0"/>
              <a:t>Środki dydaktyczne: </a:t>
            </a:r>
            <a:r>
              <a:rPr lang="pl-PL" dirty="0"/>
              <a:t>prezentacja PowerPoint, link: </a:t>
            </a:r>
            <a:r>
              <a:rPr lang="pl-PL" dirty="0">
                <a:hlinkClick r:id="rId2"/>
              </a:rPr>
              <a:t>https://www.coppiniarteolearia.com/it/blog/ulivo-storia</a:t>
            </a:r>
            <a:r>
              <a:rPr lang="pl-PL" dirty="0"/>
              <a:t> (dostęp: 12.11.2020), fotografie: </a:t>
            </a:r>
            <a:r>
              <a:rPr lang="pl-PL" dirty="0">
                <a:hlinkClick r:id="rId3"/>
              </a:rPr>
              <a:t>https://www.culturaeculture.it/natura/domenica-delle-palme-significato-ulivo-79176/</a:t>
            </a:r>
            <a:r>
              <a:rPr lang="pl-PL" dirty="0"/>
              <a:t>, </a:t>
            </a:r>
            <a:r>
              <a:rPr lang="pl-PL" dirty="0">
                <a:hlinkClick r:id="rId4"/>
              </a:rPr>
              <a:t>https://www.casaegiardino.it/giardinaggio/frutteto/olivo.php</a:t>
            </a:r>
            <a:r>
              <a:rPr lang="pl-PL" dirty="0"/>
              <a:t>, </a:t>
            </a:r>
            <a:r>
              <a:rPr lang="pl-PL" dirty="0">
                <a:hlinkClick r:id="rId5"/>
              </a:rPr>
              <a:t>http://www.artemagazine.it/old/luoghi/28613/salento-si-seccano-gli-ulivi-secolari/</a:t>
            </a:r>
            <a:r>
              <a:rPr lang="pl-PL" dirty="0"/>
              <a:t>, </a:t>
            </a:r>
            <a:r>
              <a:rPr lang="pl-PL" dirty="0">
                <a:hlinkClick r:id="rId6"/>
              </a:rPr>
              <a:t>https://www.cure-naturali.it/articoli/terapie-naturali/naturopatia/foglie-di-olivo-rimedi-colesterolo.html</a:t>
            </a:r>
            <a:r>
              <a:rPr lang="pl-PL" dirty="0"/>
              <a:t> (dostęp: 12.11.2020)</a:t>
            </a:r>
          </a:p>
        </p:txBody>
      </p:sp>
    </p:spTree>
    <p:extLst>
      <p:ext uri="{BB962C8B-B14F-4D97-AF65-F5344CB8AC3E}">
        <p14:creationId xmlns:p14="http://schemas.microsoft.com/office/powerpoint/2010/main" val="3313514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7" descr="Fot. casaegiardino.it">
            <a:extLst>
              <a:ext uri="{FF2B5EF4-FFF2-40B4-BE49-F238E27FC236}">
                <a16:creationId xmlns:a16="http://schemas.microsoft.com/office/drawing/2014/main" id="{B8B606A2-6D14-EB4A-9653-D83BEE1199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091" r="2329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AEBA9B9-B608-B340-8513-95280EF49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endParaRPr lang="pl-PL" sz="2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7C317B-AF73-0D4A-A3D1-E3AC67F5B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7574301" cy="3207258"/>
          </a:xfrm>
        </p:spPr>
        <p:txBody>
          <a:bodyPr anchor="t">
            <a:normAutofit lnSpcReduction="10000"/>
          </a:bodyPr>
          <a:lstStyle/>
          <a:p>
            <a:pPr marL="0" indent="0" algn="just">
              <a:buNone/>
            </a:pPr>
            <a:r>
              <a:rPr lang="pl-PL" sz="2400" i="1" dirty="0" err="1"/>
              <a:t>Olea</a:t>
            </a:r>
            <a:r>
              <a:rPr lang="pl-PL" sz="2400" i="1" dirty="0"/>
              <a:t> </a:t>
            </a:r>
            <a:r>
              <a:rPr lang="pl-PL" sz="2400" i="1" dirty="0" err="1"/>
              <a:t>europaea</a:t>
            </a:r>
            <a:r>
              <a:rPr lang="pl-PL" sz="2400" dirty="0"/>
              <a:t>, znana jako drzewo oliwne, to najważniejsza roślina w historii cywilizacji nad Morzem Śródziemnym. Columella, rzymski pisarz zajmujący się rolnictwem, w swoim „De </a:t>
            </a:r>
            <a:r>
              <a:rPr lang="pl-PL" sz="2400" dirty="0" err="1"/>
              <a:t>Rustica</a:t>
            </a:r>
            <a:r>
              <a:rPr lang="pl-PL" sz="2400" dirty="0"/>
              <a:t>” stwierdził, że „</a:t>
            </a:r>
            <a:r>
              <a:rPr lang="pl-PL" sz="2400" dirty="0" err="1"/>
              <a:t>Olea</a:t>
            </a:r>
            <a:r>
              <a:rPr lang="pl-PL" sz="2400" dirty="0"/>
              <a:t> prima </a:t>
            </a:r>
            <a:r>
              <a:rPr lang="pl-PL" sz="2400" dirty="0" err="1"/>
              <a:t>omnium</a:t>
            </a:r>
            <a:r>
              <a:rPr lang="pl-PL" sz="2400" dirty="0"/>
              <a:t> </a:t>
            </a:r>
            <a:r>
              <a:rPr lang="pl-PL" sz="2400" dirty="0" err="1"/>
              <a:t>arborum</a:t>
            </a:r>
            <a:r>
              <a:rPr lang="pl-PL" sz="2400" dirty="0"/>
              <a:t> </a:t>
            </a:r>
            <a:r>
              <a:rPr lang="pl-PL" sz="2400" dirty="0" err="1"/>
              <a:t>est</a:t>
            </a:r>
            <a:r>
              <a:rPr lang="pl-PL" sz="2400" dirty="0"/>
              <a:t>” (I </a:t>
            </a:r>
            <a:r>
              <a:rPr lang="pl-PL" sz="2400" dirty="0" err="1"/>
              <a:t>w.n.e</a:t>
            </a:r>
            <a:r>
              <a:rPr lang="pl-PL" sz="2400" dirty="0"/>
              <a:t>.), to znaczy „Drzewo oliwne jest pierwszym ze wszystkich drzew”. </a:t>
            </a:r>
          </a:p>
          <a:p>
            <a:pPr marL="0" indent="0" algn="just">
              <a:buNone/>
            </a:pPr>
            <a:r>
              <a:rPr lang="pl-PL" sz="2400" dirty="0"/>
              <a:t>Jest wiecznie zielone, ​​a w korzystnych warunkach klimatycznych może dożyć nawet tysiąca lat. Szczególnie jeśli przemawia się do niego czule, łagodnie, z miłością. </a:t>
            </a:r>
          </a:p>
          <a:p>
            <a:pPr marL="0" indent="0" algn="just">
              <a:buNone/>
            </a:pPr>
            <a:r>
              <a:rPr lang="pl-PL" sz="1000" dirty="0"/>
              <a:t>Fot.: </a:t>
            </a:r>
            <a:r>
              <a:rPr lang="pl-PL" sz="1000" dirty="0" err="1"/>
              <a:t>casaegiardino.it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1668226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5FF979-7824-6E48-B5A1-5F2244BC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endParaRPr lang="pl-PL" sz="3600"/>
          </a:p>
        </p:txBody>
      </p:sp>
      <p:pic>
        <p:nvPicPr>
          <p:cNvPr id="8" name="Obraz 7" descr="Obraz zawierający zewnętrzne, roślina, drzewo, trawa&#10;&#10;Opis wygenerowany automatycznie">
            <a:extLst>
              <a:ext uri="{FF2B5EF4-FFF2-40B4-BE49-F238E27FC236}">
                <a16:creationId xmlns:a16="http://schemas.microsoft.com/office/drawing/2014/main" id="{CC44D311-C486-0543-BB95-8C54CCC1B9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2338" b="22067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092F1D-1AB1-5E41-AB66-67D8CF254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l-PL" sz="2000" dirty="0"/>
              <a:t>Uważane za święty dar od bogini ateńskiej dla ludzi. Zebrane na krańcu świata przez Herkulesa w miejscu, które stanie się lasem poświęconym Zeusowi. Wreszcie, według legendy, zrodzone na grobie Adama, który został pochowany na górze Tabor. </a:t>
            </a:r>
          </a:p>
          <a:p>
            <a:pPr marL="0" indent="0" algn="just">
              <a:buNone/>
            </a:pPr>
            <a:r>
              <a:rPr lang="pl-PL" sz="2000" dirty="0"/>
              <a:t>Drzewo oliwne zapuściło swoje korzenie w historii samej ludzkości, a jego znaczenie przeplata się z opowieściami ludowymi, mitologią, poezją i religią.</a:t>
            </a:r>
          </a:p>
          <a:p>
            <a:pPr marL="0" indent="0" algn="just">
              <a:buNone/>
            </a:pPr>
            <a:r>
              <a:rPr lang="pl-PL" sz="1000" dirty="0"/>
              <a:t>Fot.: </a:t>
            </a:r>
            <a:r>
              <a:rPr lang="pl-PL" sz="1000" dirty="0" err="1"/>
              <a:t>casaegiardino.it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392746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zewnętrzne, roślina, drzewo, trawa&#10;&#10;Opis wygenerowany automatycznie">
            <a:extLst>
              <a:ext uri="{FF2B5EF4-FFF2-40B4-BE49-F238E27FC236}">
                <a16:creationId xmlns:a16="http://schemas.microsoft.com/office/drawing/2014/main" id="{4DF3BAEE-DB80-A04E-BFDC-C59045C00B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091" r="2329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5236108-E03E-C849-9985-7E9190E1E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endParaRPr lang="pl-PL" sz="2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86564E-306F-9148-9551-7EF8DDB90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7673155" cy="3207258"/>
          </a:xfrm>
        </p:spPr>
        <p:txBody>
          <a:bodyPr anchor="t"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sz="2000" dirty="0"/>
              <a:t>Jest jednym z najbardziej rozpowszechnionych drzew owocowych na świecie. Według jednej z hipotez, pochodzi z obszaru geograficznego między Azją Mniejszą a Azją Środkową, gdzie występowało ponad sześć tysięcy lat temu. Idealną glebę do uprawy oliwek odnajdujemy w tzw. „żyznym półksiężycu”, czyli obszarze między Tygrysem a Eufratem, który charakteryzuje się szczególnymi warunkami klimatycznymi: gorące i suche lata, ale często wilgotne oraz łagodne i deszczowe zimy. Drzewo oliwne nie wymaga głębokich gleb i dobrze nadaje się na kamieniste i tarasowe gleby z widokiem na morze. </a:t>
            </a:r>
          </a:p>
          <a:p>
            <a:pPr marL="0" indent="0" algn="just">
              <a:buNone/>
            </a:pPr>
            <a:r>
              <a:rPr lang="pl-PL" sz="2000" dirty="0"/>
              <a:t>Odkryj jego historię w tym spotkaniu, zapraszamy!</a:t>
            </a:r>
          </a:p>
          <a:p>
            <a:pPr marL="0" indent="0" algn="just">
              <a:buNone/>
            </a:pPr>
            <a:endParaRPr lang="pl-PL" sz="2000" dirty="0"/>
          </a:p>
          <a:p>
            <a:pPr marL="0" indent="0" algn="just">
              <a:buNone/>
            </a:pPr>
            <a:r>
              <a:rPr lang="pl-PL" sz="1000" dirty="0"/>
              <a:t>Fot.: </a:t>
            </a:r>
            <a:r>
              <a:rPr lang="pl-PL" sz="1000" dirty="0" err="1"/>
              <a:t>casaegiardino.it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3858803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6AFBC3-80BE-794C-8A88-874BE8D82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pl-PL" sz="3600"/>
              <a:t>Prehistoria</a:t>
            </a:r>
          </a:p>
        </p:txBody>
      </p:sp>
      <p:pic>
        <p:nvPicPr>
          <p:cNvPr id="7" name="Obraz 6" descr="Obraz zawierający trawa, zewnętrzne, drzewo, roślina&#10;&#10;Opis wygenerowany automatycznie">
            <a:extLst>
              <a:ext uri="{FF2B5EF4-FFF2-40B4-BE49-F238E27FC236}">
                <a16:creationId xmlns:a16="http://schemas.microsoft.com/office/drawing/2014/main" id="{2C9A26D7-F882-CF4A-A6D8-66129F7E91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3909" b="2551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E1CBF6-06D3-C644-B48D-D4B8A4016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l-PL" sz="2000" dirty="0"/>
              <a:t>Istnieją ślady uprawy oliwek od czasów prehistorycznych. Skamieniałe liście </a:t>
            </a:r>
            <a:r>
              <a:rPr lang="pl-PL" sz="2000" dirty="0" err="1"/>
              <a:t>oleasterowe</a:t>
            </a:r>
            <a:r>
              <a:rPr lang="pl-PL" sz="2000" dirty="0"/>
              <a:t> pochodzące z trzeciorzędu znaleziono w pobliżu Bolonii, podczas gdy na Riwierze Francuskiej, w pobliżu Menton, kamienie oliwne pochodzą z paleolitu. W Hiszpanii i Apulii niektóre znaleziska sięgają neolitu. Natomiast odkrycia z epoki brązu z okolic jeziora Garda świadczą o tym, że w tym okresie drzewo oliwne było już obecne w żywieniu człowieka.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DE7374A-267A-F547-A9F3-4A32BB2B93E8}"/>
              </a:ext>
            </a:extLst>
          </p:cNvPr>
          <p:cNvSpPr txBox="1"/>
          <p:nvPr/>
        </p:nvSpPr>
        <p:spPr>
          <a:xfrm>
            <a:off x="11247511" y="6657945"/>
            <a:ext cx="94448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 dirty="0">
                <a:solidFill>
                  <a:srgbClr val="FFFFFF"/>
                </a:solidFill>
              </a:rPr>
              <a:t>Fot.: </a:t>
            </a:r>
            <a:r>
              <a:rPr lang="pl-PL" sz="700" dirty="0" err="1">
                <a:solidFill>
                  <a:srgbClr val="FFFFFF"/>
                </a:solidFill>
              </a:rPr>
              <a:t>artemagazine.it</a:t>
            </a:r>
            <a:endParaRPr lang="pl-PL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393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436DDA-4A54-234C-A70B-51519A4A0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 Krety do morza Śródziemnego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0DF371-8B32-4D48-997B-7BD2C767B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l-PL" dirty="0"/>
              <a:t>Pewne dowody na starożytną uprawę drzewek oliwnych w basenie Morza Śródziemnego można znaleźć na Krecie jeszcze w epoce minojskiej. Jej ślady odnajdujemy w 2000 roku </a:t>
            </a:r>
            <a:r>
              <a:rPr lang="pl-PL" dirty="0" err="1"/>
              <a:t>pne</a:t>
            </a:r>
            <a:r>
              <a:rPr lang="pl-PL" dirty="0"/>
              <a:t> w Egipcie, tysiąc lat później - w Palestynie. Między IX a VIII wiekiem </a:t>
            </a:r>
            <a:r>
              <a:rPr lang="pl-PL" dirty="0" err="1"/>
              <a:t>pne</a:t>
            </a:r>
            <a:r>
              <a:rPr lang="pl-PL" dirty="0"/>
              <a:t>, za sprawą Fenicjan drzewka docierają do Grecji, Kartaginy i na Sycylię. Sto lat później - do Lacjum, skąd dzięki Etruskom ich uprawy rozszerzają się w centrum i na niektórych obszarach północnych Włoch. Jednak największe dowody na występowanie upraw oliwek można znaleźć w niektórych krajach wschodniego regionu Morza Śródziemnego: w Syrii i Palestynie. Znalezione tu kamienne domki i moździerze, niektóre sprzed 5000 lat przed Chrystusem, służyły do wyciskania cieczy z oliwek i przechowywania jej w kamiennych zbiornikach. </a:t>
            </a:r>
          </a:p>
          <a:p>
            <a:pPr marL="0" indent="0" algn="just">
              <a:buNone/>
            </a:pPr>
            <a:r>
              <a:rPr lang="pl-PL" dirty="0"/>
              <a:t>Cywilizacja kreteńska swoje bogactwo zawdzięcza wyłącznie handlowi oliwą. W pałacu w </a:t>
            </a:r>
            <a:r>
              <a:rPr lang="pl-PL" dirty="0" err="1"/>
              <a:t>Knossos</a:t>
            </a:r>
            <a:r>
              <a:rPr lang="pl-PL" dirty="0"/>
              <a:t> znaleziono gigantyczne amfory i ogromne złoża oliwy. Niektóre gliniane tabliczki mówią o sadach i gajach oliwnych. Znaleziono także księgi administracyjne pałacu, które podają miejsca produkcji i przeznaczenia produkowanej oliwy (jak Egipt, gdzie oliwa była wykorzystywana do balsamowania zmarłych) oraz formy płatności. Księgi pałacowe rozróżniają oliwę przeznaczoną do celów spożywczych, medycznych i przeznaczoną do miejsc kultu. Znaczenie oliwy z oliwek w starożytności można wytłumaczyć również faktem, że oliwa służyła jako olej do lamp (tzw. </a:t>
            </a:r>
            <a:r>
              <a:rPr lang="pl-PL" i="1" dirty="0" err="1"/>
              <a:t>olio</a:t>
            </a:r>
            <a:r>
              <a:rPr lang="pl-PL" i="1" dirty="0"/>
              <a:t> </a:t>
            </a:r>
            <a:r>
              <a:rPr lang="pl-PL" i="1" dirty="0" err="1"/>
              <a:t>lampante</a:t>
            </a:r>
            <a:r>
              <a:rPr lang="pl-PL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7575481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1705</Words>
  <Application>Microsoft Office PowerPoint</Application>
  <PresentationFormat>Panoramiczny</PresentationFormat>
  <Paragraphs>55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Motyw pakietu Office</vt:lpstr>
      <vt:lpstr>Drzewo oliwne</vt:lpstr>
      <vt:lpstr>Temat: Drzewo oliwne. La pianta dell’ulivo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Prehistoria</vt:lpstr>
      <vt:lpstr>Od Krety do morza Śródziemnego</vt:lpstr>
      <vt:lpstr>Od Grecji do Rzymu</vt:lpstr>
      <vt:lpstr>Prezentacja programu PowerPoint</vt:lpstr>
      <vt:lpstr>Od Średniowiecza do Renesansu</vt:lpstr>
      <vt:lpstr>Oświecenie</vt:lpstr>
      <vt:lpstr>XIX wiek</vt:lpstr>
      <vt:lpstr>XX wiek</vt:lpstr>
      <vt:lpstr>Podsumowanie zajęć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Drzewo oliwne</dc:title>
  <dc:creator>Trzcińska Anna - włoski</dc:creator>
  <cp:lastModifiedBy>Vostro 15</cp:lastModifiedBy>
  <cp:revision>25</cp:revision>
  <dcterms:created xsi:type="dcterms:W3CDTF">2020-11-12T10:03:28Z</dcterms:created>
  <dcterms:modified xsi:type="dcterms:W3CDTF">2020-11-12T13:45:03Z</dcterms:modified>
</cp:coreProperties>
</file>