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746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6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58556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0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78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1428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781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ndberlin.com/2012/06/20/caramello-pizz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aturale.com/le-migliori-pizzerie-d-italia-2019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sciaatavola.it/it/pizza-gourmet-la-bussola/" TargetMode="External"/><Relationship Id="rId7" Type="http://schemas.openxmlformats.org/officeDocument/2006/relationships/hyperlink" Target="https://news-town.it/cronaca/21307-percorsi-di-gusto-di-marzia-buzzanca-tra-le-migliori-50-pizzerie-d-italia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faberex.wordpress.com/2010/08/20/i-tigli-di-simone-padoan/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izza_al_taglio_1.jpg" TargetMode="External"/><Relationship Id="rId7" Type="http://schemas.openxmlformats.org/officeDocument/2006/relationships/hyperlink" Target="https://en.wikipedia.org/wiki/Pizza_al_taglio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://blog.cookaround.com/leormedellanima/pizza-fritta-ciccioli/" TargetMode="Externa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m.wikipedia.org/wiki/Mortadella_di_Bologna" TargetMode="External"/><Relationship Id="rId3" Type="http://schemas.openxmlformats.org/officeDocument/2006/relationships/hyperlink" Target="https://www.innaturale.com/gabriele-bonci-lo-chef-famoso-per-la-sua-pizza-bio/" TargetMode="External"/><Relationship Id="rId7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://cibovinoeparole.blogspot.com/2013/05/pizza-di-gabriele-bonci.html" TargetMode="Externa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aturale.com/cose-trapizzino-lo-spuntino-porta-la-cucina-nella-pizza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-town.it/cronaca/19470-apertura-trieste-pizza-a-l-aquila,-l-otto-marzo-l-inaugurazione.html" TargetMode="Externa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ornaledellabirra.it/idee-di-birra/pizza-e-birra-in-tv-su-la7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magineallospecchio.blogspot.com/2010/12/sfondata-quota-10000-visite-grazie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Logo_ci_vediamo_domani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zzamonamour.it/wp-content/uploads/2019/02/IMG_8035-1.jpg" TargetMode="External"/><Relationship Id="rId13" Type="http://schemas.openxmlformats.org/officeDocument/2006/relationships/hyperlink" Target="https://www.innaturale.com/wp-content/uploads/2018/09/pizza-degustazione-migliori-pizzerie-d%E2%80%99Italia-2019.jpg" TargetMode="External"/><Relationship Id="rId18" Type="http://schemas.openxmlformats.org/officeDocument/2006/relationships/hyperlink" Target="https://upload.wikimedia.org/wikipedia/commons/4/43/Pizza_al_taglio.jpg" TargetMode="External"/><Relationship Id="rId3" Type="http://schemas.openxmlformats.org/officeDocument/2006/relationships/hyperlink" Target="https://upload.wikimedia.org/wikipedia/commons/thumb/c/c0/Pizza_with_tomatoes.jpg/1200px-Pizza_with_tomatoes.jpg" TargetMode="External"/><Relationship Id="rId21" Type="http://schemas.openxmlformats.org/officeDocument/2006/relationships/hyperlink" Target="https://www.innaturale.com/wp-content/uploads/2020/01/Gabriele-Bonci.jpg" TargetMode="External"/><Relationship Id="rId7" Type="http://schemas.openxmlformats.org/officeDocument/2006/relationships/hyperlink" Target="https://upload.wikimedia.org/wikipedia/commons/thumb/6/67/Eataly_Las_Vegas_-_Feb_2019_-_Stierch_12.jpg/1200px-Eataly_Las_Vegas_-_Feb_2019_-_Stierch_12.jpg" TargetMode="External"/><Relationship Id="rId12" Type="http://schemas.openxmlformats.org/officeDocument/2006/relationships/hyperlink" Target="https://1.bp.blogspot.com/-iu_SoWT2J90/WlZpJk53AJI/AAAAAAAAJV0/y0HbKN9YI_Uforu44GACIzOvF5akYeS4ACLcBGAs/s640/26219148_1760428177321434_7460017191895854710_n.jpg" TargetMode="External"/><Relationship Id="rId17" Type="http://schemas.openxmlformats.org/officeDocument/2006/relationships/hyperlink" Target="https://c1.staticflickr.com/9/8204/8207168751_9b49453d0d_b.jpg" TargetMode="External"/><Relationship Id="rId2" Type="http://schemas.openxmlformats.org/officeDocument/2006/relationships/hyperlink" Target="http://www.viadeigourmet.it/cultura-enogastronomica/i-diversi-tipi-di-pizza-in-italia-napoletana-romana-degustazione.html" TargetMode="External"/><Relationship Id="rId16" Type="http://schemas.openxmlformats.org/officeDocument/2006/relationships/hyperlink" Target="http://4.bp.blogspot.com/-7cpPmhrBm0Q/UlxrZLhyMhI/AAAAAAAAM9g/AWdv8VGyTuE/s1600/IMG_1219.jpg" TargetMode="External"/><Relationship Id="rId20" Type="http://schemas.openxmlformats.org/officeDocument/2006/relationships/hyperlink" Target="https://www.innaturale.com/wp-content/uploads/2020/01/chi-e-gabriele-bonc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a/a1/Forno_a_legna_-_Pizzeria_%22Lu_Parrinaru%22%2C_Partinico.jpg" TargetMode="External"/><Relationship Id="rId11" Type="http://schemas.openxmlformats.org/officeDocument/2006/relationships/hyperlink" Target="https://www.innaturale.com/wp-content/uploads/2018/09/Pizzerie-dItalia.jpg" TargetMode="External"/><Relationship Id="rId5" Type="http://schemas.openxmlformats.org/officeDocument/2006/relationships/hyperlink" Target="https://upload.wikimedia.org/wikipedia/commons/thumb/b/bc/Pizza-oven.jpg/350px-Pizza-oven.jpg" TargetMode="External"/><Relationship Id="rId15" Type="http://schemas.openxmlformats.org/officeDocument/2006/relationships/hyperlink" Target="https://news-town.it/media/k2/items/cache/87193d252ce8b0113187a238ad787d34_XL.jpg" TargetMode="External"/><Relationship Id="rId23" Type="http://schemas.openxmlformats.org/officeDocument/2006/relationships/hyperlink" Target="https://news-town.it/media/k2/items/cache/578fc0783d24426bbce62f51635e62a8_L.jpg" TargetMode="External"/><Relationship Id="rId10" Type="http://schemas.openxmlformats.org/officeDocument/2006/relationships/hyperlink" Target="https://upload.wikimedia.org/wikipedia/commons/6/61/Pizza_Prosciutto.jpg" TargetMode="External"/><Relationship Id="rId19" Type="http://schemas.openxmlformats.org/officeDocument/2006/relationships/hyperlink" Target="https://upload.wikimedia.org/wikipedia/commons/6/6b/Pizza_al_taglio_1.jpg" TargetMode="External"/><Relationship Id="rId4" Type="http://schemas.openxmlformats.org/officeDocument/2006/relationships/hyperlink" Target="https://4.bp.blogspot.com/-0V9yV4TWjtI/V29-Nbrcj5I/AAAAAAAAlkk/kNRss6ib6lEv1NdEd9Beyry2RIbXW3ZAACLcB/s1600/pizza%2Ba%2Blibretto.JPG" TargetMode="External"/><Relationship Id="rId9" Type="http://schemas.openxmlformats.org/officeDocument/2006/relationships/hyperlink" Target="https://upload.wikimedia.org/wikipedia/commons/b/b8/Thin_crust_Roman_style_pizza_on_table.jpg" TargetMode="External"/><Relationship Id="rId14" Type="http://schemas.openxmlformats.org/officeDocument/2006/relationships/hyperlink" Target="https://faberex.files.wordpress.com/2010/08/ritratto-simone-2.jpg" TargetMode="External"/><Relationship Id="rId22" Type="http://schemas.openxmlformats.org/officeDocument/2006/relationships/hyperlink" Target="https://upload.wikimedia.org/wikipedia/commons/thumb/a/af/Mortadella_Bologna_IGP.jpg/1200px-Mortadella_Bologna_IGP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izz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izz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izz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piedimarypie.com/2016/06/pizza-al-piatto-maturata-nel-fieno-3.html" TargetMode="External"/><Relationship Id="rId7" Type="http://schemas.openxmlformats.org/officeDocument/2006/relationships/hyperlink" Target="https://en.wikipedia.org/wiki/Masonry_ove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commons.wikimedia.org/wiki/File:Forno_a_legna_-_Pizzeria_%22Lu_Parrinaru%22,_Partinico.jpg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zzamonamour.it/2019/02/03/braciami-avellin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izza_Margherita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man_pizz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aturale.com/le-migliori-pizzerie-d-italia-201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wikipedia.org/wiki/Pizza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nianapoli.com/2015/01/cosa-mangiare-napoli-la-pizza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5359B37-EBFA-4AA5-9264-B0DA8BBD1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E967C5-06B1-3A46-90C6-C67AD7E25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423" y="3176833"/>
            <a:ext cx="10318418" cy="2581538"/>
          </a:xfrm>
        </p:spPr>
        <p:txBody>
          <a:bodyPr>
            <a:normAutofit/>
          </a:bodyPr>
          <a:lstStyle/>
          <a:p>
            <a:r>
              <a:rPr lang="pl-PL" sz="6200">
                <a:cs typeface="Modern Love Grunge" panose="020F0502020204030204" pitchFamily="34" charset="0"/>
              </a:rPr>
              <a:t>PIZZA </a:t>
            </a:r>
            <a:br>
              <a:rPr lang="pl-PL" sz="6200">
                <a:cs typeface="Modern Love Grunge" panose="020F0502020204030204" pitchFamily="34" charset="0"/>
              </a:rPr>
            </a:br>
            <a:r>
              <a:rPr lang="pl-PL" sz="6200">
                <a:cs typeface="Modern Love Grunge" panose="020F0502020204030204" pitchFamily="34" charset="0"/>
              </a:rPr>
              <a:t>do wyboru, do koloru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DA7D4C-0AE9-0540-A779-5AD80E43D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945" y="5830278"/>
            <a:ext cx="8045373" cy="6564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300">
                <a:solidFill>
                  <a:schemeClr val="bg2"/>
                </a:solidFill>
                <a:latin typeface="Avenir Next LT Pro" panose="020B0504020202020204" pitchFamily="34" charset="0"/>
              </a:rPr>
              <a:t>Wszystko, co kiedykolwiek chciałeś wiedzieć o pizzy, </a:t>
            </a:r>
            <a:br>
              <a:rPr lang="pl-PL" sz="1300">
                <a:solidFill>
                  <a:schemeClr val="bg2"/>
                </a:solidFill>
                <a:latin typeface="Avenir Next LT Pro" panose="020B0504020202020204" pitchFamily="34" charset="0"/>
              </a:rPr>
            </a:br>
            <a:r>
              <a:rPr lang="pl-PL" sz="1300">
                <a:solidFill>
                  <a:schemeClr val="bg2"/>
                </a:solidFill>
                <a:latin typeface="Avenir Next LT Pro" panose="020B0504020202020204" pitchFamily="34" charset="0"/>
              </a:rPr>
              <a:t>a nie odważyłeś się spytać</a:t>
            </a:r>
          </a:p>
        </p:txBody>
      </p:sp>
      <p:pic>
        <p:nvPicPr>
          <p:cNvPr id="14" name="Obraz 13" descr="Obraz zawierający pizza, żywność, naczynie, dodatki&#10;&#10;Opis wygenerowany automatycznie">
            <a:extLst>
              <a:ext uri="{FF2B5EF4-FFF2-40B4-BE49-F238E27FC236}">
                <a16:creationId xmlns:a16="http://schemas.microsoft.com/office/drawing/2014/main" id="{18D2BB4B-0BCF-8748-B597-98E229FD8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621" b="32623"/>
          <a:stretch/>
        </p:blipFill>
        <p:spPr>
          <a:xfrm>
            <a:off x="1" y="10"/>
            <a:ext cx="12192000" cy="28284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BFBD80D-8526-4C78-8F1F-ECCFF37F0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3465" y="2828492"/>
            <a:ext cx="11908534" cy="79375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EC97ACE8-F0AE-473A-8E56-C321C207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281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EA721B-B6E6-0242-BCC5-35C6FA9E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pl-PL" sz="4400"/>
              <a:t>Pizza da degustazione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3026A8-5B19-A742-9571-2F555BA1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520778"/>
            <a:ext cx="4363595" cy="33588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700" dirty="0"/>
              <a:t>Zainspirowana wykwintną kuchnią oraz wyszukanymi, rzadkimi składnikami, początkowo została ochrzczona </a:t>
            </a:r>
            <a:r>
              <a:rPr lang="pl-PL" sz="1700" i="1" dirty="0"/>
              <a:t>pizzą dla smakoszy </a:t>
            </a:r>
            <a:r>
              <a:rPr lang="pl-PL" sz="1700" dirty="0"/>
              <a:t>(</a:t>
            </a:r>
            <a:r>
              <a:rPr lang="pl-PL" sz="1700" i="1" dirty="0"/>
              <a:t>pizza gourmet</a:t>
            </a:r>
            <a:r>
              <a:rPr lang="pl-PL" sz="1700" dirty="0"/>
              <a:t>). Obecnie tego typu pizza jest określana terminem </a:t>
            </a:r>
            <a:r>
              <a:rPr lang="pl-PL" sz="1700" i="1" dirty="0"/>
              <a:t>degustacja</a:t>
            </a:r>
            <a:r>
              <a:rPr lang="pl-PL" sz="1700" dirty="0"/>
              <a:t>, również dlatego, że jedną z jej cech jest to, że jest podawana już podzielona na ćwiartki. Każda z ćwiartek jest przyozdobiona wszystkimi użytymi do dekoracji całej pizzy składnikami. Jest więc idealna do dzielenia się, do degustacji przy stole z innymi gośćmi, dając nam szansę na skosztowanie wszystkich składników w jednym kawałku. </a:t>
            </a:r>
          </a:p>
        </p:txBody>
      </p:sp>
      <p:pic>
        <p:nvPicPr>
          <p:cNvPr id="5" name="Obraz 4" descr="Obraz zawierający żywność, część, plasterek, przekąski&#10;&#10;Opis wygenerowany automatycznie">
            <a:extLst>
              <a:ext uri="{FF2B5EF4-FFF2-40B4-BE49-F238E27FC236}">
                <a16:creationId xmlns:a16="http://schemas.microsoft.com/office/drawing/2014/main" id="{6EEF3164-F04A-8940-BD4C-29B8F17A3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603" r="15165" b="1"/>
          <a:stretch/>
        </p:blipFill>
        <p:spPr>
          <a:xfrm>
            <a:off x="6098193" y="645106"/>
            <a:ext cx="5176744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6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54E588-82E8-6F42-9144-3E09FFA0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804336"/>
            <a:ext cx="5651500" cy="32088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BA73FB-8EFE-ED4F-B081-04AF2032A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0" y="1125220"/>
            <a:ext cx="4170052" cy="4928446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Ciasto na </a:t>
            </a:r>
            <a:r>
              <a:rPr lang="pl-PL" i="1" dirty="0">
                <a:solidFill>
                  <a:schemeClr val="tx1"/>
                </a:solidFill>
              </a:rPr>
              <a:t>pizzę da </a:t>
            </a:r>
            <a:r>
              <a:rPr lang="pl-PL" i="1" dirty="0" err="1">
                <a:solidFill>
                  <a:schemeClr val="tx1"/>
                </a:solidFill>
              </a:rPr>
              <a:t>degustazione</a:t>
            </a:r>
            <a:r>
              <a:rPr lang="pl-PL" i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(fot. 1) jest wyższe niż zwykle i jednorodne, lekkie, bez krawędzi oraz idealnie okrągłe, ponieważ jest wstępnie ugotowane w foremkach lub patelniach, a następnie podgrzane w ostatniej chwili, aby było trochę chrupiące.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Niekwestionowanym mistrzem gatunku jest Simone </a:t>
            </a:r>
            <a:r>
              <a:rPr lang="pl-PL" dirty="0" err="1">
                <a:solidFill>
                  <a:schemeClr val="tx1"/>
                </a:solidFill>
              </a:rPr>
              <a:t>Padoan</a:t>
            </a:r>
            <a:r>
              <a:rPr lang="pl-PL" dirty="0">
                <a:solidFill>
                  <a:schemeClr val="tx1"/>
                </a:solidFill>
              </a:rPr>
              <a:t> (fot. 2) z restauracji </a:t>
            </a:r>
            <a:r>
              <a:rPr lang="pl-PL" i="1" dirty="0">
                <a:solidFill>
                  <a:schemeClr val="tx1"/>
                </a:solidFill>
              </a:rPr>
              <a:t>I </a:t>
            </a:r>
            <a:r>
              <a:rPr lang="pl-PL" i="1" dirty="0" err="1">
                <a:solidFill>
                  <a:schemeClr val="tx1"/>
                </a:solidFill>
              </a:rPr>
              <a:t>Tigli</a:t>
            </a:r>
            <a:r>
              <a:rPr lang="pl-PL" i="1" dirty="0">
                <a:solidFill>
                  <a:schemeClr val="tx1"/>
                </a:solidFill>
              </a:rPr>
              <a:t> di San Bonifacio</a:t>
            </a:r>
            <a:r>
              <a:rPr lang="pl-PL" dirty="0">
                <a:solidFill>
                  <a:schemeClr val="tx1"/>
                </a:solidFill>
              </a:rPr>
              <a:t>, ale wciąż przybywa </a:t>
            </a:r>
            <a:r>
              <a:rPr lang="pl-PL" i="1" dirty="0" err="1">
                <a:solidFill>
                  <a:schemeClr val="tx1"/>
                </a:solidFill>
              </a:rPr>
              <a:t>pizzaiolo</a:t>
            </a:r>
            <a:r>
              <a:rPr lang="pl-PL" dirty="0">
                <a:solidFill>
                  <a:schemeClr val="tx1"/>
                </a:solidFill>
              </a:rPr>
              <a:t>, którzy zdecydowali się pójść w jego ślady, zaczynając od </a:t>
            </a:r>
            <a:r>
              <a:rPr lang="pl-PL" dirty="0" err="1">
                <a:solidFill>
                  <a:schemeClr val="tx1"/>
                </a:solidFill>
              </a:rPr>
              <a:t>Marzii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Buzzanca</a:t>
            </a:r>
            <a:r>
              <a:rPr lang="pl-PL" dirty="0">
                <a:solidFill>
                  <a:schemeClr val="tx1"/>
                </a:solidFill>
              </a:rPr>
              <a:t> (fot. 3) z </a:t>
            </a:r>
            <a:r>
              <a:rPr lang="pl-PL" i="1" dirty="0" err="1">
                <a:solidFill>
                  <a:schemeClr val="tx1"/>
                </a:solidFill>
              </a:rPr>
              <a:t>Percorsi</a:t>
            </a:r>
            <a:r>
              <a:rPr lang="pl-PL" i="1" dirty="0">
                <a:solidFill>
                  <a:schemeClr val="tx1"/>
                </a:solidFill>
              </a:rPr>
              <a:t> di </a:t>
            </a:r>
            <a:r>
              <a:rPr lang="pl-PL" i="1" dirty="0" err="1">
                <a:solidFill>
                  <a:schemeClr val="tx1"/>
                </a:solidFill>
              </a:rPr>
              <a:t>Gusto</a:t>
            </a:r>
            <a:r>
              <a:rPr lang="pl-PL" i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w </a:t>
            </a:r>
            <a:r>
              <a:rPr lang="pl-PL" dirty="0" err="1">
                <a:solidFill>
                  <a:schemeClr val="tx1"/>
                </a:solidFill>
              </a:rPr>
              <a:t>L’Aquila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Obraz 23" descr="Obraz zawierający żywność, naczynie, pomidor, pizza&#10;&#10;Opis wygenerowany automatycznie">
            <a:extLst>
              <a:ext uri="{FF2B5EF4-FFF2-40B4-BE49-F238E27FC236}">
                <a16:creationId xmlns:a16="http://schemas.microsoft.com/office/drawing/2014/main" id="{26981DA4-885A-F049-B483-1B8CD514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05483" y="453068"/>
            <a:ext cx="3030917" cy="2241495"/>
          </a:xfrm>
          <a:prstGeom prst="rect">
            <a:avLst/>
          </a:pr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563FBA8-D302-415D-ACB8-C0406838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688" y="2584797"/>
            <a:ext cx="3261712" cy="325775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4AF41C3-8948-4210-91C5-1285DC5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605" y="2694563"/>
            <a:ext cx="3041878" cy="3038218"/>
          </a:xfrm>
          <a:custGeom>
            <a:avLst/>
            <a:gdLst>
              <a:gd name="connsiteX0" fmla="*/ 1418354 w 2836707"/>
              <a:gd name="connsiteY0" fmla="*/ 0 h 2833294"/>
              <a:gd name="connsiteX1" fmla="*/ 1445877 w 2836707"/>
              <a:gd name="connsiteY1" fmla="*/ 2580 h 2833294"/>
              <a:gd name="connsiteX2" fmla="*/ 1472542 w 2836707"/>
              <a:gd name="connsiteY2" fmla="*/ 9461 h 2833294"/>
              <a:gd name="connsiteX3" fmla="*/ 1498346 w 2836707"/>
              <a:gd name="connsiteY3" fmla="*/ 19783 h 2833294"/>
              <a:gd name="connsiteX4" fmla="*/ 1525009 w 2836707"/>
              <a:gd name="connsiteY4" fmla="*/ 32685 h 2833294"/>
              <a:gd name="connsiteX5" fmla="*/ 1549954 w 2836707"/>
              <a:gd name="connsiteY5" fmla="*/ 47308 h 2833294"/>
              <a:gd name="connsiteX6" fmla="*/ 1575758 w 2836707"/>
              <a:gd name="connsiteY6" fmla="*/ 62790 h 2833294"/>
              <a:gd name="connsiteX7" fmla="*/ 1601561 w 2836707"/>
              <a:gd name="connsiteY7" fmla="*/ 76552 h 2833294"/>
              <a:gd name="connsiteX8" fmla="*/ 1627365 w 2836707"/>
              <a:gd name="connsiteY8" fmla="*/ 90315 h 2833294"/>
              <a:gd name="connsiteX9" fmla="*/ 1652309 w 2836707"/>
              <a:gd name="connsiteY9" fmla="*/ 100636 h 2833294"/>
              <a:gd name="connsiteX10" fmla="*/ 1679833 w 2836707"/>
              <a:gd name="connsiteY10" fmla="*/ 107517 h 2833294"/>
              <a:gd name="connsiteX11" fmla="*/ 1706497 w 2836707"/>
              <a:gd name="connsiteY11" fmla="*/ 110958 h 2833294"/>
              <a:gd name="connsiteX12" fmla="*/ 1734881 w 2836707"/>
              <a:gd name="connsiteY12" fmla="*/ 110958 h 2833294"/>
              <a:gd name="connsiteX13" fmla="*/ 1764126 w 2836707"/>
              <a:gd name="connsiteY13" fmla="*/ 109238 h 2833294"/>
              <a:gd name="connsiteX14" fmla="*/ 1793370 w 2836707"/>
              <a:gd name="connsiteY14" fmla="*/ 105797 h 2833294"/>
              <a:gd name="connsiteX15" fmla="*/ 1822615 w 2836707"/>
              <a:gd name="connsiteY15" fmla="*/ 101497 h 2833294"/>
              <a:gd name="connsiteX16" fmla="*/ 1851859 w 2836707"/>
              <a:gd name="connsiteY16" fmla="*/ 98056 h 2833294"/>
              <a:gd name="connsiteX17" fmla="*/ 1881104 w 2836707"/>
              <a:gd name="connsiteY17" fmla="*/ 95475 h 2833294"/>
              <a:gd name="connsiteX18" fmla="*/ 1908627 w 2836707"/>
              <a:gd name="connsiteY18" fmla="*/ 96335 h 2833294"/>
              <a:gd name="connsiteX19" fmla="*/ 1935291 w 2836707"/>
              <a:gd name="connsiteY19" fmla="*/ 99776 h 2833294"/>
              <a:gd name="connsiteX20" fmla="*/ 1961095 w 2836707"/>
              <a:gd name="connsiteY20" fmla="*/ 107517 h 2833294"/>
              <a:gd name="connsiteX21" fmla="*/ 1982599 w 2836707"/>
              <a:gd name="connsiteY21" fmla="*/ 118699 h 2833294"/>
              <a:gd name="connsiteX22" fmla="*/ 2003241 w 2836707"/>
              <a:gd name="connsiteY22" fmla="*/ 133322 h 2833294"/>
              <a:gd name="connsiteX23" fmla="*/ 2021304 w 2836707"/>
              <a:gd name="connsiteY23" fmla="*/ 150524 h 2833294"/>
              <a:gd name="connsiteX24" fmla="*/ 2039367 w 2836707"/>
              <a:gd name="connsiteY24" fmla="*/ 170307 h 2833294"/>
              <a:gd name="connsiteX25" fmla="*/ 2055710 w 2836707"/>
              <a:gd name="connsiteY25" fmla="*/ 190950 h 2833294"/>
              <a:gd name="connsiteX26" fmla="*/ 2072052 w 2836707"/>
              <a:gd name="connsiteY26" fmla="*/ 212454 h 2833294"/>
              <a:gd name="connsiteX27" fmla="*/ 2088394 w 2836707"/>
              <a:gd name="connsiteY27" fmla="*/ 233957 h 2833294"/>
              <a:gd name="connsiteX28" fmla="*/ 2104736 w 2836707"/>
              <a:gd name="connsiteY28" fmla="*/ 254601 h 2833294"/>
              <a:gd name="connsiteX29" fmla="*/ 2121940 w 2836707"/>
              <a:gd name="connsiteY29" fmla="*/ 274384 h 2833294"/>
              <a:gd name="connsiteX30" fmla="*/ 2141723 w 2836707"/>
              <a:gd name="connsiteY30" fmla="*/ 291587 h 2833294"/>
              <a:gd name="connsiteX31" fmla="*/ 2160646 w 2836707"/>
              <a:gd name="connsiteY31" fmla="*/ 307070 h 2833294"/>
              <a:gd name="connsiteX32" fmla="*/ 2182149 w 2836707"/>
              <a:gd name="connsiteY32" fmla="*/ 319111 h 2833294"/>
              <a:gd name="connsiteX33" fmla="*/ 2205372 w 2836707"/>
              <a:gd name="connsiteY33" fmla="*/ 329433 h 2833294"/>
              <a:gd name="connsiteX34" fmla="*/ 2230316 w 2836707"/>
              <a:gd name="connsiteY34" fmla="*/ 338034 h 2833294"/>
              <a:gd name="connsiteX35" fmla="*/ 2256119 w 2836707"/>
              <a:gd name="connsiteY35" fmla="*/ 345775 h 2833294"/>
              <a:gd name="connsiteX36" fmla="*/ 2281923 w 2836707"/>
              <a:gd name="connsiteY36" fmla="*/ 352656 h 2833294"/>
              <a:gd name="connsiteX37" fmla="*/ 2308587 w 2836707"/>
              <a:gd name="connsiteY37" fmla="*/ 359538 h 2833294"/>
              <a:gd name="connsiteX38" fmla="*/ 2333531 w 2836707"/>
              <a:gd name="connsiteY38" fmla="*/ 367279 h 2833294"/>
              <a:gd name="connsiteX39" fmla="*/ 2358474 w 2836707"/>
              <a:gd name="connsiteY39" fmla="*/ 375880 h 2833294"/>
              <a:gd name="connsiteX40" fmla="*/ 2381698 w 2836707"/>
              <a:gd name="connsiteY40" fmla="*/ 386202 h 2833294"/>
              <a:gd name="connsiteX41" fmla="*/ 2402342 w 2836707"/>
              <a:gd name="connsiteY41" fmla="*/ 399104 h 2833294"/>
              <a:gd name="connsiteX42" fmla="*/ 2421265 w 2836707"/>
              <a:gd name="connsiteY42" fmla="*/ 414587 h 2833294"/>
              <a:gd name="connsiteX43" fmla="*/ 2436746 w 2836707"/>
              <a:gd name="connsiteY43" fmla="*/ 433510 h 2833294"/>
              <a:gd name="connsiteX44" fmla="*/ 2449649 w 2836707"/>
              <a:gd name="connsiteY44" fmla="*/ 454153 h 2833294"/>
              <a:gd name="connsiteX45" fmla="*/ 2459970 w 2836707"/>
              <a:gd name="connsiteY45" fmla="*/ 477376 h 2833294"/>
              <a:gd name="connsiteX46" fmla="*/ 2468571 w 2836707"/>
              <a:gd name="connsiteY46" fmla="*/ 502321 h 2833294"/>
              <a:gd name="connsiteX47" fmla="*/ 2476312 w 2836707"/>
              <a:gd name="connsiteY47" fmla="*/ 527264 h 2833294"/>
              <a:gd name="connsiteX48" fmla="*/ 2483194 w 2836707"/>
              <a:gd name="connsiteY48" fmla="*/ 553929 h 2833294"/>
              <a:gd name="connsiteX49" fmla="*/ 2490075 w 2836707"/>
              <a:gd name="connsiteY49" fmla="*/ 579732 h 2833294"/>
              <a:gd name="connsiteX50" fmla="*/ 2497816 w 2836707"/>
              <a:gd name="connsiteY50" fmla="*/ 605537 h 2833294"/>
              <a:gd name="connsiteX51" fmla="*/ 2506417 w 2836707"/>
              <a:gd name="connsiteY51" fmla="*/ 630482 h 2833294"/>
              <a:gd name="connsiteX52" fmla="*/ 2516738 w 2836707"/>
              <a:gd name="connsiteY52" fmla="*/ 653705 h 2833294"/>
              <a:gd name="connsiteX53" fmla="*/ 2528781 w 2836707"/>
              <a:gd name="connsiteY53" fmla="*/ 675208 h 2833294"/>
              <a:gd name="connsiteX54" fmla="*/ 2544263 w 2836707"/>
              <a:gd name="connsiteY54" fmla="*/ 694132 h 2833294"/>
              <a:gd name="connsiteX55" fmla="*/ 2561465 w 2836707"/>
              <a:gd name="connsiteY55" fmla="*/ 713915 h 2833294"/>
              <a:gd name="connsiteX56" fmla="*/ 2581248 w 2836707"/>
              <a:gd name="connsiteY56" fmla="*/ 731117 h 2833294"/>
              <a:gd name="connsiteX57" fmla="*/ 2601892 w 2836707"/>
              <a:gd name="connsiteY57" fmla="*/ 747460 h 2833294"/>
              <a:gd name="connsiteX58" fmla="*/ 2624255 w 2836707"/>
              <a:gd name="connsiteY58" fmla="*/ 763802 h 2833294"/>
              <a:gd name="connsiteX59" fmla="*/ 2645758 w 2836707"/>
              <a:gd name="connsiteY59" fmla="*/ 780145 h 2833294"/>
              <a:gd name="connsiteX60" fmla="*/ 2666401 w 2836707"/>
              <a:gd name="connsiteY60" fmla="*/ 796488 h 2833294"/>
              <a:gd name="connsiteX61" fmla="*/ 2686183 w 2836707"/>
              <a:gd name="connsiteY61" fmla="*/ 814551 h 2833294"/>
              <a:gd name="connsiteX62" fmla="*/ 2703387 w 2836707"/>
              <a:gd name="connsiteY62" fmla="*/ 832614 h 2833294"/>
              <a:gd name="connsiteX63" fmla="*/ 2718009 w 2836707"/>
              <a:gd name="connsiteY63" fmla="*/ 853257 h 2833294"/>
              <a:gd name="connsiteX64" fmla="*/ 2729191 w 2836707"/>
              <a:gd name="connsiteY64" fmla="*/ 874760 h 2833294"/>
              <a:gd name="connsiteX65" fmla="*/ 2736932 w 2836707"/>
              <a:gd name="connsiteY65" fmla="*/ 900565 h 2833294"/>
              <a:gd name="connsiteX66" fmla="*/ 2740372 w 2836707"/>
              <a:gd name="connsiteY66" fmla="*/ 927229 h 2833294"/>
              <a:gd name="connsiteX67" fmla="*/ 2741233 w 2836707"/>
              <a:gd name="connsiteY67" fmla="*/ 954754 h 2833294"/>
              <a:gd name="connsiteX68" fmla="*/ 2738652 w 2836707"/>
              <a:gd name="connsiteY68" fmla="*/ 983998 h 2833294"/>
              <a:gd name="connsiteX69" fmla="*/ 2735211 w 2836707"/>
              <a:gd name="connsiteY69" fmla="*/ 1013242 h 2833294"/>
              <a:gd name="connsiteX70" fmla="*/ 2730911 w 2836707"/>
              <a:gd name="connsiteY70" fmla="*/ 1042487 h 2833294"/>
              <a:gd name="connsiteX71" fmla="*/ 2727470 w 2836707"/>
              <a:gd name="connsiteY71" fmla="*/ 1071732 h 2833294"/>
              <a:gd name="connsiteX72" fmla="*/ 2725751 w 2836707"/>
              <a:gd name="connsiteY72" fmla="*/ 1100977 h 2833294"/>
              <a:gd name="connsiteX73" fmla="*/ 2725751 w 2836707"/>
              <a:gd name="connsiteY73" fmla="*/ 1129361 h 2833294"/>
              <a:gd name="connsiteX74" fmla="*/ 2729191 w 2836707"/>
              <a:gd name="connsiteY74" fmla="*/ 1156025 h 2833294"/>
              <a:gd name="connsiteX75" fmla="*/ 2736071 w 2836707"/>
              <a:gd name="connsiteY75" fmla="*/ 1182689 h 2833294"/>
              <a:gd name="connsiteX76" fmla="*/ 2746393 w 2836707"/>
              <a:gd name="connsiteY76" fmla="*/ 1207634 h 2833294"/>
              <a:gd name="connsiteX77" fmla="*/ 2760156 w 2836707"/>
              <a:gd name="connsiteY77" fmla="*/ 1233438 h 2833294"/>
              <a:gd name="connsiteX78" fmla="*/ 2773917 w 2836707"/>
              <a:gd name="connsiteY78" fmla="*/ 1259242 h 2833294"/>
              <a:gd name="connsiteX79" fmla="*/ 2789400 w 2836707"/>
              <a:gd name="connsiteY79" fmla="*/ 1285046 h 2833294"/>
              <a:gd name="connsiteX80" fmla="*/ 2804021 w 2836707"/>
              <a:gd name="connsiteY80" fmla="*/ 1309991 h 2833294"/>
              <a:gd name="connsiteX81" fmla="*/ 2816924 w 2836707"/>
              <a:gd name="connsiteY81" fmla="*/ 1336654 h 2833294"/>
              <a:gd name="connsiteX82" fmla="*/ 2827245 w 2836707"/>
              <a:gd name="connsiteY82" fmla="*/ 1362459 h 2833294"/>
              <a:gd name="connsiteX83" fmla="*/ 2834126 w 2836707"/>
              <a:gd name="connsiteY83" fmla="*/ 1389123 h 2833294"/>
              <a:gd name="connsiteX84" fmla="*/ 2836707 w 2836707"/>
              <a:gd name="connsiteY84" fmla="*/ 1416647 h 2833294"/>
              <a:gd name="connsiteX85" fmla="*/ 2834126 w 2836707"/>
              <a:gd name="connsiteY85" fmla="*/ 1444171 h 2833294"/>
              <a:gd name="connsiteX86" fmla="*/ 2827245 w 2836707"/>
              <a:gd name="connsiteY86" fmla="*/ 1470836 h 2833294"/>
              <a:gd name="connsiteX87" fmla="*/ 2816924 w 2836707"/>
              <a:gd name="connsiteY87" fmla="*/ 1496640 h 2833294"/>
              <a:gd name="connsiteX88" fmla="*/ 2804021 w 2836707"/>
              <a:gd name="connsiteY88" fmla="*/ 1523304 h 2833294"/>
              <a:gd name="connsiteX89" fmla="*/ 2789400 w 2836707"/>
              <a:gd name="connsiteY89" fmla="*/ 1548248 h 2833294"/>
              <a:gd name="connsiteX90" fmla="*/ 2773917 w 2836707"/>
              <a:gd name="connsiteY90" fmla="*/ 1574053 h 2833294"/>
              <a:gd name="connsiteX91" fmla="*/ 2760156 w 2836707"/>
              <a:gd name="connsiteY91" fmla="*/ 1599857 h 2833294"/>
              <a:gd name="connsiteX92" fmla="*/ 2746393 w 2836707"/>
              <a:gd name="connsiteY92" fmla="*/ 1625660 h 2833294"/>
              <a:gd name="connsiteX93" fmla="*/ 2736071 w 2836707"/>
              <a:gd name="connsiteY93" fmla="*/ 1650605 h 2833294"/>
              <a:gd name="connsiteX94" fmla="*/ 2729191 w 2836707"/>
              <a:gd name="connsiteY94" fmla="*/ 1677269 h 2833294"/>
              <a:gd name="connsiteX95" fmla="*/ 2725751 w 2836707"/>
              <a:gd name="connsiteY95" fmla="*/ 1703933 h 2833294"/>
              <a:gd name="connsiteX96" fmla="*/ 2725751 w 2836707"/>
              <a:gd name="connsiteY96" fmla="*/ 1732318 h 2833294"/>
              <a:gd name="connsiteX97" fmla="*/ 2727470 w 2836707"/>
              <a:gd name="connsiteY97" fmla="*/ 1761563 h 2833294"/>
              <a:gd name="connsiteX98" fmla="*/ 2730911 w 2836707"/>
              <a:gd name="connsiteY98" fmla="*/ 1790807 h 2833294"/>
              <a:gd name="connsiteX99" fmla="*/ 2735211 w 2836707"/>
              <a:gd name="connsiteY99" fmla="*/ 1820052 h 2833294"/>
              <a:gd name="connsiteX100" fmla="*/ 2738652 w 2836707"/>
              <a:gd name="connsiteY100" fmla="*/ 1849297 h 2833294"/>
              <a:gd name="connsiteX101" fmla="*/ 2741233 w 2836707"/>
              <a:gd name="connsiteY101" fmla="*/ 1878541 h 2833294"/>
              <a:gd name="connsiteX102" fmla="*/ 2740372 w 2836707"/>
              <a:gd name="connsiteY102" fmla="*/ 1906066 h 2833294"/>
              <a:gd name="connsiteX103" fmla="*/ 2736932 w 2836707"/>
              <a:gd name="connsiteY103" fmla="*/ 1932731 h 2833294"/>
              <a:gd name="connsiteX104" fmla="*/ 2729191 w 2836707"/>
              <a:gd name="connsiteY104" fmla="*/ 1958534 h 2833294"/>
              <a:gd name="connsiteX105" fmla="*/ 2718009 w 2836707"/>
              <a:gd name="connsiteY105" fmla="*/ 1980037 h 2833294"/>
              <a:gd name="connsiteX106" fmla="*/ 2703387 w 2836707"/>
              <a:gd name="connsiteY106" fmla="*/ 2000681 h 2833294"/>
              <a:gd name="connsiteX107" fmla="*/ 2686183 w 2836707"/>
              <a:gd name="connsiteY107" fmla="*/ 2018744 h 2833294"/>
              <a:gd name="connsiteX108" fmla="*/ 2666401 w 2836707"/>
              <a:gd name="connsiteY108" fmla="*/ 2036806 h 2833294"/>
              <a:gd name="connsiteX109" fmla="*/ 2645758 w 2836707"/>
              <a:gd name="connsiteY109" fmla="*/ 2053150 h 2833294"/>
              <a:gd name="connsiteX110" fmla="*/ 2624255 w 2836707"/>
              <a:gd name="connsiteY110" fmla="*/ 2069492 h 2833294"/>
              <a:gd name="connsiteX111" fmla="*/ 2601892 w 2836707"/>
              <a:gd name="connsiteY111" fmla="*/ 2085835 h 2833294"/>
              <a:gd name="connsiteX112" fmla="*/ 2581248 w 2836707"/>
              <a:gd name="connsiteY112" fmla="*/ 2102177 h 2833294"/>
              <a:gd name="connsiteX113" fmla="*/ 2561465 w 2836707"/>
              <a:gd name="connsiteY113" fmla="*/ 2119379 h 2833294"/>
              <a:gd name="connsiteX114" fmla="*/ 2544263 w 2836707"/>
              <a:gd name="connsiteY114" fmla="*/ 2139163 h 2833294"/>
              <a:gd name="connsiteX115" fmla="*/ 2528781 w 2836707"/>
              <a:gd name="connsiteY115" fmla="*/ 2158086 h 2833294"/>
              <a:gd name="connsiteX116" fmla="*/ 2516738 w 2836707"/>
              <a:gd name="connsiteY116" fmla="*/ 2179589 h 2833294"/>
              <a:gd name="connsiteX117" fmla="*/ 2506417 w 2836707"/>
              <a:gd name="connsiteY117" fmla="*/ 2202813 h 2833294"/>
              <a:gd name="connsiteX118" fmla="*/ 2497816 w 2836707"/>
              <a:gd name="connsiteY118" fmla="*/ 2227757 h 2833294"/>
              <a:gd name="connsiteX119" fmla="*/ 2490075 w 2836707"/>
              <a:gd name="connsiteY119" fmla="*/ 2253562 h 2833294"/>
              <a:gd name="connsiteX120" fmla="*/ 2483194 w 2836707"/>
              <a:gd name="connsiteY120" fmla="*/ 2279366 h 2833294"/>
              <a:gd name="connsiteX121" fmla="*/ 2476312 w 2836707"/>
              <a:gd name="connsiteY121" fmla="*/ 2306030 h 2833294"/>
              <a:gd name="connsiteX122" fmla="*/ 2468571 w 2836707"/>
              <a:gd name="connsiteY122" fmla="*/ 2330974 h 2833294"/>
              <a:gd name="connsiteX123" fmla="*/ 2459970 w 2836707"/>
              <a:gd name="connsiteY123" fmla="*/ 2355917 h 2833294"/>
              <a:gd name="connsiteX124" fmla="*/ 2449649 w 2836707"/>
              <a:gd name="connsiteY124" fmla="*/ 2379141 h 2833294"/>
              <a:gd name="connsiteX125" fmla="*/ 2436746 w 2836707"/>
              <a:gd name="connsiteY125" fmla="*/ 2399785 h 2833294"/>
              <a:gd name="connsiteX126" fmla="*/ 2421265 w 2836707"/>
              <a:gd name="connsiteY126" fmla="*/ 2418708 h 2833294"/>
              <a:gd name="connsiteX127" fmla="*/ 2402342 w 2836707"/>
              <a:gd name="connsiteY127" fmla="*/ 2434190 h 2833294"/>
              <a:gd name="connsiteX128" fmla="*/ 2381698 w 2836707"/>
              <a:gd name="connsiteY128" fmla="*/ 2447092 h 2833294"/>
              <a:gd name="connsiteX129" fmla="*/ 2358474 w 2836707"/>
              <a:gd name="connsiteY129" fmla="*/ 2457414 h 2833294"/>
              <a:gd name="connsiteX130" fmla="*/ 2333531 w 2836707"/>
              <a:gd name="connsiteY130" fmla="*/ 2466015 h 2833294"/>
              <a:gd name="connsiteX131" fmla="*/ 2308587 w 2836707"/>
              <a:gd name="connsiteY131" fmla="*/ 2473756 h 2833294"/>
              <a:gd name="connsiteX132" fmla="*/ 2281923 w 2836707"/>
              <a:gd name="connsiteY132" fmla="*/ 2480638 h 2833294"/>
              <a:gd name="connsiteX133" fmla="*/ 2256119 w 2836707"/>
              <a:gd name="connsiteY133" fmla="*/ 2487519 h 2833294"/>
              <a:gd name="connsiteX134" fmla="*/ 2230316 w 2836707"/>
              <a:gd name="connsiteY134" fmla="*/ 2495260 h 2833294"/>
              <a:gd name="connsiteX135" fmla="*/ 2205372 w 2836707"/>
              <a:gd name="connsiteY135" fmla="*/ 2503862 h 2833294"/>
              <a:gd name="connsiteX136" fmla="*/ 2182149 w 2836707"/>
              <a:gd name="connsiteY136" fmla="*/ 2514184 h 2833294"/>
              <a:gd name="connsiteX137" fmla="*/ 2160646 w 2836707"/>
              <a:gd name="connsiteY137" fmla="*/ 2526225 h 2833294"/>
              <a:gd name="connsiteX138" fmla="*/ 2141723 w 2836707"/>
              <a:gd name="connsiteY138" fmla="*/ 2541707 h 2833294"/>
              <a:gd name="connsiteX139" fmla="*/ 2121940 w 2836707"/>
              <a:gd name="connsiteY139" fmla="*/ 2558911 h 2833294"/>
              <a:gd name="connsiteX140" fmla="*/ 2104736 w 2836707"/>
              <a:gd name="connsiteY140" fmla="*/ 2578694 h 2833294"/>
              <a:gd name="connsiteX141" fmla="*/ 2088394 w 2836707"/>
              <a:gd name="connsiteY141" fmla="*/ 2599337 h 2833294"/>
              <a:gd name="connsiteX142" fmla="*/ 2072052 w 2836707"/>
              <a:gd name="connsiteY142" fmla="*/ 2620840 h 2833294"/>
              <a:gd name="connsiteX143" fmla="*/ 2055710 w 2836707"/>
              <a:gd name="connsiteY143" fmla="*/ 2642344 h 2833294"/>
              <a:gd name="connsiteX144" fmla="*/ 2039367 w 2836707"/>
              <a:gd name="connsiteY144" fmla="*/ 2662987 h 2833294"/>
              <a:gd name="connsiteX145" fmla="*/ 2021304 w 2836707"/>
              <a:gd name="connsiteY145" fmla="*/ 2682770 h 2833294"/>
              <a:gd name="connsiteX146" fmla="*/ 2003241 w 2836707"/>
              <a:gd name="connsiteY146" fmla="*/ 2699973 h 2833294"/>
              <a:gd name="connsiteX147" fmla="*/ 1982599 w 2836707"/>
              <a:gd name="connsiteY147" fmla="*/ 2714595 h 2833294"/>
              <a:gd name="connsiteX148" fmla="*/ 1961095 w 2836707"/>
              <a:gd name="connsiteY148" fmla="*/ 2725777 h 2833294"/>
              <a:gd name="connsiteX149" fmla="*/ 1935291 w 2836707"/>
              <a:gd name="connsiteY149" fmla="*/ 2733518 h 2833294"/>
              <a:gd name="connsiteX150" fmla="*/ 1908627 w 2836707"/>
              <a:gd name="connsiteY150" fmla="*/ 2736959 h 2833294"/>
              <a:gd name="connsiteX151" fmla="*/ 1881104 w 2836707"/>
              <a:gd name="connsiteY151" fmla="*/ 2737819 h 2833294"/>
              <a:gd name="connsiteX152" fmla="*/ 1851859 w 2836707"/>
              <a:gd name="connsiteY152" fmla="*/ 2735238 h 2833294"/>
              <a:gd name="connsiteX153" fmla="*/ 1822615 w 2836707"/>
              <a:gd name="connsiteY153" fmla="*/ 2731799 h 2833294"/>
              <a:gd name="connsiteX154" fmla="*/ 1793370 w 2836707"/>
              <a:gd name="connsiteY154" fmla="*/ 2727497 h 2833294"/>
              <a:gd name="connsiteX155" fmla="*/ 1764126 w 2836707"/>
              <a:gd name="connsiteY155" fmla="*/ 2724057 h 2833294"/>
              <a:gd name="connsiteX156" fmla="*/ 1734881 w 2836707"/>
              <a:gd name="connsiteY156" fmla="*/ 2722336 h 2833294"/>
              <a:gd name="connsiteX157" fmla="*/ 1706497 w 2836707"/>
              <a:gd name="connsiteY157" fmla="*/ 2722336 h 2833294"/>
              <a:gd name="connsiteX158" fmla="*/ 1679833 w 2836707"/>
              <a:gd name="connsiteY158" fmla="*/ 2725777 h 2833294"/>
              <a:gd name="connsiteX159" fmla="*/ 1652309 w 2836707"/>
              <a:gd name="connsiteY159" fmla="*/ 2732658 h 2833294"/>
              <a:gd name="connsiteX160" fmla="*/ 1627365 w 2836707"/>
              <a:gd name="connsiteY160" fmla="*/ 2742980 h 2833294"/>
              <a:gd name="connsiteX161" fmla="*/ 1601561 w 2836707"/>
              <a:gd name="connsiteY161" fmla="*/ 2756742 h 2833294"/>
              <a:gd name="connsiteX162" fmla="*/ 1575758 w 2836707"/>
              <a:gd name="connsiteY162" fmla="*/ 2770505 h 2833294"/>
              <a:gd name="connsiteX163" fmla="*/ 1549954 w 2836707"/>
              <a:gd name="connsiteY163" fmla="*/ 2785987 h 2833294"/>
              <a:gd name="connsiteX164" fmla="*/ 1525009 w 2836707"/>
              <a:gd name="connsiteY164" fmla="*/ 2800609 h 2833294"/>
              <a:gd name="connsiteX165" fmla="*/ 1498346 w 2836707"/>
              <a:gd name="connsiteY165" fmla="*/ 2813511 h 2833294"/>
              <a:gd name="connsiteX166" fmla="*/ 1472542 w 2836707"/>
              <a:gd name="connsiteY166" fmla="*/ 2823833 h 2833294"/>
              <a:gd name="connsiteX167" fmla="*/ 1445877 w 2836707"/>
              <a:gd name="connsiteY167" fmla="*/ 2830714 h 2833294"/>
              <a:gd name="connsiteX168" fmla="*/ 1418354 w 2836707"/>
              <a:gd name="connsiteY168" fmla="*/ 2833294 h 2833294"/>
              <a:gd name="connsiteX169" fmla="*/ 1390830 w 2836707"/>
              <a:gd name="connsiteY169" fmla="*/ 2830714 h 2833294"/>
              <a:gd name="connsiteX170" fmla="*/ 1364166 w 2836707"/>
              <a:gd name="connsiteY170" fmla="*/ 2823833 h 2833294"/>
              <a:gd name="connsiteX171" fmla="*/ 1338362 w 2836707"/>
              <a:gd name="connsiteY171" fmla="*/ 2813511 h 2833294"/>
              <a:gd name="connsiteX172" fmla="*/ 1311698 w 2836707"/>
              <a:gd name="connsiteY172" fmla="*/ 2800609 h 2833294"/>
              <a:gd name="connsiteX173" fmla="*/ 1286754 w 2836707"/>
              <a:gd name="connsiteY173" fmla="*/ 2785987 h 2833294"/>
              <a:gd name="connsiteX174" fmla="*/ 1260950 w 2836707"/>
              <a:gd name="connsiteY174" fmla="*/ 2770505 h 2833294"/>
              <a:gd name="connsiteX175" fmla="*/ 1235146 w 2836707"/>
              <a:gd name="connsiteY175" fmla="*/ 2756742 h 2833294"/>
              <a:gd name="connsiteX176" fmla="*/ 1209343 w 2836707"/>
              <a:gd name="connsiteY176" fmla="*/ 2742980 h 2833294"/>
              <a:gd name="connsiteX177" fmla="*/ 1183539 w 2836707"/>
              <a:gd name="connsiteY177" fmla="*/ 2732658 h 2833294"/>
              <a:gd name="connsiteX178" fmla="*/ 1156875 w 2836707"/>
              <a:gd name="connsiteY178" fmla="*/ 2725777 h 2833294"/>
              <a:gd name="connsiteX179" fmla="*/ 1130211 w 2836707"/>
              <a:gd name="connsiteY179" fmla="*/ 2722336 h 2833294"/>
              <a:gd name="connsiteX180" fmla="*/ 1101826 w 2836707"/>
              <a:gd name="connsiteY180" fmla="*/ 2722336 h 2833294"/>
              <a:gd name="connsiteX181" fmla="*/ 1072582 w 2836707"/>
              <a:gd name="connsiteY181" fmla="*/ 2724057 h 2833294"/>
              <a:gd name="connsiteX182" fmla="*/ 1043338 w 2836707"/>
              <a:gd name="connsiteY182" fmla="*/ 2727497 h 2833294"/>
              <a:gd name="connsiteX183" fmla="*/ 1014093 w 2836707"/>
              <a:gd name="connsiteY183" fmla="*/ 2731799 h 2833294"/>
              <a:gd name="connsiteX184" fmla="*/ 984848 w 2836707"/>
              <a:gd name="connsiteY184" fmla="*/ 2735238 h 2833294"/>
              <a:gd name="connsiteX185" fmla="*/ 955604 w 2836707"/>
              <a:gd name="connsiteY185" fmla="*/ 2737819 h 2833294"/>
              <a:gd name="connsiteX186" fmla="*/ 928081 w 2836707"/>
              <a:gd name="connsiteY186" fmla="*/ 2736959 h 2833294"/>
              <a:gd name="connsiteX187" fmla="*/ 901416 w 2836707"/>
              <a:gd name="connsiteY187" fmla="*/ 2733518 h 2833294"/>
              <a:gd name="connsiteX188" fmla="*/ 875612 w 2836707"/>
              <a:gd name="connsiteY188" fmla="*/ 2725777 h 2833294"/>
              <a:gd name="connsiteX189" fmla="*/ 854109 w 2836707"/>
              <a:gd name="connsiteY189" fmla="*/ 2714595 h 2833294"/>
              <a:gd name="connsiteX190" fmla="*/ 833465 w 2836707"/>
              <a:gd name="connsiteY190" fmla="*/ 2699973 h 2833294"/>
              <a:gd name="connsiteX191" fmla="*/ 815403 w 2836707"/>
              <a:gd name="connsiteY191" fmla="*/ 2682770 h 2833294"/>
              <a:gd name="connsiteX192" fmla="*/ 797340 w 2836707"/>
              <a:gd name="connsiteY192" fmla="*/ 2662987 h 2833294"/>
              <a:gd name="connsiteX193" fmla="*/ 780998 w 2836707"/>
              <a:gd name="connsiteY193" fmla="*/ 2642344 h 2833294"/>
              <a:gd name="connsiteX194" fmla="*/ 764655 w 2836707"/>
              <a:gd name="connsiteY194" fmla="*/ 2620840 h 2833294"/>
              <a:gd name="connsiteX195" fmla="*/ 748313 w 2836707"/>
              <a:gd name="connsiteY195" fmla="*/ 2599337 h 2833294"/>
              <a:gd name="connsiteX196" fmla="*/ 731971 w 2836707"/>
              <a:gd name="connsiteY196" fmla="*/ 2578694 h 2833294"/>
              <a:gd name="connsiteX197" fmla="*/ 714768 w 2836707"/>
              <a:gd name="connsiteY197" fmla="*/ 2558911 h 2833294"/>
              <a:gd name="connsiteX198" fmla="*/ 694985 w 2836707"/>
              <a:gd name="connsiteY198" fmla="*/ 2541707 h 2833294"/>
              <a:gd name="connsiteX199" fmla="*/ 676062 w 2836707"/>
              <a:gd name="connsiteY199" fmla="*/ 2526225 h 2833294"/>
              <a:gd name="connsiteX200" fmla="*/ 654559 w 2836707"/>
              <a:gd name="connsiteY200" fmla="*/ 2514184 h 2833294"/>
              <a:gd name="connsiteX201" fmla="*/ 631335 w 2836707"/>
              <a:gd name="connsiteY201" fmla="*/ 2503862 h 2833294"/>
              <a:gd name="connsiteX202" fmla="*/ 606392 w 2836707"/>
              <a:gd name="connsiteY202" fmla="*/ 2495260 h 2833294"/>
              <a:gd name="connsiteX203" fmla="*/ 580587 w 2836707"/>
              <a:gd name="connsiteY203" fmla="*/ 2487519 h 2833294"/>
              <a:gd name="connsiteX204" fmla="*/ 554784 w 2836707"/>
              <a:gd name="connsiteY204" fmla="*/ 2480638 h 2833294"/>
              <a:gd name="connsiteX205" fmla="*/ 528120 w 2836707"/>
              <a:gd name="connsiteY205" fmla="*/ 2473756 h 2833294"/>
              <a:gd name="connsiteX206" fmla="*/ 503176 w 2836707"/>
              <a:gd name="connsiteY206" fmla="*/ 2466015 h 2833294"/>
              <a:gd name="connsiteX207" fmla="*/ 478232 w 2836707"/>
              <a:gd name="connsiteY207" fmla="*/ 2457414 h 2833294"/>
              <a:gd name="connsiteX208" fmla="*/ 455009 w 2836707"/>
              <a:gd name="connsiteY208" fmla="*/ 2447092 h 2833294"/>
              <a:gd name="connsiteX209" fmla="*/ 434366 w 2836707"/>
              <a:gd name="connsiteY209" fmla="*/ 2434190 h 2833294"/>
              <a:gd name="connsiteX210" fmla="*/ 415442 w 2836707"/>
              <a:gd name="connsiteY210" fmla="*/ 2418708 h 2833294"/>
              <a:gd name="connsiteX211" fmla="*/ 399961 w 2836707"/>
              <a:gd name="connsiteY211" fmla="*/ 2399785 h 2833294"/>
              <a:gd name="connsiteX212" fmla="*/ 387059 w 2836707"/>
              <a:gd name="connsiteY212" fmla="*/ 2379141 h 2833294"/>
              <a:gd name="connsiteX213" fmla="*/ 376737 w 2836707"/>
              <a:gd name="connsiteY213" fmla="*/ 2355917 h 2833294"/>
              <a:gd name="connsiteX214" fmla="*/ 368136 w 2836707"/>
              <a:gd name="connsiteY214" fmla="*/ 2330974 h 2833294"/>
              <a:gd name="connsiteX215" fmla="*/ 360395 w 2836707"/>
              <a:gd name="connsiteY215" fmla="*/ 2306030 h 2833294"/>
              <a:gd name="connsiteX216" fmla="*/ 353514 w 2836707"/>
              <a:gd name="connsiteY216" fmla="*/ 2279366 h 2833294"/>
              <a:gd name="connsiteX217" fmla="*/ 346633 w 2836707"/>
              <a:gd name="connsiteY217" fmla="*/ 2253562 h 2833294"/>
              <a:gd name="connsiteX218" fmla="*/ 338891 w 2836707"/>
              <a:gd name="connsiteY218" fmla="*/ 2227757 h 2833294"/>
              <a:gd name="connsiteX219" fmla="*/ 330290 w 2836707"/>
              <a:gd name="connsiteY219" fmla="*/ 2202813 h 2833294"/>
              <a:gd name="connsiteX220" fmla="*/ 319968 w 2836707"/>
              <a:gd name="connsiteY220" fmla="*/ 2179589 h 2833294"/>
              <a:gd name="connsiteX221" fmla="*/ 307927 w 2836707"/>
              <a:gd name="connsiteY221" fmla="*/ 2158086 h 2833294"/>
              <a:gd name="connsiteX222" fmla="*/ 292445 w 2836707"/>
              <a:gd name="connsiteY222" fmla="*/ 2139163 h 2833294"/>
              <a:gd name="connsiteX223" fmla="*/ 275242 w 2836707"/>
              <a:gd name="connsiteY223" fmla="*/ 2119379 h 2833294"/>
              <a:gd name="connsiteX224" fmla="*/ 255459 w 2836707"/>
              <a:gd name="connsiteY224" fmla="*/ 2102177 h 2833294"/>
              <a:gd name="connsiteX225" fmla="*/ 233955 w 2836707"/>
              <a:gd name="connsiteY225" fmla="*/ 2085835 h 2833294"/>
              <a:gd name="connsiteX226" fmla="*/ 212452 w 2836707"/>
              <a:gd name="connsiteY226" fmla="*/ 2069492 h 2833294"/>
              <a:gd name="connsiteX227" fmla="*/ 190950 w 2836707"/>
              <a:gd name="connsiteY227" fmla="*/ 2053150 h 2833294"/>
              <a:gd name="connsiteX228" fmla="*/ 170306 w 2836707"/>
              <a:gd name="connsiteY228" fmla="*/ 2036806 h 2833294"/>
              <a:gd name="connsiteX229" fmla="*/ 150523 w 2836707"/>
              <a:gd name="connsiteY229" fmla="*/ 2018744 h 2833294"/>
              <a:gd name="connsiteX230" fmla="*/ 133321 w 2836707"/>
              <a:gd name="connsiteY230" fmla="*/ 2000681 h 2833294"/>
              <a:gd name="connsiteX231" fmla="*/ 118699 w 2836707"/>
              <a:gd name="connsiteY231" fmla="*/ 1980037 h 2833294"/>
              <a:gd name="connsiteX232" fmla="*/ 107517 w 2836707"/>
              <a:gd name="connsiteY232" fmla="*/ 1958534 h 2833294"/>
              <a:gd name="connsiteX233" fmla="*/ 99776 w 2836707"/>
              <a:gd name="connsiteY233" fmla="*/ 1932731 h 2833294"/>
              <a:gd name="connsiteX234" fmla="*/ 96335 w 2836707"/>
              <a:gd name="connsiteY234" fmla="*/ 1906066 h 2833294"/>
              <a:gd name="connsiteX235" fmla="*/ 95474 w 2836707"/>
              <a:gd name="connsiteY235" fmla="*/ 1878541 h 2833294"/>
              <a:gd name="connsiteX236" fmla="*/ 98055 w 2836707"/>
              <a:gd name="connsiteY236" fmla="*/ 1849297 h 2833294"/>
              <a:gd name="connsiteX237" fmla="*/ 101496 w 2836707"/>
              <a:gd name="connsiteY237" fmla="*/ 1820052 h 2833294"/>
              <a:gd name="connsiteX238" fmla="*/ 105796 w 2836707"/>
              <a:gd name="connsiteY238" fmla="*/ 1790807 h 2833294"/>
              <a:gd name="connsiteX239" fmla="*/ 109237 w 2836707"/>
              <a:gd name="connsiteY239" fmla="*/ 1761563 h 2833294"/>
              <a:gd name="connsiteX240" fmla="*/ 110958 w 2836707"/>
              <a:gd name="connsiteY240" fmla="*/ 1732318 h 2833294"/>
              <a:gd name="connsiteX241" fmla="*/ 110958 w 2836707"/>
              <a:gd name="connsiteY241" fmla="*/ 1703933 h 2833294"/>
              <a:gd name="connsiteX242" fmla="*/ 107517 w 2836707"/>
              <a:gd name="connsiteY242" fmla="*/ 1677269 h 2833294"/>
              <a:gd name="connsiteX243" fmla="*/ 100636 w 2836707"/>
              <a:gd name="connsiteY243" fmla="*/ 1650605 h 2833294"/>
              <a:gd name="connsiteX244" fmla="*/ 90314 w 2836707"/>
              <a:gd name="connsiteY244" fmla="*/ 1625660 h 2833294"/>
              <a:gd name="connsiteX245" fmla="*/ 77412 w 2836707"/>
              <a:gd name="connsiteY245" fmla="*/ 1599857 h 2833294"/>
              <a:gd name="connsiteX246" fmla="*/ 62790 w 2836707"/>
              <a:gd name="connsiteY246" fmla="*/ 1574053 h 2833294"/>
              <a:gd name="connsiteX247" fmla="*/ 47308 w 2836707"/>
              <a:gd name="connsiteY247" fmla="*/ 1548248 h 2833294"/>
              <a:gd name="connsiteX248" fmla="*/ 32686 w 2836707"/>
              <a:gd name="connsiteY248" fmla="*/ 1523304 h 2833294"/>
              <a:gd name="connsiteX249" fmla="*/ 19783 w 2836707"/>
              <a:gd name="connsiteY249" fmla="*/ 1496640 h 2833294"/>
              <a:gd name="connsiteX250" fmla="*/ 9462 w 2836707"/>
              <a:gd name="connsiteY250" fmla="*/ 1470836 h 2833294"/>
              <a:gd name="connsiteX251" fmla="*/ 2581 w 2836707"/>
              <a:gd name="connsiteY251" fmla="*/ 1444171 h 2833294"/>
              <a:gd name="connsiteX252" fmla="*/ 0 w 2836707"/>
              <a:gd name="connsiteY252" fmla="*/ 1416647 h 2833294"/>
              <a:gd name="connsiteX253" fmla="*/ 2581 w 2836707"/>
              <a:gd name="connsiteY253" fmla="*/ 1389123 h 2833294"/>
              <a:gd name="connsiteX254" fmla="*/ 9462 w 2836707"/>
              <a:gd name="connsiteY254" fmla="*/ 1362459 h 2833294"/>
              <a:gd name="connsiteX255" fmla="*/ 19783 w 2836707"/>
              <a:gd name="connsiteY255" fmla="*/ 1336654 h 2833294"/>
              <a:gd name="connsiteX256" fmla="*/ 32686 w 2836707"/>
              <a:gd name="connsiteY256" fmla="*/ 1309991 h 2833294"/>
              <a:gd name="connsiteX257" fmla="*/ 47308 w 2836707"/>
              <a:gd name="connsiteY257" fmla="*/ 1285046 h 2833294"/>
              <a:gd name="connsiteX258" fmla="*/ 62790 w 2836707"/>
              <a:gd name="connsiteY258" fmla="*/ 1259242 h 2833294"/>
              <a:gd name="connsiteX259" fmla="*/ 77412 w 2836707"/>
              <a:gd name="connsiteY259" fmla="*/ 1233438 h 2833294"/>
              <a:gd name="connsiteX260" fmla="*/ 90314 w 2836707"/>
              <a:gd name="connsiteY260" fmla="*/ 1207634 h 2833294"/>
              <a:gd name="connsiteX261" fmla="*/ 100636 w 2836707"/>
              <a:gd name="connsiteY261" fmla="*/ 1182689 h 2833294"/>
              <a:gd name="connsiteX262" fmla="*/ 107517 w 2836707"/>
              <a:gd name="connsiteY262" fmla="*/ 1156025 h 2833294"/>
              <a:gd name="connsiteX263" fmla="*/ 110958 w 2836707"/>
              <a:gd name="connsiteY263" fmla="*/ 1129361 h 2833294"/>
              <a:gd name="connsiteX264" fmla="*/ 110958 w 2836707"/>
              <a:gd name="connsiteY264" fmla="*/ 1100977 h 2833294"/>
              <a:gd name="connsiteX265" fmla="*/ 109237 w 2836707"/>
              <a:gd name="connsiteY265" fmla="*/ 1071732 h 2833294"/>
              <a:gd name="connsiteX266" fmla="*/ 105796 w 2836707"/>
              <a:gd name="connsiteY266" fmla="*/ 1042487 h 2833294"/>
              <a:gd name="connsiteX267" fmla="*/ 101496 w 2836707"/>
              <a:gd name="connsiteY267" fmla="*/ 1013242 h 2833294"/>
              <a:gd name="connsiteX268" fmla="*/ 98055 w 2836707"/>
              <a:gd name="connsiteY268" fmla="*/ 983998 h 2833294"/>
              <a:gd name="connsiteX269" fmla="*/ 95474 w 2836707"/>
              <a:gd name="connsiteY269" fmla="*/ 954754 h 2833294"/>
              <a:gd name="connsiteX270" fmla="*/ 96335 w 2836707"/>
              <a:gd name="connsiteY270" fmla="*/ 927229 h 2833294"/>
              <a:gd name="connsiteX271" fmla="*/ 99776 w 2836707"/>
              <a:gd name="connsiteY271" fmla="*/ 900565 h 2833294"/>
              <a:gd name="connsiteX272" fmla="*/ 107517 w 2836707"/>
              <a:gd name="connsiteY272" fmla="*/ 874760 h 2833294"/>
              <a:gd name="connsiteX273" fmla="*/ 118699 w 2836707"/>
              <a:gd name="connsiteY273" fmla="*/ 853257 h 2833294"/>
              <a:gd name="connsiteX274" fmla="*/ 133321 w 2836707"/>
              <a:gd name="connsiteY274" fmla="*/ 832614 h 2833294"/>
              <a:gd name="connsiteX275" fmla="*/ 150523 w 2836707"/>
              <a:gd name="connsiteY275" fmla="*/ 814551 h 2833294"/>
              <a:gd name="connsiteX276" fmla="*/ 170306 w 2836707"/>
              <a:gd name="connsiteY276" fmla="*/ 796488 h 2833294"/>
              <a:gd name="connsiteX277" fmla="*/ 190950 w 2836707"/>
              <a:gd name="connsiteY277" fmla="*/ 780145 h 2833294"/>
              <a:gd name="connsiteX278" fmla="*/ 212452 w 2836707"/>
              <a:gd name="connsiteY278" fmla="*/ 763802 h 2833294"/>
              <a:gd name="connsiteX279" fmla="*/ 233955 w 2836707"/>
              <a:gd name="connsiteY279" fmla="*/ 747460 h 2833294"/>
              <a:gd name="connsiteX280" fmla="*/ 255459 w 2836707"/>
              <a:gd name="connsiteY280" fmla="*/ 731117 h 2833294"/>
              <a:gd name="connsiteX281" fmla="*/ 275242 w 2836707"/>
              <a:gd name="connsiteY281" fmla="*/ 713915 h 2833294"/>
              <a:gd name="connsiteX282" fmla="*/ 292445 w 2836707"/>
              <a:gd name="connsiteY282" fmla="*/ 694132 h 2833294"/>
              <a:gd name="connsiteX283" fmla="*/ 307927 w 2836707"/>
              <a:gd name="connsiteY283" fmla="*/ 675208 h 2833294"/>
              <a:gd name="connsiteX284" fmla="*/ 319968 w 2836707"/>
              <a:gd name="connsiteY284" fmla="*/ 653705 h 2833294"/>
              <a:gd name="connsiteX285" fmla="*/ 330290 w 2836707"/>
              <a:gd name="connsiteY285" fmla="*/ 630482 h 2833294"/>
              <a:gd name="connsiteX286" fmla="*/ 338891 w 2836707"/>
              <a:gd name="connsiteY286" fmla="*/ 605537 h 2833294"/>
              <a:gd name="connsiteX287" fmla="*/ 346633 w 2836707"/>
              <a:gd name="connsiteY287" fmla="*/ 579732 h 2833294"/>
              <a:gd name="connsiteX288" fmla="*/ 353514 w 2836707"/>
              <a:gd name="connsiteY288" fmla="*/ 553929 h 2833294"/>
              <a:gd name="connsiteX289" fmla="*/ 360395 w 2836707"/>
              <a:gd name="connsiteY289" fmla="*/ 527264 h 2833294"/>
              <a:gd name="connsiteX290" fmla="*/ 368136 w 2836707"/>
              <a:gd name="connsiteY290" fmla="*/ 502321 h 2833294"/>
              <a:gd name="connsiteX291" fmla="*/ 376737 w 2836707"/>
              <a:gd name="connsiteY291" fmla="*/ 477376 h 2833294"/>
              <a:gd name="connsiteX292" fmla="*/ 387059 w 2836707"/>
              <a:gd name="connsiteY292" fmla="*/ 454153 h 2833294"/>
              <a:gd name="connsiteX293" fmla="*/ 399961 w 2836707"/>
              <a:gd name="connsiteY293" fmla="*/ 433510 h 2833294"/>
              <a:gd name="connsiteX294" fmla="*/ 415442 w 2836707"/>
              <a:gd name="connsiteY294" fmla="*/ 414587 h 2833294"/>
              <a:gd name="connsiteX295" fmla="*/ 434366 w 2836707"/>
              <a:gd name="connsiteY295" fmla="*/ 399104 h 2833294"/>
              <a:gd name="connsiteX296" fmla="*/ 455009 w 2836707"/>
              <a:gd name="connsiteY296" fmla="*/ 386202 h 2833294"/>
              <a:gd name="connsiteX297" fmla="*/ 478232 w 2836707"/>
              <a:gd name="connsiteY297" fmla="*/ 375880 h 2833294"/>
              <a:gd name="connsiteX298" fmla="*/ 503176 w 2836707"/>
              <a:gd name="connsiteY298" fmla="*/ 367279 h 2833294"/>
              <a:gd name="connsiteX299" fmla="*/ 528120 w 2836707"/>
              <a:gd name="connsiteY299" fmla="*/ 359538 h 2833294"/>
              <a:gd name="connsiteX300" fmla="*/ 554784 w 2836707"/>
              <a:gd name="connsiteY300" fmla="*/ 352656 h 2833294"/>
              <a:gd name="connsiteX301" fmla="*/ 580587 w 2836707"/>
              <a:gd name="connsiteY301" fmla="*/ 345775 h 2833294"/>
              <a:gd name="connsiteX302" fmla="*/ 606392 w 2836707"/>
              <a:gd name="connsiteY302" fmla="*/ 338034 h 2833294"/>
              <a:gd name="connsiteX303" fmla="*/ 631335 w 2836707"/>
              <a:gd name="connsiteY303" fmla="*/ 329433 h 2833294"/>
              <a:gd name="connsiteX304" fmla="*/ 654559 w 2836707"/>
              <a:gd name="connsiteY304" fmla="*/ 319111 h 2833294"/>
              <a:gd name="connsiteX305" fmla="*/ 676062 w 2836707"/>
              <a:gd name="connsiteY305" fmla="*/ 307070 h 2833294"/>
              <a:gd name="connsiteX306" fmla="*/ 694985 w 2836707"/>
              <a:gd name="connsiteY306" fmla="*/ 291587 h 2833294"/>
              <a:gd name="connsiteX307" fmla="*/ 714768 w 2836707"/>
              <a:gd name="connsiteY307" fmla="*/ 274384 h 2833294"/>
              <a:gd name="connsiteX308" fmla="*/ 731971 w 2836707"/>
              <a:gd name="connsiteY308" fmla="*/ 254601 h 2833294"/>
              <a:gd name="connsiteX309" fmla="*/ 748313 w 2836707"/>
              <a:gd name="connsiteY309" fmla="*/ 233957 h 2833294"/>
              <a:gd name="connsiteX310" fmla="*/ 764655 w 2836707"/>
              <a:gd name="connsiteY310" fmla="*/ 212454 h 2833294"/>
              <a:gd name="connsiteX311" fmla="*/ 780998 w 2836707"/>
              <a:gd name="connsiteY311" fmla="*/ 190950 h 2833294"/>
              <a:gd name="connsiteX312" fmla="*/ 797340 w 2836707"/>
              <a:gd name="connsiteY312" fmla="*/ 170307 h 2833294"/>
              <a:gd name="connsiteX313" fmla="*/ 815403 w 2836707"/>
              <a:gd name="connsiteY313" fmla="*/ 150524 h 2833294"/>
              <a:gd name="connsiteX314" fmla="*/ 833465 w 2836707"/>
              <a:gd name="connsiteY314" fmla="*/ 133322 h 2833294"/>
              <a:gd name="connsiteX315" fmla="*/ 854109 w 2836707"/>
              <a:gd name="connsiteY315" fmla="*/ 118699 h 2833294"/>
              <a:gd name="connsiteX316" fmla="*/ 875612 w 2836707"/>
              <a:gd name="connsiteY316" fmla="*/ 107517 h 2833294"/>
              <a:gd name="connsiteX317" fmla="*/ 901416 w 2836707"/>
              <a:gd name="connsiteY317" fmla="*/ 99776 h 2833294"/>
              <a:gd name="connsiteX318" fmla="*/ 928081 w 2836707"/>
              <a:gd name="connsiteY318" fmla="*/ 96335 h 2833294"/>
              <a:gd name="connsiteX319" fmla="*/ 955604 w 2836707"/>
              <a:gd name="connsiteY319" fmla="*/ 95475 h 2833294"/>
              <a:gd name="connsiteX320" fmla="*/ 984848 w 2836707"/>
              <a:gd name="connsiteY320" fmla="*/ 98056 h 2833294"/>
              <a:gd name="connsiteX321" fmla="*/ 1014093 w 2836707"/>
              <a:gd name="connsiteY321" fmla="*/ 101497 h 2833294"/>
              <a:gd name="connsiteX322" fmla="*/ 1043338 w 2836707"/>
              <a:gd name="connsiteY322" fmla="*/ 105797 h 2833294"/>
              <a:gd name="connsiteX323" fmla="*/ 1072582 w 2836707"/>
              <a:gd name="connsiteY323" fmla="*/ 109238 h 2833294"/>
              <a:gd name="connsiteX324" fmla="*/ 1101826 w 2836707"/>
              <a:gd name="connsiteY324" fmla="*/ 110958 h 2833294"/>
              <a:gd name="connsiteX325" fmla="*/ 1130211 w 2836707"/>
              <a:gd name="connsiteY325" fmla="*/ 110958 h 2833294"/>
              <a:gd name="connsiteX326" fmla="*/ 1156875 w 2836707"/>
              <a:gd name="connsiteY326" fmla="*/ 107517 h 2833294"/>
              <a:gd name="connsiteX327" fmla="*/ 1183539 w 2836707"/>
              <a:gd name="connsiteY327" fmla="*/ 100636 h 2833294"/>
              <a:gd name="connsiteX328" fmla="*/ 1209343 w 2836707"/>
              <a:gd name="connsiteY328" fmla="*/ 90315 h 2833294"/>
              <a:gd name="connsiteX329" fmla="*/ 1235146 w 2836707"/>
              <a:gd name="connsiteY329" fmla="*/ 76552 h 2833294"/>
              <a:gd name="connsiteX330" fmla="*/ 1260950 w 2836707"/>
              <a:gd name="connsiteY330" fmla="*/ 62790 h 2833294"/>
              <a:gd name="connsiteX331" fmla="*/ 1286754 w 2836707"/>
              <a:gd name="connsiteY331" fmla="*/ 47308 h 2833294"/>
              <a:gd name="connsiteX332" fmla="*/ 1311698 w 2836707"/>
              <a:gd name="connsiteY332" fmla="*/ 32685 h 2833294"/>
              <a:gd name="connsiteX333" fmla="*/ 1338362 w 2836707"/>
              <a:gd name="connsiteY333" fmla="*/ 19783 h 2833294"/>
              <a:gd name="connsiteX334" fmla="*/ 1364166 w 2836707"/>
              <a:gd name="connsiteY334" fmla="*/ 9461 h 2833294"/>
              <a:gd name="connsiteX335" fmla="*/ 1390830 w 2836707"/>
              <a:gd name="connsiteY335" fmla="*/ 2580 h 28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836707" h="2833294">
                <a:moveTo>
                  <a:pt x="1418354" y="0"/>
                </a:moveTo>
                <a:lnTo>
                  <a:pt x="1445877" y="2580"/>
                </a:lnTo>
                <a:lnTo>
                  <a:pt x="1472542" y="9461"/>
                </a:lnTo>
                <a:lnTo>
                  <a:pt x="1498346" y="19783"/>
                </a:lnTo>
                <a:lnTo>
                  <a:pt x="1525009" y="32685"/>
                </a:lnTo>
                <a:lnTo>
                  <a:pt x="1549954" y="47308"/>
                </a:lnTo>
                <a:lnTo>
                  <a:pt x="1575758" y="62790"/>
                </a:lnTo>
                <a:lnTo>
                  <a:pt x="1601561" y="76552"/>
                </a:lnTo>
                <a:lnTo>
                  <a:pt x="1627365" y="90315"/>
                </a:lnTo>
                <a:lnTo>
                  <a:pt x="1652309" y="100636"/>
                </a:lnTo>
                <a:lnTo>
                  <a:pt x="1679833" y="107517"/>
                </a:lnTo>
                <a:lnTo>
                  <a:pt x="1706497" y="110958"/>
                </a:lnTo>
                <a:lnTo>
                  <a:pt x="1734881" y="110958"/>
                </a:lnTo>
                <a:lnTo>
                  <a:pt x="1764126" y="109238"/>
                </a:lnTo>
                <a:lnTo>
                  <a:pt x="1793370" y="105797"/>
                </a:lnTo>
                <a:lnTo>
                  <a:pt x="1822615" y="101497"/>
                </a:lnTo>
                <a:lnTo>
                  <a:pt x="1851859" y="98056"/>
                </a:lnTo>
                <a:lnTo>
                  <a:pt x="1881104" y="95475"/>
                </a:lnTo>
                <a:lnTo>
                  <a:pt x="1908627" y="96335"/>
                </a:lnTo>
                <a:lnTo>
                  <a:pt x="1935291" y="99776"/>
                </a:lnTo>
                <a:lnTo>
                  <a:pt x="1961095" y="107517"/>
                </a:lnTo>
                <a:lnTo>
                  <a:pt x="1982599" y="118699"/>
                </a:lnTo>
                <a:lnTo>
                  <a:pt x="2003241" y="133322"/>
                </a:lnTo>
                <a:lnTo>
                  <a:pt x="2021304" y="150524"/>
                </a:lnTo>
                <a:lnTo>
                  <a:pt x="2039367" y="170307"/>
                </a:lnTo>
                <a:lnTo>
                  <a:pt x="2055710" y="190950"/>
                </a:lnTo>
                <a:lnTo>
                  <a:pt x="2072052" y="212454"/>
                </a:lnTo>
                <a:lnTo>
                  <a:pt x="2088394" y="233957"/>
                </a:lnTo>
                <a:lnTo>
                  <a:pt x="2104736" y="254601"/>
                </a:lnTo>
                <a:lnTo>
                  <a:pt x="2121940" y="274384"/>
                </a:lnTo>
                <a:lnTo>
                  <a:pt x="2141723" y="291587"/>
                </a:lnTo>
                <a:lnTo>
                  <a:pt x="2160646" y="307070"/>
                </a:lnTo>
                <a:lnTo>
                  <a:pt x="2182149" y="319111"/>
                </a:lnTo>
                <a:lnTo>
                  <a:pt x="2205372" y="329433"/>
                </a:lnTo>
                <a:lnTo>
                  <a:pt x="2230316" y="338034"/>
                </a:lnTo>
                <a:lnTo>
                  <a:pt x="2256119" y="345775"/>
                </a:lnTo>
                <a:lnTo>
                  <a:pt x="2281923" y="352656"/>
                </a:lnTo>
                <a:lnTo>
                  <a:pt x="2308587" y="359538"/>
                </a:lnTo>
                <a:lnTo>
                  <a:pt x="2333531" y="367279"/>
                </a:lnTo>
                <a:lnTo>
                  <a:pt x="2358474" y="375880"/>
                </a:lnTo>
                <a:lnTo>
                  <a:pt x="2381698" y="386202"/>
                </a:lnTo>
                <a:lnTo>
                  <a:pt x="2402342" y="399104"/>
                </a:lnTo>
                <a:lnTo>
                  <a:pt x="2421265" y="414587"/>
                </a:lnTo>
                <a:lnTo>
                  <a:pt x="2436746" y="433510"/>
                </a:lnTo>
                <a:lnTo>
                  <a:pt x="2449649" y="454153"/>
                </a:lnTo>
                <a:lnTo>
                  <a:pt x="2459970" y="477376"/>
                </a:lnTo>
                <a:lnTo>
                  <a:pt x="2468571" y="502321"/>
                </a:lnTo>
                <a:lnTo>
                  <a:pt x="2476312" y="527264"/>
                </a:lnTo>
                <a:lnTo>
                  <a:pt x="2483194" y="553929"/>
                </a:lnTo>
                <a:lnTo>
                  <a:pt x="2490075" y="579732"/>
                </a:lnTo>
                <a:lnTo>
                  <a:pt x="2497816" y="605537"/>
                </a:lnTo>
                <a:lnTo>
                  <a:pt x="2506417" y="630482"/>
                </a:lnTo>
                <a:lnTo>
                  <a:pt x="2516738" y="653705"/>
                </a:lnTo>
                <a:lnTo>
                  <a:pt x="2528781" y="675208"/>
                </a:lnTo>
                <a:lnTo>
                  <a:pt x="2544263" y="694132"/>
                </a:lnTo>
                <a:lnTo>
                  <a:pt x="2561465" y="713915"/>
                </a:lnTo>
                <a:lnTo>
                  <a:pt x="2581248" y="731117"/>
                </a:lnTo>
                <a:lnTo>
                  <a:pt x="2601892" y="747460"/>
                </a:lnTo>
                <a:lnTo>
                  <a:pt x="2624255" y="763802"/>
                </a:lnTo>
                <a:lnTo>
                  <a:pt x="2645758" y="780145"/>
                </a:lnTo>
                <a:lnTo>
                  <a:pt x="2666401" y="796488"/>
                </a:lnTo>
                <a:lnTo>
                  <a:pt x="2686183" y="814551"/>
                </a:lnTo>
                <a:lnTo>
                  <a:pt x="2703387" y="832614"/>
                </a:lnTo>
                <a:lnTo>
                  <a:pt x="2718009" y="853257"/>
                </a:lnTo>
                <a:lnTo>
                  <a:pt x="2729191" y="874760"/>
                </a:lnTo>
                <a:lnTo>
                  <a:pt x="2736932" y="900565"/>
                </a:lnTo>
                <a:lnTo>
                  <a:pt x="2740372" y="927229"/>
                </a:lnTo>
                <a:lnTo>
                  <a:pt x="2741233" y="954754"/>
                </a:lnTo>
                <a:lnTo>
                  <a:pt x="2738652" y="983998"/>
                </a:lnTo>
                <a:lnTo>
                  <a:pt x="2735211" y="1013242"/>
                </a:lnTo>
                <a:lnTo>
                  <a:pt x="2730911" y="1042487"/>
                </a:lnTo>
                <a:lnTo>
                  <a:pt x="2727470" y="1071732"/>
                </a:lnTo>
                <a:lnTo>
                  <a:pt x="2725751" y="1100977"/>
                </a:lnTo>
                <a:lnTo>
                  <a:pt x="2725751" y="1129361"/>
                </a:lnTo>
                <a:lnTo>
                  <a:pt x="2729191" y="1156025"/>
                </a:lnTo>
                <a:lnTo>
                  <a:pt x="2736071" y="1182689"/>
                </a:lnTo>
                <a:lnTo>
                  <a:pt x="2746393" y="1207634"/>
                </a:lnTo>
                <a:lnTo>
                  <a:pt x="2760156" y="1233438"/>
                </a:lnTo>
                <a:lnTo>
                  <a:pt x="2773917" y="1259242"/>
                </a:lnTo>
                <a:lnTo>
                  <a:pt x="2789400" y="1285046"/>
                </a:lnTo>
                <a:lnTo>
                  <a:pt x="2804021" y="1309991"/>
                </a:lnTo>
                <a:lnTo>
                  <a:pt x="2816924" y="1336654"/>
                </a:lnTo>
                <a:lnTo>
                  <a:pt x="2827245" y="1362459"/>
                </a:lnTo>
                <a:lnTo>
                  <a:pt x="2834126" y="1389123"/>
                </a:lnTo>
                <a:lnTo>
                  <a:pt x="2836707" y="1416647"/>
                </a:lnTo>
                <a:lnTo>
                  <a:pt x="2834126" y="1444171"/>
                </a:lnTo>
                <a:lnTo>
                  <a:pt x="2827245" y="1470836"/>
                </a:lnTo>
                <a:lnTo>
                  <a:pt x="2816924" y="1496640"/>
                </a:lnTo>
                <a:lnTo>
                  <a:pt x="2804021" y="1523304"/>
                </a:lnTo>
                <a:lnTo>
                  <a:pt x="2789400" y="1548248"/>
                </a:lnTo>
                <a:lnTo>
                  <a:pt x="2773917" y="1574053"/>
                </a:lnTo>
                <a:lnTo>
                  <a:pt x="2760156" y="1599857"/>
                </a:lnTo>
                <a:lnTo>
                  <a:pt x="2746393" y="1625660"/>
                </a:lnTo>
                <a:lnTo>
                  <a:pt x="2736071" y="1650605"/>
                </a:lnTo>
                <a:lnTo>
                  <a:pt x="2729191" y="1677269"/>
                </a:lnTo>
                <a:lnTo>
                  <a:pt x="2725751" y="1703933"/>
                </a:lnTo>
                <a:lnTo>
                  <a:pt x="2725751" y="1732318"/>
                </a:lnTo>
                <a:lnTo>
                  <a:pt x="2727470" y="1761563"/>
                </a:lnTo>
                <a:lnTo>
                  <a:pt x="2730911" y="1790807"/>
                </a:lnTo>
                <a:lnTo>
                  <a:pt x="2735211" y="1820052"/>
                </a:lnTo>
                <a:lnTo>
                  <a:pt x="2738652" y="1849297"/>
                </a:lnTo>
                <a:lnTo>
                  <a:pt x="2741233" y="1878541"/>
                </a:lnTo>
                <a:lnTo>
                  <a:pt x="2740372" y="1906066"/>
                </a:lnTo>
                <a:lnTo>
                  <a:pt x="2736932" y="1932731"/>
                </a:lnTo>
                <a:lnTo>
                  <a:pt x="2729191" y="1958534"/>
                </a:lnTo>
                <a:lnTo>
                  <a:pt x="2718009" y="1980037"/>
                </a:lnTo>
                <a:lnTo>
                  <a:pt x="2703387" y="2000681"/>
                </a:lnTo>
                <a:lnTo>
                  <a:pt x="2686183" y="2018744"/>
                </a:lnTo>
                <a:lnTo>
                  <a:pt x="2666401" y="2036806"/>
                </a:lnTo>
                <a:lnTo>
                  <a:pt x="2645758" y="2053150"/>
                </a:lnTo>
                <a:lnTo>
                  <a:pt x="2624255" y="2069492"/>
                </a:lnTo>
                <a:lnTo>
                  <a:pt x="2601892" y="2085835"/>
                </a:lnTo>
                <a:lnTo>
                  <a:pt x="2581248" y="2102177"/>
                </a:lnTo>
                <a:lnTo>
                  <a:pt x="2561465" y="2119379"/>
                </a:lnTo>
                <a:lnTo>
                  <a:pt x="2544263" y="2139163"/>
                </a:lnTo>
                <a:lnTo>
                  <a:pt x="2528781" y="2158086"/>
                </a:lnTo>
                <a:lnTo>
                  <a:pt x="2516738" y="2179589"/>
                </a:lnTo>
                <a:lnTo>
                  <a:pt x="2506417" y="2202813"/>
                </a:lnTo>
                <a:lnTo>
                  <a:pt x="2497816" y="2227757"/>
                </a:lnTo>
                <a:lnTo>
                  <a:pt x="2490075" y="2253562"/>
                </a:lnTo>
                <a:lnTo>
                  <a:pt x="2483194" y="2279366"/>
                </a:lnTo>
                <a:lnTo>
                  <a:pt x="2476312" y="2306030"/>
                </a:lnTo>
                <a:lnTo>
                  <a:pt x="2468571" y="2330974"/>
                </a:lnTo>
                <a:lnTo>
                  <a:pt x="2459970" y="2355917"/>
                </a:lnTo>
                <a:lnTo>
                  <a:pt x="2449649" y="2379141"/>
                </a:lnTo>
                <a:lnTo>
                  <a:pt x="2436746" y="2399785"/>
                </a:lnTo>
                <a:lnTo>
                  <a:pt x="2421265" y="2418708"/>
                </a:lnTo>
                <a:lnTo>
                  <a:pt x="2402342" y="2434190"/>
                </a:lnTo>
                <a:lnTo>
                  <a:pt x="2381698" y="2447092"/>
                </a:lnTo>
                <a:lnTo>
                  <a:pt x="2358474" y="2457414"/>
                </a:lnTo>
                <a:lnTo>
                  <a:pt x="2333531" y="2466015"/>
                </a:lnTo>
                <a:lnTo>
                  <a:pt x="2308587" y="2473756"/>
                </a:lnTo>
                <a:lnTo>
                  <a:pt x="2281923" y="2480638"/>
                </a:lnTo>
                <a:lnTo>
                  <a:pt x="2256119" y="2487519"/>
                </a:lnTo>
                <a:lnTo>
                  <a:pt x="2230316" y="2495260"/>
                </a:lnTo>
                <a:lnTo>
                  <a:pt x="2205372" y="2503862"/>
                </a:lnTo>
                <a:lnTo>
                  <a:pt x="2182149" y="2514184"/>
                </a:lnTo>
                <a:lnTo>
                  <a:pt x="2160646" y="2526225"/>
                </a:lnTo>
                <a:lnTo>
                  <a:pt x="2141723" y="2541707"/>
                </a:lnTo>
                <a:lnTo>
                  <a:pt x="2121940" y="2558911"/>
                </a:lnTo>
                <a:lnTo>
                  <a:pt x="2104736" y="2578694"/>
                </a:lnTo>
                <a:lnTo>
                  <a:pt x="2088394" y="2599337"/>
                </a:lnTo>
                <a:lnTo>
                  <a:pt x="2072052" y="2620840"/>
                </a:lnTo>
                <a:lnTo>
                  <a:pt x="2055710" y="2642344"/>
                </a:lnTo>
                <a:lnTo>
                  <a:pt x="2039367" y="2662987"/>
                </a:lnTo>
                <a:lnTo>
                  <a:pt x="2021304" y="2682770"/>
                </a:lnTo>
                <a:lnTo>
                  <a:pt x="2003241" y="2699973"/>
                </a:lnTo>
                <a:lnTo>
                  <a:pt x="1982599" y="2714595"/>
                </a:lnTo>
                <a:lnTo>
                  <a:pt x="1961095" y="2725777"/>
                </a:lnTo>
                <a:lnTo>
                  <a:pt x="1935291" y="2733518"/>
                </a:lnTo>
                <a:lnTo>
                  <a:pt x="1908627" y="2736959"/>
                </a:lnTo>
                <a:lnTo>
                  <a:pt x="1881104" y="2737819"/>
                </a:lnTo>
                <a:lnTo>
                  <a:pt x="1851859" y="2735238"/>
                </a:lnTo>
                <a:lnTo>
                  <a:pt x="1822615" y="2731799"/>
                </a:lnTo>
                <a:lnTo>
                  <a:pt x="1793370" y="2727497"/>
                </a:lnTo>
                <a:lnTo>
                  <a:pt x="1764126" y="2724057"/>
                </a:lnTo>
                <a:lnTo>
                  <a:pt x="1734881" y="2722336"/>
                </a:lnTo>
                <a:lnTo>
                  <a:pt x="1706497" y="2722336"/>
                </a:lnTo>
                <a:lnTo>
                  <a:pt x="1679833" y="2725777"/>
                </a:lnTo>
                <a:lnTo>
                  <a:pt x="1652309" y="2732658"/>
                </a:lnTo>
                <a:lnTo>
                  <a:pt x="1627365" y="2742980"/>
                </a:lnTo>
                <a:lnTo>
                  <a:pt x="1601561" y="2756742"/>
                </a:lnTo>
                <a:lnTo>
                  <a:pt x="1575758" y="2770505"/>
                </a:lnTo>
                <a:lnTo>
                  <a:pt x="1549954" y="2785987"/>
                </a:lnTo>
                <a:lnTo>
                  <a:pt x="1525009" y="2800609"/>
                </a:lnTo>
                <a:lnTo>
                  <a:pt x="1498346" y="2813511"/>
                </a:lnTo>
                <a:lnTo>
                  <a:pt x="1472542" y="2823833"/>
                </a:lnTo>
                <a:lnTo>
                  <a:pt x="1445877" y="2830714"/>
                </a:lnTo>
                <a:lnTo>
                  <a:pt x="1418354" y="2833294"/>
                </a:lnTo>
                <a:lnTo>
                  <a:pt x="1390830" y="2830714"/>
                </a:lnTo>
                <a:lnTo>
                  <a:pt x="1364166" y="2823833"/>
                </a:lnTo>
                <a:lnTo>
                  <a:pt x="1338362" y="2813511"/>
                </a:lnTo>
                <a:lnTo>
                  <a:pt x="1311698" y="2800609"/>
                </a:lnTo>
                <a:lnTo>
                  <a:pt x="1286754" y="2785987"/>
                </a:lnTo>
                <a:lnTo>
                  <a:pt x="1260950" y="2770505"/>
                </a:lnTo>
                <a:lnTo>
                  <a:pt x="1235146" y="2756742"/>
                </a:lnTo>
                <a:lnTo>
                  <a:pt x="1209343" y="2742980"/>
                </a:lnTo>
                <a:lnTo>
                  <a:pt x="1183539" y="2732658"/>
                </a:lnTo>
                <a:lnTo>
                  <a:pt x="1156875" y="2725777"/>
                </a:lnTo>
                <a:lnTo>
                  <a:pt x="1130211" y="2722336"/>
                </a:lnTo>
                <a:lnTo>
                  <a:pt x="1101826" y="2722336"/>
                </a:lnTo>
                <a:lnTo>
                  <a:pt x="1072582" y="2724057"/>
                </a:lnTo>
                <a:lnTo>
                  <a:pt x="1043338" y="2727497"/>
                </a:lnTo>
                <a:lnTo>
                  <a:pt x="1014093" y="2731799"/>
                </a:lnTo>
                <a:lnTo>
                  <a:pt x="984848" y="2735238"/>
                </a:lnTo>
                <a:lnTo>
                  <a:pt x="955604" y="2737819"/>
                </a:lnTo>
                <a:lnTo>
                  <a:pt x="928081" y="2736959"/>
                </a:lnTo>
                <a:lnTo>
                  <a:pt x="901416" y="2733518"/>
                </a:lnTo>
                <a:lnTo>
                  <a:pt x="875612" y="2725777"/>
                </a:lnTo>
                <a:lnTo>
                  <a:pt x="854109" y="2714595"/>
                </a:lnTo>
                <a:lnTo>
                  <a:pt x="833465" y="2699973"/>
                </a:lnTo>
                <a:lnTo>
                  <a:pt x="815403" y="2682770"/>
                </a:lnTo>
                <a:lnTo>
                  <a:pt x="797340" y="2662987"/>
                </a:lnTo>
                <a:lnTo>
                  <a:pt x="780998" y="2642344"/>
                </a:lnTo>
                <a:lnTo>
                  <a:pt x="764655" y="2620840"/>
                </a:lnTo>
                <a:lnTo>
                  <a:pt x="748313" y="2599337"/>
                </a:lnTo>
                <a:lnTo>
                  <a:pt x="731971" y="2578694"/>
                </a:lnTo>
                <a:lnTo>
                  <a:pt x="714768" y="2558911"/>
                </a:lnTo>
                <a:lnTo>
                  <a:pt x="694985" y="2541707"/>
                </a:lnTo>
                <a:lnTo>
                  <a:pt x="676062" y="2526225"/>
                </a:lnTo>
                <a:lnTo>
                  <a:pt x="654559" y="2514184"/>
                </a:lnTo>
                <a:lnTo>
                  <a:pt x="631335" y="2503862"/>
                </a:lnTo>
                <a:lnTo>
                  <a:pt x="606392" y="2495260"/>
                </a:lnTo>
                <a:lnTo>
                  <a:pt x="580587" y="2487519"/>
                </a:lnTo>
                <a:lnTo>
                  <a:pt x="554784" y="2480638"/>
                </a:lnTo>
                <a:lnTo>
                  <a:pt x="528120" y="2473756"/>
                </a:lnTo>
                <a:lnTo>
                  <a:pt x="503176" y="2466015"/>
                </a:lnTo>
                <a:lnTo>
                  <a:pt x="478232" y="2457414"/>
                </a:lnTo>
                <a:lnTo>
                  <a:pt x="455009" y="2447092"/>
                </a:lnTo>
                <a:lnTo>
                  <a:pt x="434366" y="2434190"/>
                </a:lnTo>
                <a:lnTo>
                  <a:pt x="415442" y="2418708"/>
                </a:lnTo>
                <a:lnTo>
                  <a:pt x="399961" y="2399785"/>
                </a:lnTo>
                <a:lnTo>
                  <a:pt x="387059" y="2379141"/>
                </a:lnTo>
                <a:lnTo>
                  <a:pt x="376737" y="2355917"/>
                </a:lnTo>
                <a:lnTo>
                  <a:pt x="368136" y="2330974"/>
                </a:lnTo>
                <a:lnTo>
                  <a:pt x="360395" y="2306030"/>
                </a:lnTo>
                <a:lnTo>
                  <a:pt x="353514" y="2279366"/>
                </a:lnTo>
                <a:lnTo>
                  <a:pt x="346633" y="2253562"/>
                </a:lnTo>
                <a:lnTo>
                  <a:pt x="338891" y="2227757"/>
                </a:lnTo>
                <a:lnTo>
                  <a:pt x="330290" y="2202813"/>
                </a:lnTo>
                <a:lnTo>
                  <a:pt x="319968" y="2179589"/>
                </a:lnTo>
                <a:lnTo>
                  <a:pt x="307927" y="2158086"/>
                </a:lnTo>
                <a:lnTo>
                  <a:pt x="292445" y="2139163"/>
                </a:lnTo>
                <a:lnTo>
                  <a:pt x="275242" y="2119379"/>
                </a:lnTo>
                <a:lnTo>
                  <a:pt x="255459" y="2102177"/>
                </a:lnTo>
                <a:lnTo>
                  <a:pt x="233955" y="2085835"/>
                </a:lnTo>
                <a:lnTo>
                  <a:pt x="212452" y="2069492"/>
                </a:lnTo>
                <a:lnTo>
                  <a:pt x="190950" y="2053150"/>
                </a:lnTo>
                <a:lnTo>
                  <a:pt x="170306" y="2036806"/>
                </a:lnTo>
                <a:lnTo>
                  <a:pt x="150523" y="2018744"/>
                </a:lnTo>
                <a:lnTo>
                  <a:pt x="133321" y="2000681"/>
                </a:lnTo>
                <a:lnTo>
                  <a:pt x="118699" y="1980037"/>
                </a:lnTo>
                <a:lnTo>
                  <a:pt x="107517" y="1958534"/>
                </a:lnTo>
                <a:lnTo>
                  <a:pt x="99776" y="1932731"/>
                </a:lnTo>
                <a:lnTo>
                  <a:pt x="96335" y="1906066"/>
                </a:lnTo>
                <a:lnTo>
                  <a:pt x="95474" y="1878541"/>
                </a:lnTo>
                <a:lnTo>
                  <a:pt x="98055" y="1849297"/>
                </a:lnTo>
                <a:lnTo>
                  <a:pt x="101496" y="1820052"/>
                </a:lnTo>
                <a:lnTo>
                  <a:pt x="105796" y="1790807"/>
                </a:lnTo>
                <a:lnTo>
                  <a:pt x="109237" y="1761563"/>
                </a:lnTo>
                <a:lnTo>
                  <a:pt x="110958" y="1732318"/>
                </a:lnTo>
                <a:lnTo>
                  <a:pt x="110958" y="1703933"/>
                </a:lnTo>
                <a:lnTo>
                  <a:pt x="107517" y="1677269"/>
                </a:lnTo>
                <a:lnTo>
                  <a:pt x="100636" y="1650605"/>
                </a:lnTo>
                <a:lnTo>
                  <a:pt x="90314" y="1625660"/>
                </a:lnTo>
                <a:lnTo>
                  <a:pt x="77412" y="1599857"/>
                </a:lnTo>
                <a:lnTo>
                  <a:pt x="62790" y="1574053"/>
                </a:lnTo>
                <a:lnTo>
                  <a:pt x="47308" y="1548248"/>
                </a:lnTo>
                <a:lnTo>
                  <a:pt x="32686" y="1523304"/>
                </a:lnTo>
                <a:lnTo>
                  <a:pt x="19783" y="1496640"/>
                </a:lnTo>
                <a:lnTo>
                  <a:pt x="9462" y="1470836"/>
                </a:lnTo>
                <a:lnTo>
                  <a:pt x="2581" y="1444171"/>
                </a:lnTo>
                <a:lnTo>
                  <a:pt x="0" y="1416647"/>
                </a:lnTo>
                <a:lnTo>
                  <a:pt x="2581" y="1389123"/>
                </a:lnTo>
                <a:lnTo>
                  <a:pt x="9462" y="1362459"/>
                </a:lnTo>
                <a:lnTo>
                  <a:pt x="19783" y="1336654"/>
                </a:lnTo>
                <a:lnTo>
                  <a:pt x="32686" y="1309991"/>
                </a:lnTo>
                <a:lnTo>
                  <a:pt x="47308" y="1285046"/>
                </a:lnTo>
                <a:lnTo>
                  <a:pt x="62790" y="1259242"/>
                </a:lnTo>
                <a:lnTo>
                  <a:pt x="77412" y="1233438"/>
                </a:lnTo>
                <a:lnTo>
                  <a:pt x="90314" y="1207634"/>
                </a:lnTo>
                <a:lnTo>
                  <a:pt x="100636" y="1182689"/>
                </a:lnTo>
                <a:lnTo>
                  <a:pt x="107517" y="1156025"/>
                </a:lnTo>
                <a:lnTo>
                  <a:pt x="110958" y="1129361"/>
                </a:lnTo>
                <a:lnTo>
                  <a:pt x="110958" y="1100977"/>
                </a:lnTo>
                <a:lnTo>
                  <a:pt x="109237" y="1071732"/>
                </a:lnTo>
                <a:lnTo>
                  <a:pt x="105796" y="1042487"/>
                </a:lnTo>
                <a:lnTo>
                  <a:pt x="101496" y="1013242"/>
                </a:lnTo>
                <a:lnTo>
                  <a:pt x="98055" y="983998"/>
                </a:lnTo>
                <a:lnTo>
                  <a:pt x="95474" y="954754"/>
                </a:lnTo>
                <a:lnTo>
                  <a:pt x="96335" y="927229"/>
                </a:lnTo>
                <a:lnTo>
                  <a:pt x="99776" y="900565"/>
                </a:lnTo>
                <a:lnTo>
                  <a:pt x="107517" y="874760"/>
                </a:lnTo>
                <a:lnTo>
                  <a:pt x="118699" y="853257"/>
                </a:lnTo>
                <a:lnTo>
                  <a:pt x="133321" y="832614"/>
                </a:lnTo>
                <a:lnTo>
                  <a:pt x="150523" y="814551"/>
                </a:lnTo>
                <a:lnTo>
                  <a:pt x="170306" y="796488"/>
                </a:lnTo>
                <a:lnTo>
                  <a:pt x="190950" y="780145"/>
                </a:lnTo>
                <a:lnTo>
                  <a:pt x="212452" y="763802"/>
                </a:lnTo>
                <a:lnTo>
                  <a:pt x="233955" y="747460"/>
                </a:lnTo>
                <a:lnTo>
                  <a:pt x="255459" y="731117"/>
                </a:lnTo>
                <a:lnTo>
                  <a:pt x="275242" y="713915"/>
                </a:lnTo>
                <a:lnTo>
                  <a:pt x="292445" y="694132"/>
                </a:lnTo>
                <a:lnTo>
                  <a:pt x="307927" y="675208"/>
                </a:lnTo>
                <a:lnTo>
                  <a:pt x="319968" y="653705"/>
                </a:lnTo>
                <a:lnTo>
                  <a:pt x="330290" y="630482"/>
                </a:lnTo>
                <a:lnTo>
                  <a:pt x="338891" y="605537"/>
                </a:lnTo>
                <a:lnTo>
                  <a:pt x="346633" y="579732"/>
                </a:lnTo>
                <a:lnTo>
                  <a:pt x="353514" y="553929"/>
                </a:lnTo>
                <a:lnTo>
                  <a:pt x="360395" y="527264"/>
                </a:lnTo>
                <a:lnTo>
                  <a:pt x="368136" y="502321"/>
                </a:lnTo>
                <a:lnTo>
                  <a:pt x="376737" y="477376"/>
                </a:lnTo>
                <a:lnTo>
                  <a:pt x="387059" y="454153"/>
                </a:lnTo>
                <a:lnTo>
                  <a:pt x="399961" y="433510"/>
                </a:lnTo>
                <a:lnTo>
                  <a:pt x="415442" y="414587"/>
                </a:lnTo>
                <a:lnTo>
                  <a:pt x="434366" y="399104"/>
                </a:lnTo>
                <a:lnTo>
                  <a:pt x="455009" y="386202"/>
                </a:lnTo>
                <a:lnTo>
                  <a:pt x="478232" y="375880"/>
                </a:lnTo>
                <a:lnTo>
                  <a:pt x="503176" y="367279"/>
                </a:lnTo>
                <a:lnTo>
                  <a:pt x="528120" y="359538"/>
                </a:lnTo>
                <a:lnTo>
                  <a:pt x="554784" y="352656"/>
                </a:lnTo>
                <a:lnTo>
                  <a:pt x="580587" y="345775"/>
                </a:lnTo>
                <a:lnTo>
                  <a:pt x="606392" y="338034"/>
                </a:lnTo>
                <a:lnTo>
                  <a:pt x="631335" y="329433"/>
                </a:lnTo>
                <a:lnTo>
                  <a:pt x="654559" y="319111"/>
                </a:lnTo>
                <a:lnTo>
                  <a:pt x="676062" y="307070"/>
                </a:lnTo>
                <a:lnTo>
                  <a:pt x="694985" y="291587"/>
                </a:lnTo>
                <a:lnTo>
                  <a:pt x="714768" y="274384"/>
                </a:lnTo>
                <a:lnTo>
                  <a:pt x="731971" y="254601"/>
                </a:lnTo>
                <a:lnTo>
                  <a:pt x="748313" y="233957"/>
                </a:lnTo>
                <a:lnTo>
                  <a:pt x="764655" y="212454"/>
                </a:lnTo>
                <a:lnTo>
                  <a:pt x="780998" y="190950"/>
                </a:lnTo>
                <a:lnTo>
                  <a:pt x="797340" y="170307"/>
                </a:lnTo>
                <a:lnTo>
                  <a:pt x="815403" y="150524"/>
                </a:lnTo>
                <a:lnTo>
                  <a:pt x="833465" y="133322"/>
                </a:lnTo>
                <a:lnTo>
                  <a:pt x="854109" y="118699"/>
                </a:lnTo>
                <a:lnTo>
                  <a:pt x="875612" y="107517"/>
                </a:lnTo>
                <a:lnTo>
                  <a:pt x="901416" y="99776"/>
                </a:lnTo>
                <a:lnTo>
                  <a:pt x="928081" y="96335"/>
                </a:lnTo>
                <a:lnTo>
                  <a:pt x="955604" y="95475"/>
                </a:lnTo>
                <a:lnTo>
                  <a:pt x="984848" y="98056"/>
                </a:lnTo>
                <a:lnTo>
                  <a:pt x="1014093" y="101497"/>
                </a:lnTo>
                <a:lnTo>
                  <a:pt x="1043338" y="105797"/>
                </a:lnTo>
                <a:lnTo>
                  <a:pt x="1072582" y="109238"/>
                </a:lnTo>
                <a:lnTo>
                  <a:pt x="1101826" y="110958"/>
                </a:lnTo>
                <a:lnTo>
                  <a:pt x="1130211" y="110958"/>
                </a:lnTo>
                <a:lnTo>
                  <a:pt x="1156875" y="107517"/>
                </a:lnTo>
                <a:lnTo>
                  <a:pt x="1183539" y="100636"/>
                </a:lnTo>
                <a:lnTo>
                  <a:pt x="1209343" y="90315"/>
                </a:lnTo>
                <a:lnTo>
                  <a:pt x="1235146" y="76552"/>
                </a:lnTo>
                <a:lnTo>
                  <a:pt x="1260950" y="62790"/>
                </a:lnTo>
                <a:lnTo>
                  <a:pt x="1286754" y="47308"/>
                </a:lnTo>
                <a:lnTo>
                  <a:pt x="1311698" y="32685"/>
                </a:lnTo>
                <a:lnTo>
                  <a:pt x="1338362" y="19783"/>
                </a:lnTo>
                <a:lnTo>
                  <a:pt x="1364166" y="9461"/>
                </a:lnTo>
                <a:lnTo>
                  <a:pt x="1390830" y="2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 descr="Obraz zawierający tekst, ściana, osoba&#10;&#10;Opis wygenerowany automatycznie">
            <a:extLst>
              <a:ext uri="{FF2B5EF4-FFF2-40B4-BE49-F238E27FC236}">
                <a16:creationId xmlns:a16="http://schemas.microsoft.com/office/drawing/2014/main" id="{322F9122-197A-914F-A315-6F989C5F6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8111" b="3860"/>
          <a:stretch/>
        </p:blipFill>
        <p:spPr>
          <a:xfrm>
            <a:off x="6415688" y="3401199"/>
            <a:ext cx="1737712" cy="1624946"/>
          </a:xfrm>
          <a:prstGeom prst="rect">
            <a:avLst/>
          </a:pr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Obraz 14" descr="Obraz zawierający osoba, wewnątrz, ściana, żywność&#10;&#10;Opis wygenerowany automatycznie">
            <a:extLst>
              <a:ext uri="{FF2B5EF4-FFF2-40B4-BE49-F238E27FC236}">
                <a16:creationId xmlns:a16="http://schemas.microsoft.com/office/drawing/2014/main" id="{4FF60DB5-94B5-0143-B511-552B27970A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085" r="17083" b="-3"/>
          <a:stretch/>
        </p:blipFill>
        <p:spPr>
          <a:xfrm>
            <a:off x="9871306" y="4799040"/>
            <a:ext cx="1884478" cy="18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9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DC1B04-A75C-2349-BF9D-AA90F24B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804335"/>
            <a:ext cx="5880100" cy="1681709"/>
          </a:xfrm>
        </p:spPr>
        <p:txBody>
          <a:bodyPr>
            <a:normAutofit fontScale="90000"/>
          </a:bodyPr>
          <a:lstStyle/>
          <a:p>
            <a:r>
              <a:rPr lang="pl-PL" dirty="0"/>
              <a:t>Nowości </a:t>
            </a:r>
            <a:br>
              <a:rPr lang="pl-PL" dirty="0"/>
            </a:br>
            <a:r>
              <a:rPr lang="pl-PL" dirty="0"/>
              <a:t>i Eksperymenty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85ED71-D606-E547-80C3-88B2A2D6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360140"/>
            <a:ext cx="4398652" cy="369352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Jak wspomnieliśmy, we Włoszech jest wiele innych rodzajów pizzy, mniej lub bardziej tradycyjnych. Pomijając tę smażoną (</a:t>
            </a:r>
            <a:r>
              <a:rPr lang="pl-PL" sz="2200" i="1" dirty="0"/>
              <a:t>pizza </a:t>
            </a:r>
            <a:r>
              <a:rPr lang="pl-PL" sz="2200" i="1" dirty="0" err="1"/>
              <a:t>fritta</a:t>
            </a:r>
            <a:r>
              <a:rPr lang="pl-PL" sz="2200" i="1" dirty="0"/>
              <a:t> – </a:t>
            </a:r>
            <a:r>
              <a:rPr lang="pl-PL" sz="2200" dirty="0"/>
              <a:t>fot. 1) – prawdziwą królową neapolitańskich ulic – pomyślmy chociażby </a:t>
            </a:r>
            <a:br>
              <a:rPr lang="pl-PL" sz="2200" dirty="0"/>
            </a:br>
            <a:r>
              <a:rPr lang="pl-PL" sz="2200" dirty="0"/>
              <a:t>o rzymskiej pizzy na kawałki (</a:t>
            </a:r>
            <a:r>
              <a:rPr lang="pl-PL" sz="2200" i="1" dirty="0"/>
              <a:t>pizza al </a:t>
            </a:r>
            <a:r>
              <a:rPr lang="pl-PL" sz="2200" i="1" dirty="0" err="1"/>
              <a:t>taglio</a:t>
            </a:r>
            <a:r>
              <a:rPr lang="pl-PL" sz="2200" i="1" dirty="0"/>
              <a:t> </a:t>
            </a:r>
            <a:r>
              <a:rPr lang="pl-PL" sz="2200" dirty="0"/>
              <a:t> fot. 2 i 3).  Ale to nie wszystko. 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09A1112-239E-4149-B803-9EC081E3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Obraz 14" descr="Obraz zawierający pizza, żywność, pudełko, wewnątrz&#10;&#10;Opis wygenerowany automatycznie">
            <a:extLst>
              <a:ext uri="{FF2B5EF4-FFF2-40B4-BE49-F238E27FC236}">
                <a16:creationId xmlns:a16="http://schemas.microsoft.com/office/drawing/2014/main" id="{FE42B34F-1DB3-1F4C-A3B1-40AE63428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676" r="2" b="5416"/>
          <a:stretch/>
        </p:blipFill>
        <p:spPr>
          <a:xfrm>
            <a:off x="5724287" y="2642287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CE326BE-F0B1-46A2-AD11-ECDEEFB38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Obraz 7" descr="Fot. 1&#10;">
            <a:extLst>
              <a:ext uri="{FF2B5EF4-FFF2-40B4-BE49-F238E27FC236}">
                <a16:creationId xmlns:a16="http://schemas.microsoft.com/office/drawing/2014/main" id="{81F420C2-2564-7F44-892B-0D00C980B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283" r="4241"/>
          <a:stretch/>
        </p:blipFill>
        <p:spPr>
          <a:xfrm>
            <a:off x="7959581" y="10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F4E094D-2FC9-46CE-8205-CFF6D52B1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Obraz 10" descr="Obraz zawierający pizza, wewnątrz, żywność, osoba&#10;&#10;Opis wygenerowany automatycznie">
            <a:extLst>
              <a:ext uri="{FF2B5EF4-FFF2-40B4-BE49-F238E27FC236}">
                <a16:creationId xmlns:a16="http://schemas.microsoft.com/office/drawing/2014/main" id="{0B6F79FC-B8BD-E44E-A6F1-8A67A46151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3187" r="6606" b="-3"/>
          <a:stretch/>
        </p:blipFill>
        <p:spPr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73CC9C-C9DC-9640-AFAE-A627BF47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02" y="645106"/>
            <a:ext cx="4339827" cy="812992"/>
          </a:xfrm>
        </p:spPr>
        <p:txBody>
          <a:bodyPr>
            <a:normAutofit/>
          </a:bodyPr>
          <a:lstStyle/>
          <a:p>
            <a:endParaRPr lang="pl-PL" sz="40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FDD31-083A-4B44-9232-4B16F422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2001795"/>
            <a:ext cx="4238719" cy="38777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Gabriele </a:t>
            </a:r>
            <a:r>
              <a:rPr lang="pl-PL" sz="2200" dirty="0" err="1"/>
              <a:t>Bonci</a:t>
            </a:r>
            <a:r>
              <a:rPr lang="pl-PL" sz="2200" dirty="0"/>
              <a:t> (fot. 3) w </a:t>
            </a:r>
            <a:r>
              <a:rPr lang="pl-PL" sz="2200" dirty="0" err="1"/>
              <a:t>Pizzarium</a:t>
            </a:r>
            <a:r>
              <a:rPr lang="pl-PL" sz="2200" dirty="0"/>
              <a:t> zasłynął z tworzenia wyjątkowych oraz nieoczywistych połączeń składników (fot. 2).  Wspomniany szef kuchni używa zarówno prostych składników, jak </a:t>
            </a:r>
            <a:r>
              <a:rPr lang="pl-PL" sz="2200" i="1" dirty="0" err="1"/>
              <a:t>mortadella</a:t>
            </a:r>
            <a:r>
              <a:rPr lang="pl-PL" sz="2200" dirty="0"/>
              <a:t> (fot. 4) czy ziemniaki, po te nieoczywiste, jak fiołki (fot. 1).</a:t>
            </a:r>
          </a:p>
        </p:txBody>
      </p:sp>
      <p:pic>
        <p:nvPicPr>
          <p:cNvPr id="14" name="Obraz 13" descr="Obraz zawierający osoba, zamknąć&#10;&#10;Opis wygenerowany automatycznie">
            <a:extLst>
              <a:ext uri="{FF2B5EF4-FFF2-40B4-BE49-F238E27FC236}">
                <a16:creationId xmlns:a16="http://schemas.microsoft.com/office/drawing/2014/main" id="{78C88DEC-2075-AD46-B857-D1642E82E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78" r="19912" b="3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8" name="Obraz 7" descr="Obraz zawierający żywność, pizza, naczynie, patelnia&#10;&#10;Opis wygenerowany automatycznie">
            <a:extLst>
              <a:ext uri="{FF2B5EF4-FFF2-40B4-BE49-F238E27FC236}">
                <a16:creationId xmlns:a16="http://schemas.microsoft.com/office/drawing/2014/main" id="{52C58107-0218-2749-A02E-CC2A61DF66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6959" r="26413" b="1"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5" name="Obraz 4" descr="Obraz zawierający osoba, mężczyzna, wewnątrz, przygotowywanie&#10;&#10;Opis wygenerowany automatycznie">
            <a:extLst>
              <a:ext uri="{FF2B5EF4-FFF2-40B4-BE49-F238E27FC236}">
                <a16:creationId xmlns:a16="http://schemas.microsoft.com/office/drawing/2014/main" id="{0CD0AA64-5100-C149-8FC1-67A291D29A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09" r="17382" b="1"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11" name="Obraz 10" descr="Obraz zawierający wewnątrz&#10;&#10;Opis wygenerowany automatycznie">
            <a:extLst>
              <a:ext uri="{FF2B5EF4-FFF2-40B4-BE49-F238E27FC236}">
                <a16:creationId xmlns:a16="http://schemas.microsoft.com/office/drawing/2014/main" id="{62BF17F2-D05A-E74E-A008-AFB462761B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41" r="20731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B2D45D-E2D7-48CA-837F-EFF1EDD98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9400" y="0"/>
            <a:ext cx="5562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615015-62FA-CD40-9D3D-2253C7A1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7769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724D31-2121-114D-A5BA-2D8CFD0C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878227"/>
            <a:ext cx="5527033" cy="40013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Podobnie jak w wielu dziedzinach życia, jest więc również i w świecie pizzy miejsce na nowości oraz eksperymenty.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Pomyślmy, na przykład, o bardzo dobrych </a:t>
            </a:r>
            <a:r>
              <a:rPr lang="pl-PL" sz="2400" i="1" dirty="0" err="1"/>
              <a:t>trapizzini</a:t>
            </a:r>
            <a:r>
              <a:rPr lang="pl-PL" sz="2400" dirty="0"/>
              <a:t> Stefana </a:t>
            </a:r>
            <a:r>
              <a:rPr lang="pl-PL" sz="2400" dirty="0" err="1"/>
              <a:t>Callegari</a:t>
            </a:r>
            <a:r>
              <a:rPr lang="pl-PL" sz="2400" dirty="0"/>
              <a:t> - trójkątnych kieszonkach z ciasta na pizzę nadziewanych tradycyjnymi rzymskimi sosami z pesto, tuńczyka itp. (fot. 1). Czy o okrągłych, nadziewanych pizzach proponowanych przez </a:t>
            </a:r>
            <a:r>
              <a:rPr lang="pl-PL" sz="2400" i="1" dirty="0" err="1"/>
              <a:t>Trieste</a:t>
            </a:r>
            <a:r>
              <a:rPr lang="pl-PL" sz="2400" i="1" dirty="0"/>
              <a:t> Pizza </a:t>
            </a:r>
            <a:r>
              <a:rPr lang="pl-PL" sz="2400" dirty="0"/>
              <a:t>(fot. 2).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381F68-E8A6-B748-9C24-D5B3580B5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789" r="26971" b="-1"/>
          <a:stretch/>
        </p:blipFill>
        <p:spPr>
          <a:xfrm>
            <a:off x="8760286" y="534479"/>
            <a:ext cx="1934630" cy="2733654"/>
          </a:xfrm>
          <a:prstGeom prst="rect">
            <a:avLst/>
          </a:prstGeom>
        </p:spPr>
      </p:pic>
      <p:pic>
        <p:nvPicPr>
          <p:cNvPr id="8" name="Obraz 7" descr="Obraz zawierający wewnątrz, żywność, kuchenka, piekarnik&#10;&#10;Opis wygenerowany automatycznie">
            <a:extLst>
              <a:ext uri="{FF2B5EF4-FFF2-40B4-BE49-F238E27FC236}">
                <a16:creationId xmlns:a16="http://schemas.microsoft.com/office/drawing/2014/main" id="{014D73E9-CE9A-224C-9D9B-CA46BE66C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11045" y="4051819"/>
            <a:ext cx="3217333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2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C21D01-8500-FA4A-9EED-D8D5F5E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2"/>
            <a:ext cx="6340519" cy="93639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DEAE1A-6627-2049-A1F0-6E5A685C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014152"/>
            <a:ext cx="6306309" cy="4359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Albo </a:t>
            </a:r>
            <a:r>
              <a:rPr lang="pl-PL" sz="2400" i="1" dirty="0" err="1">
                <a:solidFill>
                  <a:srgbClr val="000000"/>
                </a:solidFill>
              </a:rPr>
              <a:t>pizze</a:t>
            </a:r>
            <a:r>
              <a:rPr lang="pl-PL" sz="2400" i="1" dirty="0">
                <a:solidFill>
                  <a:srgbClr val="000000"/>
                </a:solidFill>
              </a:rPr>
              <a:t> in </a:t>
            </a:r>
            <a:r>
              <a:rPr lang="pl-PL" sz="2400" i="1" dirty="0" err="1">
                <a:solidFill>
                  <a:srgbClr val="000000"/>
                </a:solidFill>
              </a:rPr>
              <a:t>teglia</a:t>
            </a:r>
            <a:r>
              <a:rPr lang="pl-PL" sz="2400" i="1" dirty="0">
                <a:solidFill>
                  <a:srgbClr val="000000"/>
                </a:solidFill>
              </a:rPr>
              <a:t> </a:t>
            </a:r>
            <a:r>
              <a:rPr lang="pl-PL" sz="2400" dirty="0">
                <a:solidFill>
                  <a:srgbClr val="000000"/>
                </a:solidFill>
              </a:rPr>
              <a:t>(dosł. – </a:t>
            </a:r>
            <a:r>
              <a:rPr lang="pl-PL" sz="2400" i="1" dirty="0">
                <a:solidFill>
                  <a:srgbClr val="000000"/>
                </a:solidFill>
              </a:rPr>
              <a:t>z patelni</a:t>
            </a:r>
            <a:r>
              <a:rPr lang="pl-PL" sz="2400" dirty="0">
                <a:solidFill>
                  <a:srgbClr val="000000"/>
                </a:solidFill>
              </a:rPr>
              <a:t>) zaproponowane przez </a:t>
            </a:r>
            <a:r>
              <a:rPr lang="pl-PL" sz="2400" dirty="0" err="1">
                <a:solidFill>
                  <a:srgbClr val="000000"/>
                </a:solidFill>
              </a:rPr>
              <a:t>Luca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  <a:r>
              <a:rPr lang="pl-PL" sz="2400" dirty="0" err="1">
                <a:solidFill>
                  <a:srgbClr val="000000"/>
                </a:solidFill>
              </a:rPr>
              <a:t>Pezzetta</a:t>
            </a:r>
            <a:r>
              <a:rPr lang="pl-PL" sz="2400" dirty="0">
                <a:solidFill>
                  <a:srgbClr val="000000"/>
                </a:solidFill>
              </a:rPr>
              <a:t> z </a:t>
            </a:r>
            <a:r>
              <a:rPr lang="pl-PL" sz="2400" i="1" dirty="0">
                <a:solidFill>
                  <a:srgbClr val="000000"/>
                </a:solidFill>
              </a:rPr>
              <a:t>Osteria di </a:t>
            </a:r>
            <a:r>
              <a:rPr lang="pl-PL" sz="2400" i="1" dirty="0" err="1">
                <a:solidFill>
                  <a:srgbClr val="000000"/>
                </a:solidFill>
              </a:rPr>
              <a:t>Birra</a:t>
            </a:r>
            <a:r>
              <a:rPr lang="pl-PL" sz="2400" i="1" dirty="0">
                <a:solidFill>
                  <a:srgbClr val="000000"/>
                </a:solidFill>
              </a:rPr>
              <a:t> del </a:t>
            </a:r>
            <a:r>
              <a:rPr lang="pl-PL" sz="2400" i="1" dirty="0" err="1">
                <a:solidFill>
                  <a:srgbClr val="000000"/>
                </a:solidFill>
              </a:rPr>
              <a:t>Borgo</a:t>
            </a:r>
            <a:r>
              <a:rPr lang="pl-PL" sz="2400" i="1" dirty="0">
                <a:solidFill>
                  <a:srgbClr val="000000"/>
                </a:solidFill>
              </a:rPr>
              <a:t> </a:t>
            </a:r>
            <a:r>
              <a:rPr lang="pl-PL" sz="2400" dirty="0">
                <a:solidFill>
                  <a:srgbClr val="000000"/>
                </a:solidFill>
              </a:rPr>
              <a:t>w Rzymie. To okrągłe </a:t>
            </a:r>
            <a:r>
              <a:rPr lang="pl-PL" sz="2400" dirty="0" err="1">
                <a:solidFill>
                  <a:srgbClr val="000000"/>
                </a:solidFill>
              </a:rPr>
              <a:t>pizze</a:t>
            </a:r>
            <a:r>
              <a:rPr lang="pl-PL" sz="2400" dirty="0">
                <a:solidFill>
                  <a:srgbClr val="000000"/>
                </a:solidFill>
              </a:rPr>
              <a:t> oparte na cieście z wysokiej jakości mąki, miękkie i lekko chrupiące na powierzchni, zwieńczone wyszukanymi dodatkami.  </a:t>
            </a:r>
          </a:p>
        </p:txBody>
      </p:sp>
      <p:pic>
        <p:nvPicPr>
          <p:cNvPr id="5" name="Obraz 4" descr="Obraz zawierający budynek, osoba&#10;&#10;Opis wygenerowany automatycznie">
            <a:extLst>
              <a:ext uri="{FF2B5EF4-FFF2-40B4-BE49-F238E27FC236}">
                <a16:creationId xmlns:a16="http://schemas.microsoft.com/office/drawing/2014/main" id="{0420A850-27CB-CA47-A368-2EE474E75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50787" y="2213187"/>
            <a:ext cx="3656581" cy="24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BE0975-F6E5-FD42-9D10-0B647F7B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35902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DF4FEF-5677-B847-8C83-7FEB38EA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1665"/>
            <a:ext cx="10178322" cy="42979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600" dirty="0"/>
              <a:t>Czy to tradycyjna, klasyczna, czy to nowa, innowacyjna. Jak głosi łacińska sentencja: </a:t>
            </a:r>
            <a:r>
              <a:rPr lang="pl-PL" sz="3600" i="1" dirty="0"/>
              <a:t>de </a:t>
            </a:r>
            <a:r>
              <a:rPr lang="pl-PL" sz="3600" i="1" dirty="0" err="1"/>
              <a:t>gustibus</a:t>
            </a:r>
            <a:r>
              <a:rPr lang="pl-PL" sz="3600" i="1" dirty="0"/>
              <a:t> non </a:t>
            </a:r>
            <a:r>
              <a:rPr lang="pl-PL" sz="3600" i="1" dirty="0" err="1"/>
              <a:t>est</a:t>
            </a:r>
            <a:r>
              <a:rPr lang="pl-PL" sz="3600" i="1" dirty="0"/>
              <a:t> </a:t>
            </a:r>
            <a:r>
              <a:rPr lang="pl-PL" sz="3600" i="1" dirty="0" err="1"/>
              <a:t>disputandum</a:t>
            </a:r>
            <a:r>
              <a:rPr lang="pl-PL" sz="3600" i="1" dirty="0"/>
              <a:t> </a:t>
            </a:r>
            <a:r>
              <a:rPr lang="pl-PL" sz="3600" dirty="0"/>
              <a:t>(tłum.: </a:t>
            </a:r>
            <a:r>
              <a:rPr lang="pl-PL" sz="3600" i="1" dirty="0"/>
              <a:t>o gustach się nie dyskutuje, gust nie podlega dyskusji</a:t>
            </a:r>
            <a:r>
              <a:rPr lang="pl-PL" sz="3600" dirty="0"/>
              <a:t>). Każdy zamawia, co lubi. Krótko mówiąc, dla Włochów pizza to dobra pizza. </a:t>
            </a:r>
            <a:br>
              <a:rPr lang="pl-PL" sz="3600" dirty="0"/>
            </a:br>
            <a:r>
              <a:rPr lang="pl-PL" sz="3600" dirty="0"/>
              <a:t>A dla Ciebie? </a:t>
            </a:r>
            <a:r>
              <a:rPr lang="pl-PL" sz="3600" dirty="0">
                <a:sym typeface="Wingdings" pitchFamily="2" charset="2"/>
              </a:rPr>
              <a:t> </a:t>
            </a:r>
            <a:endParaRPr lang="pl-PL" sz="36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194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A07BD6-0859-B34D-9FEB-DBF8C240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Dziękujemy Wam </a:t>
            </a:r>
            <a:br>
              <a:rPr lang="pl-PL" dirty="0"/>
            </a:br>
            <a:r>
              <a:rPr lang="pl-PL" dirty="0"/>
              <a:t>za dzisiejsze spotkanie!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AEAAC261-DC80-E145-A55B-353388382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1514" y="2286000"/>
            <a:ext cx="4077921" cy="3594100"/>
          </a:xfrm>
        </p:spPr>
      </p:pic>
    </p:spTree>
    <p:extLst>
      <p:ext uri="{BB962C8B-B14F-4D97-AF65-F5344CB8AC3E}">
        <p14:creationId xmlns:p14="http://schemas.microsoft.com/office/powerpoint/2010/main" val="65692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688AD-79D9-AB43-A024-AD0BA7E8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Do zobaczenia jutro. Zapraszamy!</a:t>
            </a:r>
          </a:p>
        </p:txBody>
      </p:sp>
      <p:pic>
        <p:nvPicPr>
          <p:cNvPr id="5" name="Symbol zastępczy zawartości 4" descr="Obraz zawierający tekst, clipart, znak&#10;&#10;Opis wygenerowany automatycznie">
            <a:extLst>
              <a:ext uri="{FF2B5EF4-FFF2-40B4-BE49-F238E27FC236}">
                <a16:creationId xmlns:a16="http://schemas.microsoft.com/office/drawing/2014/main" id="{05C7DB6C-503E-A944-93CF-8BD5E420D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0475" y="2635250"/>
            <a:ext cx="10160000" cy="2895600"/>
          </a:xfrm>
        </p:spPr>
      </p:pic>
    </p:spTree>
    <p:extLst>
      <p:ext uri="{BB962C8B-B14F-4D97-AF65-F5344CB8AC3E}">
        <p14:creationId xmlns:p14="http://schemas.microsoft.com/office/powerpoint/2010/main" val="256001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6DC1A4-A934-FC49-871F-A058EB1E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Opracowanie i 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52A11E-A968-AB45-B489-0B362AAA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3957"/>
            <a:ext cx="10178322" cy="4495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dirty="0"/>
              <a:t>Opracowanie: mgr Anna Trzcińska, Zespół Szkół Specjalnych Nr 78 im. E. Szelburg-Zarembiny w Instytucie "Pomnik-Centrum Zdrowia Dziecka”, listopad 2020</a:t>
            </a:r>
          </a:p>
          <a:p>
            <a:pPr marL="0" indent="0">
              <a:buNone/>
            </a:pPr>
            <a:r>
              <a:rPr lang="pl-PL" sz="1200" dirty="0"/>
              <a:t>Materiały źródłowe: </a:t>
            </a:r>
            <a:r>
              <a:rPr lang="pl-PL" sz="1200" dirty="0">
                <a:hlinkClick r:id="rId2"/>
              </a:rPr>
              <a:t>http://www.viadeigourmet.it/cultura-enogastronomica/i-diversi-tipi-di-pizza-in-italia-napoletana-romana-degustazione.html</a:t>
            </a:r>
            <a:r>
              <a:rPr lang="pl-PL" sz="1200" dirty="0"/>
              <a:t> (dostęp: 25.11.2020)</a:t>
            </a:r>
          </a:p>
          <a:p>
            <a:pPr marL="0" indent="0">
              <a:buNone/>
            </a:pPr>
            <a:r>
              <a:rPr lang="pl-PL" sz="1200" dirty="0"/>
              <a:t> Zdjęcia: </a:t>
            </a:r>
            <a:r>
              <a:rPr lang="pl-PL" sz="1200" dirty="0">
                <a:hlinkClick r:id="rId3"/>
              </a:rPr>
              <a:t>https://upload.wikimedia.org/wikipedia/commons/thumb/c/c0/Pizza_with_tomatoes.jpg/1200px-Pizza_with_tomatoes.jpg</a:t>
            </a:r>
            <a:r>
              <a:rPr lang="pl-PL" sz="1200" dirty="0"/>
              <a:t>, </a:t>
            </a:r>
            <a:r>
              <a:rPr lang="pl-PL" sz="1200" dirty="0">
                <a:hlinkClick r:id="rId4"/>
              </a:rPr>
              <a:t>https://4.bp.blogspot.com/-0V9yV4TWjtI/V29-Nbrcj5I/AAAAAAAAlkk/kNRss6ib6lEv1NdEd9Beyry2RIbXW3ZAACLcB/s1600/pizza%2Ba%2Blibretto.JPG</a:t>
            </a:r>
            <a:r>
              <a:rPr lang="pl-PL" sz="1200" dirty="0"/>
              <a:t>, </a:t>
            </a:r>
            <a:r>
              <a:rPr lang="pl-PL" sz="1200" dirty="0">
                <a:hlinkClick r:id="rId5"/>
              </a:rPr>
              <a:t>https://upload.wikimedia.org/wikipedia/commons/thumb/b/bc/Pizza-oven.jpg/350px-Pizza-oven.jpg</a:t>
            </a:r>
            <a:r>
              <a:rPr lang="pl-PL" sz="1200" dirty="0"/>
              <a:t>, </a:t>
            </a:r>
            <a:r>
              <a:rPr lang="pl-PL" sz="1200" dirty="0">
                <a:hlinkClick r:id="rId6"/>
              </a:rPr>
              <a:t>https://upload.wikimedia.org/wikipedia/commons/a/a1/Forno_a_legna_-_Pizzeria_%22Lu_Parrinaru%22%2C_Partinico.jpg</a:t>
            </a:r>
            <a:r>
              <a:rPr lang="pl-PL" sz="1200" dirty="0"/>
              <a:t>, </a:t>
            </a:r>
            <a:r>
              <a:rPr lang="pl-PL" sz="1200" dirty="0">
                <a:hlinkClick r:id="rId7"/>
              </a:rPr>
              <a:t>https://upload.wikimedia.org/wikipedia/commons/thumb/6/67/Eataly_Las_Vegas_-_Feb_2019_-_Stierch_12.jpg/1200px-Eataly_Las_Vegas_-_Feb_2019_-_Stierch_12.jpg</a:t>
            </a:r>
            <a:r>
              <a:rPr lang="pl-PL" sz="1200" dirty="0"/>
              <a:t>, </a:t>
            </a:r>
            <a:r>
              <a:rPr lang="pl-PL" sz="1200" dirty="0">
                <a:hlinkClick r:id="rId8"/>
              </a:rPr>
              <a:t>https://www.pizzamonamour.it/wp-content/uploads/2019/02/IMG_8035-1.jpg</a:t>
            </a:r>
            <a:r>
              <a:rPr lang="pl-PL" sz="1200" dirty="0"/>
              <a:t>, </a:t>
            </a:r>
            <a:r>
              <a:rPr lang="pl-PL" sz="1200" dirty="0">
                <a:hlinkClick r:id="rId9"/>
              </a:rPr>
              <a:t>https://upload.wikimedia.org/wikipedia/commons/b/b8/Thin_crust_Roman_style_pizza_on_table.jpg</a:t>
            </a:r>
            <a:r>
              <a:rPr lang="pl-PL" sz="1200" dirty="0"/>
              <a:t>, </a:t>
            </a:r>
            <a:r>
              <a:rPr lang="pl-PL" sz="1200" dirty="0">
                <a:hlinkClick r:id="rId10"/>
              </a:rPr>
              <a:t>https://upload.wikimedia.org/wikipedia/commons/6/61/Pizza_Prosciutto.jpg</a:t>
            </a:r>
            <a:r>
              <a:rPr lang="pl-PL" sz="1200" dirty="0"/>
              <a:t>, </a:t>
            </a:r>
            <a:r>
              <a:rPr lang="pl-PL" sz="1200" dirty="0">
                <a:hlinkClick r:id="rId11"/>
              </a:rPr>
              <a:t>https://www.innaturale.com/wp-content/uploads/2018/09/Pizzerie-dItalia.jpg</a:t>
            </a:r>
            <a:r>
              <a:rPr lang="pl-PL" sz="1200" dirty="0"/>
              <a:t>, </a:t>
            </a:r>
            <a:r>
              <a:rPr lang="pl-PL" sz="1200" dirty="0">
                <a:hlinkClick r:id="rId12"/>
              </a:rPr>
              <a:t>https://1.bp.blogspot.com/-iu_SoWT2J90/WlZpJk53AJI/AAAAAAAAJV0/y0HbKN9YI_Uforu44GACIzOvF5akYeS4ACLcBGAs/s640/26219148_1760428177321434_7460017191895854710_n.jpg</a:t>
            </a:r>
            <a:r>
              <a:rPr lang="pl-PL" sz="1200" dirty="0"/>
              <a:t>, </a:t>
            </a:r>
            <a:r>
              <a:rPr lang="pl-PL" sz="1200" dirty="0">
                <a:hlinkClick r:id="rId13"/>
              </a:rPr>
              <a:t>https://www.innaturale.com/wp-content/uploads/2018/09/pizza-degustazione-migliori-pizzerie-d%E2%80%99Italia-2019.jpg</a:t>
            </a:r>
            <a:r>
              <a:rPr lang="pl-PL" sz="1200" dirty="0"/>
              <a:t>, </a:t>
            </a:r>
            <a:r>
              <a:rPr lang="pl-PL" sz="1200" dirty="0">
                <a:hlinkClick r:id="rId14"/>
              </a:rPr>
              <a:t>https://faberex.files.wordpress.com/2010/08/ritratto-simone-2.jpg</a:t>
            </a:r>
            <a:r>
              <a:rPr lang="pl-PL" sz="1200" dirty="0"/>
              <a:t>, </a:t>
            </a:r>
            <a:r>
              <a:rPr lang="pl-PL" sz="1200" dirty="0">
                <a:hlinkClick r:id="rId15"/>
              </a:rPr>
              <a:t>https://news-town.it/media/k2/items/cache/87193d252ce8b0113187a238ad787d34_XL.jpg</a:t>
            </a:r>
            <a:r>
              <a:rPr lang="pl-PL" sz="1200" dirty="0"/>
              <a:t>, </a:t>
            </a:r>
            <a:r>
              <a:rPr lang="pl-PL" sz="1200" dirty="0">
                <a:hlinkClick r:id="rId16"/>
              </a:rPr>
              <a:t>http://4.bp.blogspot.com/-7cpPmhrBm0Q/UlxrZLhyMhI/AAAAAAAAM9g/AWdv8VGyTuE/s1600/IMG_1219.jpg</a:t>
            </a:r>
            <a:r>
              <a:rPr lang="pl-PL" sz="1200" dirty="0"/>
              <a:t>, </a:t>
            </a:r>
            <a:r>
              <a:rPr lang="pl-PL" sz="1200" dirty="0">
                <a:hlinkClick r:id="rId17"/>
              </a:rPr>
              <a:t>https://c1.staticflickr.com/9/8204/8207168751_9b49453d0d_b.jpg</a:t>
            </a:r>
            <a:r>
              <a:rPr lang="pl-PL" sz="1200" dirty="0"/>
              <a:t>, </a:t>
            </a:r>
            <a:r>
              <a:rPr lang="pl-PL" sz="1200" dirty="0">
                <a:hlinkClick r:id="rId18"/>
              </a:rPr>
              <a:t>https://upload.wikimedia.org/wikipedia/commons/4/43/Pizza_al_taglio.jpg</a:t>
            </a:r>
            <a:r>
              <a:rPr lang="pl-PL" sz="1200" dirty="0"/>
              <a:t>, </a:t>
            </a:r>
            <a:r>
              <a:rPr lang="pl-PL" sz="1200" dirty="0">
                <a:hlinkClick r:id="rId19"/>
              </a:rPr>
              <a:t>https://upload.wikimedia.org/wikipedia/commons/6/6b/Pizza_al_taglio_1.jpg</a:t>
            </a:r>
            <a:r>
              <a:rPr lang="pl-PL" sz="1200" dirty="0"/>
              <a:t>, </a:t>
            </a:r>
            <a:r>
              <a:rPr lang="pl-PL" sz="1200" dirty="0">
                <a:hlinkClick r:id="rId20"/>
              </a:rPr>
              <a:t>https://www.innaturale.com/wp-content/uploads/2020/01/chi-e-gabriele-bonci.jpg</a:t>
            </a:r>
            <a:r>
              <a:rPr lang="pl-PL" sz="1200" dirty="0"/>
              <a:t>, </a:t>
            </a:r>
            <a:r>
              <a:rPr lang="pl-PL" sz="1200" dirty="0">
                <a:hlinkClick r:id="rId21"/>
              </a:rPr>
              <a:t>https://www.innaturale.com/wp-content/uploads/2020/01/Gabriele-Bonci.jpg</a:t>
            </a:r>
            <a:r>
              <a:rPr lang="pl-PL" sz="1200" dirty="0"/>
              <a:t>, </a:t>
            </a:r>
            <a:r>
              <a:rPr lang="pl-PL" sz="1200" dirty="0">
                <a:hlinkClick r:id="rId22"/>
              </a:rPr>
              <a:t>https://upload.wikimedia.org/wikipedia/commons/thumb/a/af/Mortadella_Bologna_IGP.jpg/1200px-Mortadella_Bologna_IGP.jpg</a:t>
            </a:r>
            <a:r>
              <a:rPr lang="pl-PL" sz="1200" dirty="0"/>
              <a:t>, </a:t>
            </a:r>
            <a:r>
              <a:rPr lang="pl-PL" sz="1200" dirty="0">
                <a:hlinkClick r:id="rId23"/>
              </a:rPr>
              <a:t>https://news-town.it/media/k2/items/cache/578fc0783d24426bbce62f51635e62a8_L.jpg</a:t>
            </a:r>
            <a:r>
              <a:rPr lang="pl-PL" sz="1200" dirty="0"/>
              <a:t> (dostęp: 25.11.2020).</a:t>
            </a:r>
          </a:p>
        </p:txBody>
      </p:sp>
    </p:spTree>
    <p:extLst>
      <p:ext uri="{BB962C8B-B14F-4D97-AF65-F5344CB8AC3E}">
        <p14:creationId xmlns:p14="http://schemas.microsoft.com/office/powerpoint/2010/main" val="13555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izza, żywność, naczynie, drewniane&#10;&#10;Opis wygenerowany automatycznie">
            <a:extLst>
              <a:ext uri="{FF2B5EF4-FFF2-40B4-BE49-F238E27FC236}">
                <a16:creationId xmlns:a16="http://schemas.microsoft.com/office/drawing/2014/main" id="{254A979B-0C16-A740-92C5-7D346272F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95" r="15086" b="1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3A3A4E-B530-AA46-87F4-8E99723C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pl-PL"/>
              <a:t>Wprowadzenie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1C519-FD08-984F-98F9-67656C01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Są tacy, którzy uważają, że wyłącznie </a:t>
            </a:r>
            <a:r>
              <a:rPr lang="pl-PL" i="1" dirty="0"/>
              <a:t>pizza </a:t>
            </a:r>
            <a:r>
              <a:rPr lang="pl-PL" i="1" dirty="0" err="1"/>
              <a:t>napoletana</a:t>
            </a:r>
            <a:r>
              <a:rPr lang="pl-PL" i="1" dirty="0"/>
              <a:t> </a:t>
            </a:r>
            <a:r>
              <a:rPr lang="pl-PL" dirty="0"/>
              <a:t>ma prawo nazywać się pizzą. Niektórzy wręcz posuwają się do stwierdzenia, że ​​tylko jej najbardziej tradycyjne warianty, jak </a:t>
            </a:r>
            <a:r>
              <a:rPr lang="pl-PL" i="1" dirty="0"/>
              <a:t>pizza </a:t>
            </a:r>
            <a:r>
              <a:rPr lang="pl-PL" i="1" dirty="0" err="1"/>
              <a:t>margherita</a:t>
            </a:r>
            <a:r>
              <a:rPr lang="pl-PL" i="1" dirty="0"/>
              <a:t> </a:t>
            </a:r>
            <a:r>
              <a:rPr lang="pl-PL" dirty="0"/>
              <a:t>i </a:t>
            </a:r>
            <a:r>
              <a:rPr lang="pl-PL" dirty="0" err="1"/>
              <a:t>m</a:t>
            </a:r>
            <a:r>
              <a:rPr lang="pl-PL" i="1" dirty="0" err="1"/>
              <a:t>arinara</a:t>
            </a:r>
            <a:r>
              <a:rPr lang="pl-PL" dirty="0"/>
              <a:t>, mogą nosić to chlubne miano. Dla innych, pizza jest cienka i chrupiąca, według tradycji rzymskiej, z pewnością lżejsza (</a:t>
            </a:r>
            <a:r>
              <a:rPr lang="pl-PL" i="1" dirty="0"/>
              <a:t>pizza </a:t>
            </a:r>
            <a:r>
              <a:rPr lang="pl-PL" i="1" dirty="0" err="1"/>
              <a:t>romana</a:t>
            </a:r>
            <a:r>
              <a:rPr lang="pl-PL" dirty="0"/>
              <a:t>). Są też </a:t>
            </a:r>
            <a:r>
              <a:rPr lang="pl-PL" dirty="0" err="1"/>
              <a:t>pizze</a:t>
            </a:r>
            <a:r>
              <a:rPr lang="pl-PL" dirty="0"/>
              <a:t> w kawałkach (</a:t>
            </a:r>
            <a:r>
              <a:rPr lang="pl-PL" i="1" dirty="0"/>
              <a:t>al </a:t>
            </a:r>
            <a:r>
              <a:rPr lang="pl-PL" i="1" dirty="0" err="1"/>
              <a:t>taglio</a:t>
            </a:r>
            <a:r>
              <a:rPr lang="pl-PL" dirty="0"/>
              <a:t>), smażone (</a:t>
            </a:r>
            <a:r>
              <a:rPr lang="pl-PL" i="1" dirty="0" err="1"/>
              <a:t>fritte</a:t>
            </a:r>
            <a:r>
              <a:rPr lang="pl-PL" dirty="0"/>
              <a:t>), te z wyrośniętego i puszystego ciasta oraz takie, które nie są ani jednym, ani drugim, ale są po prostu dobre.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290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izza, żywność, naczynie, drewniane&#10;&#10;Opis wygenerowany automatycznie">
            <a:extLst>
              <a:ext uri="{FF2B5EF4-FFF2-40B4-BE49-F238E27FC236}">
                <a16:creationId xmlns:a16="http://schemas.microsoft.com/office/drawing/2014/main" id="{C1026F7B-008F-DD49-86C6-ADF33E270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901" r="26692" b="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D35FAD-562C-754E-8740-A683CE1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C18CB1-6F32-4442-873E-E8ED0A71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Krótko mówiąc, we Włoszech - nie wspominając </a:t>
            </a:r>
            <a:br>
              <a:rPr lang="pl-PL" dirty="0"/>
            </a:br>
            <a:r>
              <a:rPr lang="pl-PL" dirty="0"/>
              <a:t>o reszcie świata, ale wtedy historia stałaby się zbyt długa – świat pizzy jest niezwykle różnorodny. I wydaje nam się to wielkim bogactwem, ponieważ daje możliwość zjedzenia wielu różnych, czasem oryginalnych pizz od Alp po Sycylię.</a:t>
            </a:r>
          </a:p>
        </p:txBody>
      </p:sp>
    </p:spTree>
    <p:extLst>
      <p:ext uri="{BB962C8B-B14F-4D97-AF65-F5344CB8AC3E}">
        <p14:creationId xmlns:p14="http://schemas.microsoft.com/office/powerpoint/2010/main" val="398896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pizza, żywność, naczynie, drewniane&#10;&#10;Opis wygenerowany automatycznie">
            <a:extLst>
              <a:ext uri="{FF2B5EF4-FFF2-40B4-BE49-F238E27FC236}">
                <a16:creationId xmlns:a16="http://schemas.microsoft.com/office/drawing/2014/main" id="{12B07835-FF4E-EA45-BAEE-24DCEC2F89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95" r="15086" b="1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22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D6B7AA-A647-094A-8BA4-3AAF4782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4CD9FF-5719-8345-B773-E19758F66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2400" dirty="0"/>
              <a:t>Spróbujmy zatem narysować małą mapę różnych rodzajów pizzy popularnych we Włoszech, przyjmujących kształt i wysokość ciasta na pizzę jako główne kryterium. Zapraszamy na kolejne spotkanie z włoską pizzą!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686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26B4D2-A261-8746-871D-A9C4A7DE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>
            <a:normAutofit/>
          </a:bodyPr>
          <a:lstStyle/>
          <a:p>
            <a:r>
              <a:rPr lang="pl-PL" i="1" dirty="0"/>
              <a:t>Pizza </a:t>
            </a:r>
            <a:r>
              <a:rPr lang="pl-PL" i="1" dirty="0" err="1"/>
              <a:t>napoletana</a:t>
            </a:r>
            <a:endParaRPr lang="pl-PL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128A52-E625-334A-ABFC-863C2DF2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655805"/>
            <a:ext cx="5527033" cy="43990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800" dirty="0"/>
              <a:t>W Neapolu pizza to filozofia życia. Prawdziwa jest miękka i cienka - łatwo ją złożyć i w razie potrzeby zjeść na ulicy (</a:t>
            </a:r>
            <a:r>
              <a:rPr lang="pl-PL" sz="1800" i="1" dirty="0"/>
              <a:t>pizza a libretto </a:t>
            </a:r>
            <a:r>
              <a:rPr lang="pl-PL" sz="1800" dirty="0"/>
              <a:t>– czyli </a:t>
            </a:r>
            <a:r>
              <a:rPr lang="pl-PL" sz="1800" i="1" dirty="0"/>
              <a:t>pizza w książeczkę</a:t>
            </a:r>
            <a:r>
              <a:rPr lang="pl-PL" sz="1800" dirty="0"/>
              <a:t>, por. fot. 1) – </a:t>
            </a:r>
            <a:br>
              <a:rPr lang="pl-PL" sz="1800" dirty="0"/>
            </a:br>
            <a:r>
              <a:rPr lang="pl-PL" sz="1800" dirty="0"/>
              <a:t>z wyjątkiem krawędzi, które są zwykle trochę grubsze </a:t>
            </a:r>
            <a:br>
              <a:rPr lang="pl-PL" sz="1800" dirty="0"/>
            </a:br>
            <a:r>
              <a:rPr lang="pl-PL" sz="1800" dirty="0"/>
              <a:t>i pulchne. Czasami na cieście tworzą się pęcherze </a:t>
            </a:r>
            <a:br>
              <a:rPr lang="pl-PL" sz="1800" dirty="0"/>
            </a:br>
            <a:r>
              <a:rPr lang="pl-PL" sz="1800" dirty="0"/>
              <a:t>z powodu zakwaszenia, ale nie ma to wpływu na smak.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800" dirty="0"/>
              <a:t>Kolejną kluczową cechą jest </a:t>
            </a:r>
            <a:r>
              <a:rPr lang="pl-PL" sz="1800" i="1" dirty="0" err="1"/>
              <a:t>scioglievolezza</a:t>
            </a:r>
            <a:r>
              <a:rPr lang="pl-PL" sz="1800" dirty="0"/>
              <a:t>, czyli idealne przenikanie się ciasta, składników i sosu.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800" dirty="0"/>
              <a:t>Pieczenie w piecu opalanym drewnem (fot. 2 i 3) jest obowiązkowe, nie z przyzwyczajenia, ale dlatego, że wysokie temperatury i skrócony czas gotowania (60-90 stopni) decydują o ostatecznym wyniku, nawet jeśli niektóre piekarniki elektryczne lub gazowe nowej generacji są teraz w stanie odtworzyć tę doskonałość.</a:t>
            </a:r>
          </a:p>
        </p:txBody>
      </p:sp>
      <p:pic>
        <p:nvPicPr>
          <p:cNvPr id="5" name="Obraz 4" descr="Obraz zawierający żywność, osoba, ręka, przekąski&#10;&#10;Opis wygenerowany automatycznie">
            <a:extLst>
              <a:ext uri="{FF2B5EF4-FFF2-40B4-BE49-F238E27FC236}">
                <a16:creationId xmlns:a16="http://schemas.microsoft.com/office/drawing/2014/main" id="{DEEED1D7-4CAB-C44C-AEED-E2BDAC131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4" r="3" b="6581"/>
          <a:stretch/>
        </p:blipFill>
        <p:spPr>
          <a:xfrm>
            <a:off x="6664966" y="-1"/>
            <a:ext cx="5527033" cy="3437260"/>
          </a:xfrm>
          <a:custGeom>
            <a:avLst/>
            <a:gdLst/>
            <a:ahLst/>
            <a:cxnLst/>
            <a:rect l="l" t="t" r="r" b="b"/>
            <a:pathLst>
              <a:path w="5527033" h="3437260">
                <a:moveTo>
                  <a:pt x="0" y="0"/>
                </a:moveTo>
                <a:lnTo>
                  <a:pt x="5527033" y="0"/>
                </a:lnTo>
                <a:lnTo>
                  <a:pt x="5527033" y="3437260"/>
                </a:lnTo>
                <a:lnTo>
                  <a:pt x="244986" y="3437260"/>
                </a:lnTo>
                <a:lnTo>
                  <a:pt x="244512" y="3427413"/>
                </a:lnTo>
                <a:lnTo>
                  <a:pt x="247871" y="3360738"/>
                </a:lnTo>
                <a:lnTo>
                  <a:pt x="256270" y="3300413"/>
                </a:lnTo>
                <a:lnTo>
                  <a:pt x="268027" y="3248026"/>
                </a:lnTo>
                <a:lnTo>
                  <a:pt x="283144" y="3201988"/>
                </a:lnTo>
                <a:lnTo>
                  <a:pt x="299939" y="3160713"/>
                </a:lnTo>
                <a:lnTo>
                  <a:pt x="320095" y="3121026"/>
                </a:lnTo>
                <a:lnTo>
                  <a:pt x="340250" y="3084513"/>
                </a:lnTo>
                <a:lnTo>
                  <a:pt x="360405" y="3046413"/>
                </a:lnTo>
                <a:lnTo>
                  <a:pt x="378880" y="3009901"/>
                </a:lnTo>
                <a:lnTo>
                  <a:pt x="397356" y="2967038"/>
                </a:lnTo>
                <a:lnTo>
                  <a:pt x="412472" y="2922588"/>
                </a:lnTo>
                <a:lnTo>
                  <a:pt x="422550" y="2868613"/>
                </a:lnTo>
                <a:lnTo>
                  <a:pt x="432627" y="2809876"/>
                </a:lnTo>
                <a:lnTo>
                  <a:pt x="434307" y="2741613"/>
                </a:lnTo>
                <a:lnTo>
                  <a:pt x="432627" y="2671763"/>
                </a:lnTo>
                <a:lnTo>
                  <a:pt x="422550" y="2613026"/>
                </a:lnTo>
                <a:lnTo>
                  <a:pt x="412472" y="2560638"/>
                </a:lnTo>
                <a:lnTo>
                  <a:pt x="397356" y="2513013"/>
                </a:lnTo>
                <a:lnTo>
                  <a:pt x="378880" y="2471738"/>
                </a:lnTo>
                <a:lnTo>
                  <a:pt x="360405" y="2433638"/>
                </a:lnTo>
                <a:lnTo>
                  <a:pt x="340250" y="2395538"/>
                </a:lnTo>
                <a:lnTo>
                  <a:pt x="320095" y="2359026"/>
                </a:lnTo>
                <a:lnTo>
                  <a:pt x="299939" y="2319338"/>
                </a:lnTo>
                <a:lnTo>
                  <a:pt x="283144" y="2278063"/>
                </a:lnTo>
                <a:lnTo>
                  <a:pt x="268027" y="2232026"/>
                </a:lnTo>
                <a:lnTo>
                  <a:pt x="256270" y="2179638"/>
                </a:lnTo>
                <a:lnTo>
                  <a:pt x="247871" y="2119313"/>
                </a:lnTo>
                <a:lnTo>
                  <a:pt x="244512" y="2051051"/>
                </a:lnTo>
                <a:lnTo>
                  <a:pt x="247871" y="1982788"/>
                </a:lnTo>
                <a:lnTo>
                  <a:pt x="256270" y="1922463"/>
                </a:lnTo>
                <a:lnTo>
                  <a:pt x="268027" y="1870076"/>
                </a:lnTo>
                <a:lnTo>
                  <a:pt x="283144" y="1824038"/>
                </a:lnTo>
                <a:lnTo>
                  <a:pt x="299939" y="1782763"/>
                </a:lnTo>
                <a:lnTo>
                  <a:pt x="320095" y="1743076"/>
                </a:lnTo>
                <a:lnTo>
                  <a:pt x="340250" y="1708151"/>
                </a:lnTo>
                <a:lnTo>
                  <a:pt x="360405" y="1671638"/>
                </a:lnTo>
                <a:lnTo>
                  <a:pt x="378880" y="1631951"/>
                </a:lnTo>
                <a:lnTo>
                  <a:pt x="397356" y="1589088"/>
                </a:lnTo>
                <a:lnTo>
                  <a:pt x="412472" y="1544638"/>
                </a:lnTo>
                <a:lnTo>
                  <a:pt x="422550" y="1492251"/>
                </a:lnTo>
                <a:lnTo>
                  <a:pt x="432627" y="1431926"/>
                </a:lnTo>
                <a:lnTo>
                  <a:pt x="434307" y="1363663"/>
                </a:lnTo>
                <a:lnTo>
                  <a:pt x="432627" y="1295401"/>
                </a:lnTo>
                <a:lnTo>
                  <a:pt x="422550" y="1235076"/>
                </a:lnTo>
                <a:lnTo>
                  <a:pt x="412472" y="1182688"/>
                </a:lnTo>
                <a:lnTo>
                  <a:pt x="397356" y="1136651"/>
                </a:lnTo>
                <a:lnTo>
                  <a:pt x="378880" y="1095376"/>
                </a:lnTo>
                <a:lnTo>
                  <a:pt x="360405" y="1055688"/>
                </a:lnTo>
                <a:lnTo>
                  <a:pt x="340250" y="1017588"/>
                </a:lnTo>
                <a:lnTo>
                  <a:pt x="320095" y="981076"/>
                </a:lnTo>
                <a:lnTo>
                  <a:pt x="299939" y="942976"/>
                </a:lnTo>
                <a:lnTo>
                  <a:pt x="283144" y="901701"/>
                </a:lnTo>
                <a:lnTo>
                  <a:pt x="268027" y="854076"/>
                </a:lnTo>
                <a:lnTo>
                  <a:pt x="256270" y="801688"/>
                </a:lnTo>
                <a:lnTo>
                  <a:pt x="247871" y="744538"/>
                </a:lnTo>
                <a:lnTo>
                  <a:pt x="244512" y="673101"/>
                </a:lnTo>
                <a:lnTo>
                  <a:pt x="247871" y="606426"/>
                </a:lnTo>
                <a:lnTo>
                  <a:pt x="256270" y="546101"/>
                </a:lnTo>
                <a:lnTo>
                  <a:pt x="268027" y="496888"/>
                </a:lnTo>
                <a:lnTo>
                  <a:pt x="283144" y="450851"/>
                </a:lnTo>
                <a:lnTo>
                  <a:pt x="299939" y="409576"/>
                </a:lnTo>
                <a:lnTo>
                  <a:pt x="318415" y="369888"/>
                </a:lnTo>
                <a:lnTo>
                  <a:pt x="336891" y="334963"/>
                </a:lnTo>
                <a:lnTo>
                  <a:pt x="357046" y="296863"/>
                </a:lnTo>
                <a:lnTo>
                  <a:pt x="377201" y="260351"/>
                </a:lnTo>
                <a:lnTo>
                  <a:pt x="393997" y="217488"/>
                </a:lnTo>
                <a:lnTo>
                  <a:pt x="410793" y="174626"/>
                </a:lnTo>
                <a:lnTo>
                  <a:pt x="420870" y="122238"/>
                </a:lnTo>
                <a:lnTo>
                  <a:pt x="429268" y="66676"/>
                </a:lnTo>
                <a:lnTo>
                  <a:pt x="434307" y="1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8" name="Obraz 7" descr="Obraz zawierający wewnątrz&#10;&#10;Opis wygenerowany automatycznie">
            <a:extLst>
              <a:ext uri="{FF2B5EF4-FFF2-40B4-BE49-F238E27FC236}">
                <a16:creationId xmlns:a16="http://schemas.microsoft.com/office/drawing/2014/main" id="{ABBFB0B7-4940-B240-91D8-6B92348DB1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020" r="18935" b="-4"/>
          <a:stretch/>
        </p:blipFill>
        <p:spPr>
          <a:xfrm>
            <a:off x="9544643" y="3437274"/>
            <a:ext cx="2647358" cy="3420726"/>
          </a:xfrm>
          <a:prstGeom prst="rect">
            <a:avLst/>
          </a:prstGeom>
        </p:spPr>
      </p:pic>
      <p:pic>
        <p:nvPicPr>
          <p:cNvPr id="12" name="Obraz 11" descr="Obraz zawierający ogień, przyroda, ciemny, jasne&#10;&#10;Opis wygenerowany automatycznie">
            <a:extLst>
              <a:ext uri="{FF2B5EF4-FFF2-40B4-BE49-F238E27FC236}">
                <a16:creationId xmlns:a16="http://schemas.microsoft.com/office/drawing/2014/main" id="{C4505F63-ADDA-1C4E-8562-236C2BB1D6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017" r="39098" b="3"/>
          <a:stretch/>
        </p:blipFill>
        <p:spPr>
          <a:xfrm>
            <a:off x="6909477" y="3437259"/>
            <a:ext cx="2635165" cy="3420726"/>
          </a:xfrm>
          <a:custGeom>
            <a:avLst/>
            <a:gdLst/>
            <a:ahLst/>
            <a:cxnLst/>
            <a:rect l="l" t="t" r="r" b="b"/>
            <a:pathLst>
              <a:path w="2635165" h="3420726">
                <a:moveTo>
                  <a:pt x="474" y="0"/>
                </a:moveTo>
                <a:lnTo>
                  <a:pt x="2635165" y="0"/>
                </a:lnTo>
                <a:lnTo>
                  <a:pt x="2635165" y="3420726"/>
                </a:lnTo>
                <a:lnTo>
                  <a:pt x="189794" y="3420726"/>
                </a:lnTo>
                <a:lnTo>
                  <a:pt x="184756" y="3354066"/>
                </a:lnTo>
                <a:lnTo>
                  <a:pt x="176358" y="3298503"/>
                </a:lnTo>
                <a:lnTo>
                  <a:pt x="166281" y="3246116"/>
                </a:lnTo>
                <a:lnTo>
                  <a:pt x="149485" y="3203253"/>
                </a:lnTo>
                <a:lnTo>
                  <a:pt x="132689" y="3160391"/>
                </a:lnTo>
                <a:lnTo>
                  <a:pt x="112534" y="3123878"/>
                </a:lnTo>
                <a:lnTo>
                  <a:pt x="92379" y="3085778"/>
                </a:lnTo>
                <a:lnTo>
                  <a:pt x="73903" y="3050853"/>
                </a:lnTo>
                <a:lnTo>
                  <a:pt x="55427" y="3011166"/>
                </a:lnTo>
                <a:lnTo>
                  <a:pt x="38632" y="2969891"/>
                </a:lnTo>
                <a:lnTo>
                  <a:pt x="23515" y="2923853"/>
                </a:lnTo>
                <a:lnTo>
                  <a:pt x="11758" y="2874641"/>
                </a:lnTo>
                <a:lnTo>
                  <a:pt x="3359" y="2814316"/>
                </a:lnTo>
                <a:lnTo>
                  <a:pt x="0" y="2746053"/>
                </a:lnTo>
                <a:lnTo>
                  <a:pt x="3359" y="2676203"/>
                </a:lnTo>
                <a:lnTo>
                  <a:pt x="11758" y="2619053"/>
                </a:lnTo>
                <a:lnTo>
                  <a:pt x="23515" y="2566666"/>
                </a:lnTo>
                <a:lnTo>
                  <a:pt x="38632" y="2519041"/>
                </a:lnTo>
                <a:lnTo>
                  <a:pt x="55427" y="2477766"/>
                </a:lnTo>
                <a:lnTo>
                  <a:pt x="75583" y="2439666"/>
                </a:lnTo>
                <a:lnTo>
                  <a:pt x="95738" y="2403153"/>
                </a:lnTo>
                <a:lnTo>
                  <a:pt x="115893" y="2365053"/>
                </a:lnTo>
                <a:lnTo>
                  <a:pt x="134368" y="2325366"/>
                </a:lnTo>
                <a:lnTo>
                  <a:pt x="152844" y="2284091"/>
                </a:lnTo>
                <a:lnTo>
                  <a:pt x="167960" y="2238053"/>
                </a:lnTo>
                <a:lnTo>
                  <a:pt x="178038" y="2185666"/>
                </a:lnTo>
                <a:lnTo>
                  <a:pt x="188115" y="2125341"/>
                </a:lnTo>
                <a:lnTo>
                  <a:pt x="189795" y="2057078"/>
                </a:lnTo>
                <a:lnTo>
                  <a:pt x="188115" y="1988816"/>
                </a:lnTo>
                <a:lnTo>
                  <a:pt x="178038" y="1928491"/>
                </a:lnTo>
                <a:lnTo>
                  <a:pt x="167960" y="1876103"/>
                </a:lnTo>
                <a:lnTo>
                  <a:pt x="152844" y="1831653"/>
                </a:lnTo>
                <a:lnTo>
                  <a:pt x="134368" y="1788791"/>
                </a:lnTo>
                <a:lnTo>
                  <a:pt x="115893" y="1749103"/>
                </a:lnTo>
                <a:lnTo>
                  <a:pt x="95738" y="1712591"/>
                </a:lnTo>
                <a:lnTo>
                  <a:pt x="75583" y="1677666"/>
                </a:lnTo>
                <a:lnTo>
                  <a:pt x="55427" y="1637978"/>
                </a:lnTo>
                <a:lnTo>
                  <a:pt x="38632" y="1596703"/>
                </a:lnTo>
                <a:lnTo>
                  <a:pt x="23515" y="1550666"/>
                </a:lnTo>
                <a:lnTo>
                  <a:pt x="11758" y="1498278"/>
                </a:lnTo>
                <a:lnTo>
                  <a:pt x="3359" y="1437953"/>
                </a:lnTo>
                <a:lnTo>
                  <a:pt x="0" y="1369691"/>
                </a:lnTo>
                <a:lnTo>
                  <a:pt x="3359" y="1301428"/>
                </a:lnTo>
                <a:lnTo>
                  <a:pt x="11758" y="1241103"/>
                </a:lnTo>
                <a:lnTo>
                  <a:pt x="23515" y="1188716"/>
                </a:lnTo>
                <a:lnTo>
                  <a:pt x="38632" y="1142678"/>
                </a:lnTo>
                <a:lnTo>
                  <a:pt x="55427" y="1099816"/>
                </a:lnTo>
                <a:lnTo>
                  <a:pt x="75583" y="1061716"/>
                </a:lnTo>
                <a:lnTo>
                  <a:pt x="115893" y="987103"/>
                </a:lnTo>
                <a:lnTo>
                  <a:pt x="134368" y="949003"/>
                </a:lnTo>
                <a:lnTo>
                  <a:pt x="152844" y="906141"/>
                </a:lnTo>
                <a:lnTo>
                  <a:pt x="167960" y="860103"/>
                </a:lnTo>
                <a:lnTo>
                  <a:pt x="178038" y="807716"/>
                </a:lnTo>
                <a:lnTo>
                  <a:pt x="188115" y="748978"/>
                </a:lnTo>
                <a:lnTo>
                  <a:pt x="189795" y="679128"/>
                </a:lnTo>
                <a:lnTo>
                  <a:pt x="188115" y="610866"/>
                </a:lnTo>
                <a:lnTo>
                  <a:pt x="178038" y="550541"/>
                </a:lnTo>
                <a:lnTo>
                  <a:pt x="167960" y="498153"/>
                </a:lnTo>
                <a:lnTo>
                  <a:pt x="152844" y="453703"/>
                </a:lnTo>
                <a:lnTo>
                  <a:pt x="134368" y="410841"/>
                </a:lnTo>
                <a:lnTo>
                  <a:pt x="115893" y="374328"/>
                </a:lnTo>
                <a:lnTo>
                  <a:pt x="75583" y="299716"/>
                </a:lnTo>
                <a:lnTo>
                  <a:pt x="55427" y="260028"/>
                </a:lnTo>
                <a:lnTo>
                  <a:pt x="38632" y="218753"/>
                </a:lnTo>
                <a:lnTo>
                  <a:pt x="23515" y="172716"/>
                </a:lnTo>
                <a:lnTo>
                  <a:pt x="11758" y="120328"/>
                </a:lnTo>
                <a:lnTo>
                  <a:pt x="3359" y="60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924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F7A311-DBDA-CF43-A792-E06415E9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32195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41FD8A63-3109-4B9D-BE1D-547B2C55A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55FA63-959F-5F4A-8996-A237E75B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6887"/>
            <a:ext cx="6015897" cy="45327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600" dirty="0"/>
              <a:t>W Neapolu i ogólnie w całym rejonie Kampanii, spotykamy dalsze podkategorie pizzy neapolitańskiej. Wszystko zależy od mniej lub bardziej ścisłego przestrzegania tradycji oraz od kreatywności </a:t>
            </a:r>
            <a:r>
              <a:rPr lang="pl-PL" sz="1600" i="1" dirty="0" err="1"/>
              <a:t>pizzaiolo</a:t>
            </a:r>
            <a:r>
              <a:rPr lang="pl-PL" sz="1600" dirty="0"/>
              <a:t> (osoba zajmująca się przygotowaniem i wypiekiem pizzy).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/>
              <a:t>I tak, obrazowy język włoski i inwencja twórcza autora dostarczają nam </a:t>
            </a:r>
            <a:r>
              <a:rPr lang="pl-PL" sz="1600" i="1" dirty="0" err="1"/>
              <a:t>pizze</a:t>
            </a:r>
            <a:r>
              <a:rPr lang="pl-PL" sz="1600" i="1" dirty="0"/>
              <a:t> a rota di </a:t>
            </a:r>
            <a:r>
              <a:rPr lang="pl-PL" sz="1600" i="1" dirty="0" err="1"/>
              <a:t>carro</a:t>
            </a:r>
            <a:r>
              <a:rPr lang="pl-PL" sz="1600" dirty="0"/>
              <a:t>. W dosłownym tłumaczeniu: </a:t>
            </a:r>
            <a:r>
              <a:rPr lang="pl-PL" sz="1600" i="1" dirty="0" err="1"/>
              <a:t>pizze</a:t>
            </a:r>
            <a:r>
              <a:rPr lang="pl-PL" sz="1600" i="1" dirty="0"/>
              <a:t> w kształcie koła u wozu</a:t>
            </a:r>
            <a:r>
              <a:rPr lang="pl-PL" sz="1600" dirty="0"/>
              <a:t>. Nazwa ta określa pizzę na bardzo cienkim cieście, </a:t>
            </a:r>
            <a:br>
              <a:rPr lang="pl-PL" sz="1600" dirty="0"/>
            </a:br>
            <a:r>
              <a:rPr lang="pl-PL" sz="1600" dirty="0"/>
              <a:t>o nieregularnym kształcie, ponieważ jest rozciągnięta aż do przesady. Przypomina więc stare koło u wozu.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/>
              <a:t>Innym przykładem, równie obrazowym co poprzedniczka, jest </a:t>
            </a:r>
            <a:r>
              <a:rPr lang="pl-PL" sz="1600" i="1" dirty="0"/>
              <a:t>pizza </a:t>
            </a:r>
            <a:r>
              <a:rPr lang="pl-PL" sz="1600" i="1" dirty="0" err="1"/>
              <a:t>canotto</a:t>
            </a:r>
            <a:r>
              <a:rPr lang="pl-PL" sz="1600" i="1" dirty="0"/>
              <a:t> </a:t>
            </a:r>
            <a:r>
              <a:rPr lang="pl-PL" sz="1600" dirty="0"/>
              <a:t>(</a:t>
            </a:r>
            <a:r>
              <a:rPr lang="pl-PL" sz="1600" i="1" dirty="0" err="1"/>
              <a:t>canotto</a:t>
            </a:r>
            <a:r>
              <a:rPr lang="pl-PL" sz="1600" dirty="0"/>
              <a:t> – wł. </a:t>
            </a:r>
            <a:r>
              <a:rPr lang="pl-PL" sz="1600" i="1" dirty="0"/>
              <a:t>ponton</a:t>
            </a:r>
            <a:r>
              <a:rPr lang="pl-PL" sz="1600" dirty="0"/>
              <a:t>; por. fot. 1). To często idealnie okrągła i z krawędzią tak przesadzoną pizza, że swym wyglądem przypomina gumowy ponton.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/>
              <a:t>Tym niemniej, najpopularniejsza wersja to jednak ta, którą zna większość Włochów, </a:t>
            </a:r>
            <a:r>
              <a:rPr lang="pl-PL" sz="1600" i="1" dirty="0"/>
              <a:t>pizza </a:t>
            </a:r>
            <a:r>
              <a:rPr lang="pl-PL" sz="1600" i="1" dirty="0" err="1"/>
              <a:t>napoletana</a:t>
            </a:r>
            <a:r>
              <a:rPr lang="pl-PL" sz="1600" dirty="0"/>
              <a:t>. Z wyraźnym, ale nie przesadzonym brzegiem, lekka i smaczna. Jak ta ze zdjęcia 2.</a:t>
            </a:r>
          </a:p>
        </p:txBody>
      </p:sp>
      <p:pic>
        <p:nvPicPr>
          <p:cNvPr id="5" name="Obraz 4" descr="Obraz zawierający osoba, wewnątrz, przekąski&#10;&#10;Opis wygenerowany automatycznie">
            <a:extLst>
              <a:ext uri="{FF2B5EF4-FFF2-40B4-BE49-F238E27FC236}">
                <a16:creationId xmlns:a16="http://schemas.microsoft.com/office/drawing/2014/main" id="{1111C8ED-442B-E04E-9559-3BF899B32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898" r="4" b="4"/>
          <a:stretch/>
        </p:blipFill>
        <p:spPr>
          <a:xfrm>
            <a:off x="8994658" y="1861387"/>
            <a:ext cx="2208067" cy="2205387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</p:spPr>
      </p:pic>
      <p:pic>
        <p:nvPicPr>
          <p:cNvPr id="8" name="Obraz 7" descr="Obraz zawierający pizza, naczynie, żywność, stół&#10;&#10;Opis wygenerowany automatycznie">
            <a:extLst>
              <a:ext uri="{FF2B5EF4-FFF2-40B4-BE49-F238E27FC236}">
                <a16:creationId xmlns:a16="http://schemas.microsoft.com/office/drawing/2014/main" id="{4C6855F6-1A8F-DB4A-89B6-1D3CB168D9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558" r="8354" b="4"/>
          <a:stretch/>
        </p:blipFill>
        <p:spPr>
          <a:xfrm>
            <a:off x="7555958" y="3897080"/>
            <a:ext cx="2735006" cy="2731684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CEE35C-53C2-4E2E-A607-ACF586CF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809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izza, stół, żywność, naczynie&#10;&#10;Opis wygenerowany automatycznie">
            <a:extLst>
              <a:ext uri="{FF2B5EF4-FFF2-40B4-BE49-F238E27FC236}">
                <a16:creationId xmlns:a16="http://schemas.microsoft.com/office/drawing/2014/main" id="{E511CE8D-0071-EC4C-B335-F6D44869B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418" r="20505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5473C1-E737-2044-86AB-135D63EC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pl-PL" dirty="0"/>
              <a:t>Pizza </a:t>
            </a:r>
            <a:r>
              <a:rPr lang="pl-PL" dirty="0" err="1"/>
              <a:t>romana</a:t>
            </a:r>
            <a:endParaRPr lang="pl-P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5031FA-CF93-FA42-AEAE-CD5D710B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Bardzo cienka, duża i cudownie chrupiąca, jak krakers. Taka jest </a:t>
            </a:r>
            <a:r>
              <a:rPr lang="pl-PL" i="1" dirty="0"/>
              <a:t>pizza </a:t>
            </a:r>
            <a:r>
              <a:rPr lang="pl-PL" i="1" dirty="0" err="1"/>
              <a:t>romana</a:t>
            </a:r>
            <a:r>
              <a:rPr lang="pl-PL" dirty="0"/>
              <a:t>, którą Rzymianie wprost uwielbiają. W tradycyjnej rzymskiej pizzy krawędź prawie nie istnieje, także dlatego, że często ciasto - do którego w niektórych przypadkach dodaje się trochę oleju - rozprowadza się wałkiem, co eliminuje całe powietrze wytwarzane przez gazy dojrzewania i zakwaszania. W ten sposób powstaje jednolite, cienkie ciasto bez pęcherzyków powietrza, sztywne jak krakers. To ostatnie za sprawą pieczenia w piekarniku elektrycznym. </a:t>
            </a:r>
          </a:p>
        </p:txBody>
      </p:sp>
    </p:spTree>
    <p:extLst>
      <p:ext uri="{BB962C8B-B14F-4D97-AF65-F5344CB8AC3E}">
        <p14:creationId xmlns:p14="http://schemas.microsoft.com/office/powerpoint/2010/main" val="356120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3DCD1F-12E4-FE46-B688-55A15B6E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pl-PL" sz="4700"/>
              <a:t>Pizza </a:t>
            </a:r>
            <a:r>
              <a:rPr lang="pl-PL" sz="4700" err="1"/>
              <a:t>all’italiana</a:t>
            </a:r>
            <a:r>
              <a:rPr lang="pl-PL" sz="4700"/>
              <a:t> czyli pizza po włosku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C96740-20D4-C74D-BF6E-FEFCD942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Nie wiedząc, jak nazwać ten nowy rodzaj pizzy, który nie jest związany z żadnym określonym regionem ani tradycją, zaczęto o niej mówić po prostu </a:t>
            </a:r>
            <a:r>
              <a:rPr lang="pl-PL" sz="2400" i="1" dirty="0" err="1">
                <a:solidFill>
                  <a:srgbClr val="000000"/>
                </a:solidFill>
              </a:rPr>
              <a:t>all’italiana</a:t>
            </a:r>
            <a:r>
              <a:rPr lang="pl-PL" sz="2400" dirty="0">
                <a:solidFill>
                  <a:srgbClr val="000000"/>
                </a:solidFill>
              </a:rPr>
              <a:t>, czyli </a:t>
            </a:r>
            <a:r>
              <a:rPr lang="pl-PL" sz="2400" i="1" dirty="0">
                <a:solidFill>
                  <a:srgbClr val="000000"/>
                </a:solidFill>
              </a:rPr>
              <a:t>po włosku</a:t>
            </a:r>
            <a:r>
              <a:rPr lang="pl-PL" sz="2400" dirty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Wszystkiego po trochu to najkrótsza definicja tej pizzy.</a:t>
            </a:r>
            <a:r>
              <a:rPr lang="pl-PL" sz="2400" i="1" dirty="0">
                <a:solidFill>
                  <a:srgbClr val="000000"/>
                </a:solidFill>
              </a:rPr>
              <a:t> </a:t>
            </a:r>
            <a:r>
              <a:rPr lang="pl-PL" sz="2400" i="1" dirty="0" err="1">
                <a:solidFill>
                  <a:srgbClr val="000000"/>
                </a:solidFill>
              </a:rPr>
              <a:t>All’italiana</a:t>
            </a:r>
            <a:r>
              <a:rPr lang="pl-PL" sz="2400" dirty="0">
                <a:solidFill>
                  <a:srgbClr val="000000"/>
                </a:solidFill>
              </a:rPr>
              <a:t> jest mianowicie w pewnym sensie połączeniem </a:t>
            </a:r>
            <a:r>
              <a:rPr lang="pl-PL" sz="2400" i="1" dirty="0">
                <a:solidFill>
                  <a:srgbClr val="000000"/>
                </a:solidFill>
              </a:rPr>
              <a:t>pizzy </a:t>
            </a:r>
            <a:r>
              <a:rPr lang="pl-PL" sz="2400" i="1" dirty="0" err="1">
                <a:solidFill>
                  <a:srgbClr val="000000"/>
                </a:solidFill>
              </a:rPr>
              <a:t>napoletana</a:t>
            </a:r>
            <a:r>
              <a:rPr lang="pl-PL" sz="2400" dirty="0">
                <a:solidFill>
                  <a:srgbClr val="000000"/>
                </a:solidFill>
              </a:rPr>
              <a:t>, </a:t>
            </a:r>
            <a:r>
              <a:rPr lang="pl-PL" sz="2400" i="1" dirty="0" err="1">
                <a:solidFill>
                  <a:srgbClr val="000000"/>
                </a:solidFill>
              </a:rPr>
              <a:t>romana</a:t>
            </a:r>
            <a:r>
              <a:rPr lang="pl-PL" sz="2400" dirty="0">
                <a:solidFill>
                  <a:srgbClr val="000000"/>
                </a:solidFill>
              </a:rPr>
              <a:t> i </a:t>
            </a:r>
            <a:r>
              <a:rPr lang="pl-PL" sz="2400" i="1" dirty="0">
                <a:solidFill>
                  <a:srgbClr val="000000"/>
                </a:solidFill>
              </a:rPr>
              <a:t>da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  <a:r>
              <a:rPr lang="pl-PL" sz="2400" i="1" dirty="0" err="1">
                <a:solidFill>
                  <a:srgbClr val="000000"/>
                </a:solidFill>
              </a:rPr>
              <a:t>degustazione</a:t>
            </a:r>
            <a:r>
              <a:rPr lang="pl-PL" sz="2400" dirty="0">
                <a:solidFill>
                  <a:srgbClr val="000000"/>
                </a:solidFill>
              </a:rPr>
              <a:t> (o niej za chwilę), ale otwartym na dowolną interpretację </a:t>
            </a:r>
            <a:r>
              <a:rPr lang="pl-PL" sz="2400" i="1" dirty="0" err="1">
                <a:solidFill>
                  <a:srgbClr val="000000"/>
                </a:solidFill>
              </a:rPr>
              <a:t>pizzaiolo</a:t>
            </a:r>
            <a:r>
              <a:rPr lang="pl-PL" sz="2400" dirty="0">
                <a:solidFill>
                  <a:srgbClr val="000000"/>
                </a:solidFill>
              </a:rPr>
              <a:t> czy klienta.</a:t>
            </a:r>
          </a:p>
        </p:txBody>
      </p:sp>
      <p:pic>
        <p:nvPicPr>
          <p:cNvPr id="5" name="Obraz 4" descr="Obraz zawierający pizza, osoba, żywność, naczynie&#10;&#10;Opis wygenerowany automatycznie">
            <a:extLst>
              <a:ext uri="{FF2B5EF4-FFF2-40B4-BE49-F238E27FC236}">
                <a16:creationId xmlns:a16="http://schemas.microsoft.com/office/drawing/2014/main" id="{08D5A351-1F54-CB4B-800B-D95123BDD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9879" y="517657"/>
            <a:ext cx="3667489" cy="2750616"/>
          </a:xfrm>
          <a:prstGeom prst="rect">
            <a:avLst/>
          </a:prstGeom>
        </p:spPr>
      </p:pic>
      <p:pic>
        <p:nvPicPr>
          <p:cNvPr id="8" name="Obraz 7" descr="Obraz zawierający pizza, żywność, naczynie, warzywo&#10;&#10;Opis wygenerowany automatycznie">
            <a:extLst>
              <a:ext uri="{FF2B5EF4-FFF2-40B4-BE49-F238E27FC236}">
                <a16:creationId xmlns:a16="http://schemas.microsoft.com/office/drawing/2014/main" id="{3A96B130-E978-484A-B05C-D664CEEAC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39879" y="3429000"/>
            <a:ext cx="3667489" cy="29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9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izza, żywność, naczynie, wewnątrz&#10;&#10;Opis wygenerowany automatycznie">
            <a:extLst>
              <a:ext uri="{FF2B5EF4-FFF2-40B4-BE49-F238E27FC236}">
                <a16:creationId xmlns:a16="http://schemas.microsoft.com/office/drawing/2014/main" id="{13816349-F5D6-D84F-86E1-D95D56DBE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320" r="10018" b="-2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11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0B9F22-EA5F-8449-BC84-CD12703C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6131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9A1CD1-4389-8940-B053-CDB24445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73892"/>
            <a:ext cx="6015897" cy="47057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Co zwykle oznacza </a:t>
            </a:r>
            <a:r>
              <a:rPr lang="pl-PL" sz="2400" i="1" dirty="0"/>
              <a:t>pizza </a:t>
            </a:r>
            <a:r>
              <a:rPr lang="pl-PL" sz="2400" i="1" dirty="0" err="1"/>
              <a:t>all’italiana</a:t>
            </a:r>
            <a:r>
              <a:rPr lang="pl-PL" sz="2400" dirty="0"/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To rozpływające się w ustach ciasto, ale nieco mniej miękkie, grubsze w środku i z mniejszą krawędzią niż w przypadku </a:t>
            </a:r>
            <a:r>
              <a:rPr lang="pl-PL" sz="2400" i="1" dirty="0"/>
              <a:t>pizza </a:t>
            </a:r>
            <a:r>
              <a:rPr lang="pl-PL" sz="2400" i="1" dirty="0" err="1"/>
              <a:t>napoletana</a:t>
            </a:r>
            <a:r>
              <a:rPr lang="pl-PL" sz="2400" dirty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Dodatki?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Od klasycznych po wyszukane wśród typowych lokalnych produktów, dzięki czemu pizza sama w sobie jest doskonałym sposobem na przedstawienie całego regionu Lacjum </a:t>
            </a:r>
            <a:br>
              <a:rPr lang="pl-PL" sz="2400" dirty="0"/>
            </a:br>
            <a:r>
              <a:rPr lang="pl-PL" sz="2400" dirty="0"/>
              <a:t>i jego stolicy – Rzymu.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0413685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1806</Words>
  <Application>Microsoft Office PowerPoint</Application>
  <PresentationFormat>Panoramiczny</PresentationFormat>
  <Paragraphs>42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Avenir Next LT Pro</vt:lpstr>
      <vt:lpstr>Calibri</vt:lpstr>
      <vt:lpstr>Gill Sans MT</vt:lpstr>
      <vt:lpstr>Impact</vt:lpstr>
      <vt:lpstr>Modern Love Grunge</vt:lpstr>
      <vt:lpstr>Wingdings</vt:lpstr>
      <vt:lpstr>Znaczek</vt:lpstr>
      <vt:lpstr>PIZZA  do wyboru, do koloru</vt:lpstr>
      <vt:lpstr>Wprowadzenie</vt:lpstr>
      <vt:lpstr>Prezentacja programu PowerPoint</vt:lpstr>
      <vt:lpstr>Prezentacja programu PowerPoint</vt:lpstr>
      <vt:lpstr>Pizza napoletana</vt:lpstr>
      <vt:lpstr>Prezentacja programu PowerPoint</vt:lpstr>
      <vt:lpstr>Pizza romana</vt:lpstr>
      <vt:lpstr>Pizza all’italiana czyli pizza po włosku</vt:lpstr>
      <vt:lpstr>Prezentacja programu PowerPoint</vt:lpstr>
      <vt:lpstr>Pizza da degustazione</vt:lpstr>
      <vt:lpstr>Prezentacja programu PowerPoint</vt:lpstr>
      <vt:lpstr>Nowości  i Eksperymenty  </vt:lpstr>
      <vt:lpstr>Prezentacja programu PowerPoint</vt:lpstr>
      <vt:lpstr>Prezentacja programu PowerPoint</vt:lpstr>
      <vt:lpstr>Prezentacja programu PowerPoint</vt:lpstr>
      <vt:lpstr>Prezentacja programu PowerPoint</vt:lpstr>
      <vt:lpstr>Dziękujemy Wam  za dzisiejsze spotkanie!</vt:lpstr>
      <vt:lpstr>Do zobaczenia jutro. Zapraszamy!</vt:lpstr>
      <vt:lpstr>Opracowanie i 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PIZZA  do wyboru, do koloru</dc:title>
  <dc:creator>Trzcińska Anna - włoski</dc:creator>
  <cp:lastModifiedBy>Vostro 15</cp:lastModifiedBy>
  <cp:revision>41</cp:revision>
  <dcterms:created xsi:type="dcterms:W3CDTF">2020-11-25T11:37:13Z</dcterms:created>
  <dcterms:modified xsi:type="dcterms:W3CDTF">2020-11-25T13:35:38Z</dcterms:modified>
</cp:coreProperties>
</file>