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70" r:id="rId13"/>
    <p:sldId id="267" r:id="rId14"/>
    <p:sldId id="271" r:id="rId15"/>
    <p:sldId id="272" r:id="rId16"/>
    <p:sldId id="273" r:id="rId17"/>
    <p:sldId id="25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7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95DD2-CCCE-4142-B9DE-D4F322439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F7469D-DF13-5847-BFBC-8BF84733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E52520-C01D-B84A-84C5-8E369EBD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362C94-D083-C64D-90C8-484FAC99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A91D7F-26AA-B943-B225-A74BC25C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755A5-E111-4A4C-B546-14CAC8BE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6BFA1D-CEB5-7247-8FB8-54EAC074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A35CB-6B42-A346-BDA3-F7A8C375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34C3D4-1BE4-474A-8721-E42B360A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1D94FB-7457-044F-8BC9-79C18824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0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FE50B2E-9A45-4E43-904A-2AD62C4D7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47D367-7647-154A-A772-CCA0FA2DC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F16CF1-6E73-0940-B9DC-DC3FEA6C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91FE17-F2B5-1745-906E-62D366AD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2FB9BC-9F47-CA4B-8BDE-1FCB061D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30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CA591-5B57-F446-83EC-021240EB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875A89-1A20-3F4A-A12D-79598ED7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1747C8-299E-184E-8138-34081A0D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3D37B0-9136-0347-B9D4-D5A780CA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D332A1-98B5-0047-9C7A-82C824EA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20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2EBF8-2CC6-0949-B718-EB0AA167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5A942D-7086-D648-B491-0F774943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7879F6-34FC-BA42-ADB9-FB5BF746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64D5A3-3ECD-C947-8814-398F89CC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B69371-D1ED-BA4C-B100-CABCC977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04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53D381-F8C0-6C40-9130-4BB47D7C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82ED8D-9FAD-D048-A292-27FE2725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B492AB-26ED-6949-860C-B69B1B6C1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7C1477-DB9C-1546-9AFA-D0D39DA7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0CFC41-F9E6-9743-B336-8DA5CFFF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51F5A1-226B-7343-A22D-D40EAC18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53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FB34DC-F416-8A46-A025-BE99C42E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A4640B-4DAD-1643-978F-4057E61B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480E0-B336-204C-B72E-BC69390EA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BBE06D-5740-954F-A491-5D3EE7C3D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6FE5F0-0D8C-3D4D-994F-7FAA4278A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FD7BAB-61B3-DB44-B01C-4E9A87A0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911D3AF-C5B9-9B43-9EAB-9751CB6F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7E0A99-5895-A84E-A4D7-F0BD966E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98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00055-C5AA-5C4F-BFF5-CE9C450B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DC2EC0-3E26-554C-8B0D-5EB388F2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DA4DA4-F9C4-3442-A18D-5151E3FC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C76ADA-036F-A54F-9BDA-46A86AB0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4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00FF183-69F4-FC4E-B35E-C2AB33B5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B576FF7-8B32-C848-B7E0-78BD49BD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BF4208-4E0F-334A-A2A7-973EB328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7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C3A9FD-6F8E-CE45-B9D2-5371D7F9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752ADF-5DEE-1040-87FB-42A66861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BE75A4-59BD-F046-91FF-D15E1BF0A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8D5165-6404-9A4B-8F0A-C523D44E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AEDADB-933F-0143-9A18-713971CE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EEDEC-714F-B840-BBF6-ED24A5CB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2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A05E2-F020-8E44-8D99-08523AB9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221E23F-D316-E244-8431-05148E0C3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E53F3F-3FC9-0248-877E-011EA4CA0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C71792-7B5A-7848-B03F-5843CDED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DE48D5-DEA9-824A-821E-F6C75EC3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A2EB75-3A38-5E44-8198-1FA62AD0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58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C1F3FF2-BACD-CF41-A0DB-908D7FC7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262146-9E0D-CA4F-AE98-D369233B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ECE6FF-761C-144F-A00B-B98586749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DE10-AC47-6748-A66D-A2DF82645B22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11EDBA-2BA2-0042-A155-D25DB23F8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5F6641-756A-6E46-AA5C-18080995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A72D-41DA-B04D-B116-0FCF00E749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3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tori24.blogspot.com/2012/09/nuove-lamborghini-gallardo-lp-560-4-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amborghini_Espada_-_Flickr_-_exfordy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omotiveviews.wordpress.com/tag/lamborghini-espada-s3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ralds_1311/6238358954/in/photolist-h4q87L-7rtCG-dsTbwJ-j2yui2-mkYjEy-miTwKs-dwqrE1-aF2tdR-avgdM1-iXGXoW-79QQxe-hmq6Gm-7on3uy-9DfeKQ-dyHJA9-hrbA3X-k3hLj8-hZPWAK-ddYpHL-mkUT38-e1ALYt-bF2H7a-korDmT-mmvCpv-ZodD-6mMr5d-kWniLB-dCRi9e-kAqZFv-91xJ3h-fk1LD7-ayq1NU-bpDsyF-3doFw-efQ4Tj-nYdnDA-bkhbP7-a53mBa-nw2FaQ-napDMq-dcM372-9YLj8q-6eJsjp-brkvBq-4apDCH-3SS6C-2arQE-9mhEEd-cbHyhQ-eVb5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amborghini_Islero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amborghini_Miur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jacksnell707/9965716284/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emiliaromagna.it/museo-lamborghini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rcletocircle.wordpress.com/2013/06/19/2673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Logo_ci_vediamo_domani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istoria-biografia.com/wp-content/uploads/2017/04/Ferruccio_lamborghini.jpg" TargetMode="External"/><Relationship Id="rId13" Type="http://schemas.openxmlformats.org/officeDocument/2006/relationships/hyperlink" Target="https://upload.wikimedia.org/wikipedia/it/thumb/0/02/Logo_della_Lamborghini.svg/1200px-Logo_della_Lamborghini.svg.png" TargetMode="External"/><Relationship Id="rId18" Type="http://schemas.openxmlformats.org/officeDocument/2006/relationships/hyperlink" Target="https://live.staticflickr.com/6228/6238358954_afd340ea0f_b.jpg" TargetMode="External"/><Relationship Id="rId3" Type="http://schemas.openxmlformats.org/officeDocument/2006/relationships/hyperlink" Target="https://www.travelemiliaromagna.it/motorvalley-presenta-museo-lamborghini/" TargetMode="External"/><Relationship Id="rId21" Type="http://schemas.openxmlformats.org/officeDocument/2006/relationships/hyperlink" Target="https://circletocircle.files.wordpress.com/2013/06/ferruccio-lamborghini-miura-1966.jpg" TargetMode="External"/><Relationship Id="rId7" Type="http://schemas.openxmlformats.org/officeDocument/2006/relationships/hyperlink" Target="https://upload.wikimedia.org/wikipedia/commons/5/51/Wikilamgtv.jpg" TargetMode="External"/><Relationship Id="rId12" Type="http://schemas.openxmlformats.org/officeDocument/2006/relationships/hyperlink" Target="https://upload.wikimedia.org/wikipedia/commons/thumb/1/15/Lamborghini_Miura_(Kirchzarten)_jm20695.jpg/1200px-Lamborghini_Miura_(Kirchzarten)_jm20695.jpg" TargetMode="External"/><Relationship Id="rId17" Type="http://schemas.openxmlformats.org/officeDocument/2006/relationships/hyperlink" Target="http://2.bp.blogspot.com/-gxUZSvtCHOo/U8Kc4cDg4JI/AAAAAAAAAG8/ffyd4M38mYE/s1600/IW_1967_Bertone_Lamborghini_Marzal_02.jpg" TargetMode="External"/><Relationship Id="rId2" Type="http://schemas.openxmlformats.org/officeDocument/2006/relationships/image" Target="../media/image22.jpeg"/><Relationship Id="rId16" Type="http://schemas.openxmlformats.org/officeDocument/2006/relationships/hyperlink" Target="https://images-wixmp-ed30a86b8c4ca887773594c2.wixmp.com/f/2dbbd4ba-4beb-4371-9168-589eacd325e5/dbj7elu-c2d0e8d5-e129-4e68-9cb2-07decacdcccc.jpg/v1/fill/w_1192,h_670,q_75,strp/" TargetMode="External"/><Relationship Id="rId20" Type="http://schemas.openxmlformats.org/officeDocument/2006/relationships/hyperlink" Target="https://www.lamborghini.com/sites/it-en/files/DAM/lamborghini/history-timeline/1963-1964/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1/13/Ferruccio_Lamborghini.jpg" TargetMode="External"/><Relationship Id="rId11" Type="http://schemas.openxmlformats.org/officeDocument/2006/relationships/hyperlink" Target="https://upload.wikimedia.org/wikipedia/commons/thumb/1/11/R%C3%A9tromobile_2017_-_Lamborghini_350_GT_coup%C3%A9_touring_-_1964_-_003.jpg/220px-R%C3%A9tromobile_2017_-_Lamborghini_350_GT_coup%C3%A9_touring_-_1964_-_003.jpg" TargetMode="External"/><Relationship Id="rId5" Type="http://schemas.openxmlformats.org/officeDocument/2006/relationships/hyperlink" Target="http://2.bp.blogspot.com/-7UFwRUmPhTI/UGOYncZSY0I/AAAAAAAAIXk/8Nr8R_xxs2I/s1600/lamborghini-gallardo-facelift-10.jpg" TargetMode="External"/><Relationship Id="rId15" Type="http://schemas.openxmlformats.org/officeDocument/2006/relationships/hyperlink" Target="https://automotiveviews.files.wordpress.com/2011/04/espada_gte_2.jpg" TargetMode="External"/><Relationship Id="rId10" Type="http://schemas.openxmlformats.org/officeDocument/2006/relationships/hyperlink" Target="http://images.wired.it/wp-content/uploads/2016/05/1462264715_lamborghini-350-GT-1963.jpg" TargetMode="External"/><Relationship Id="rId19" Type="http://schemas.openxmlformats.org/officeDocument/2006/relationships/hyperlink" Target="https://upload.wikimedia.org/wikipedia/commons/thumb/a/a1/Lamborghini_Islero%2C_Techno_Classica_2018%2C_Essen_(IMG_9696).jpg/1200px-Lamborghini_Islero%2C_Techno_Classica_2018%2C_Essen_(IMG_9696).jpg" TargetMode="External"/><Relationship Id="rId4" Type="http://schemas.openxmlformats.org/officeDocument/2006/relationships/hyperlink" Target="https://www.lamborghini.com/it-en/storia" TargetMode="External"/><Relationship Id="rId9" Type="http://schemas.openxmlformats.org/officeDocument/2006/relationships/hyperlink" Target="https://upload.wikimedia.org/wikipedia/commons/thumb/4/42/Mus%C3%A9e_Lamborghini_0001.JPG/240px-Mus%C3%A9e_Lamborghini_0001.JPG" TargetMode="External"/><Relationship Id="rId14" Type="http://schemas.openxmlformats.org/officeDocument/2006/relationships/hyperlink" Target="https://upload.wikimedia.org/wikipedia/commons/6/61/Lamborghini_Espada_-_Flickr_-_exfordy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-biografia.com/ferruccio-lamborghin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Ferruccio_Lamborghini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amborghin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amborghini_350_GTV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C%D7%9E%D7%91%D7%95%D7%A8%D7%92%D7%99%D7%A0%D7%99_350_G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mborghini_Miur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Lamborghini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mcurry.deviantart.com/art/1967-Lamborghini-Miura-P400-69738616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rottleaddicted.blogspot.com/2014/07/bertone-la-fine-di-unera-galleria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az 16" descr="Obraz zawierający samochód, transport&#10;&#10;Opis wygenerowany automatycznie">
            <a:extLst>
              <a:ext uri="{FF2B5EF4-FFF2-40B4-BE49-F238E27FC236}">
                <a16:creationId xmlns:a16="http://schemas.microsoft.com/office/drawing/2014/main" id="{2ABF50D4-9F88-094E-B519-2694137E0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94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709A7F-2FBA-B84B-8D99-6B7D9A7B6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pl-PL" sz="5200" dirty="0"/>
              <a:t>Lamborghini – historia marki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453C5C-2274-7946-BE79-7C0C6B0B1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pl-PL" dirty="0"/>
              <a:t>Część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189423-AE87-924C-8B22-7F742F4D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pl-PL" i="1" dirty="0"/>
              <a:t>Espada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samochód, droga, zewnętrzne, ulica&#10;&#10;Opis wygenerowany automatycznie">
            <a:extLst>
              <a:ext uri="{FF2B5EF4-FFF2-40B4-BE49-F238E27FC236}">
                <a16:creationId xmlns:a16="http://schemas.microsoft.com/office/drawing/2014/main" id="{3C59DA76-A655-6642-8653-78A51E6C2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827" b="3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8CB910-FE23-E749-9997-257721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1643449"/>
            <a:ext cx="5026847" cy="2992126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1400" dirty="0"/>
              <a:t>Ferruccio Lamborghini nie powiedział jednak ostatniego słowa. Już w tym samym roku, w 1967, na targach motoryzacyjnych w Genewie miał pojawić się nowy sukces. </a:t>
            </a:r>
            <a:r>
              <a:rPr lang="pl-PL" sz="1400" i="1" dirty="0"/>
              <a:t>Espada</a:t>
            </a:r>
            <a:r>
              <a:rPr lang="pl-PL" sz="1400" dirty="0"/>
              <a:t>, inspirowana modelem </a:t>
            </a:r>
            <a:r>
              <a:rPr lang="pl-PL" sz="1400" i="1" dirty="0" err="1"/>
              <a:t>Marzal</a:t>
            </a:r>
            <a:r>
              <a:rPr lang="pl-PL" sz="1400" dirty="0"/>
              <a:t>, była niezwykłym samochodem dwudrzwiowym, wyposażonym w przedni silnik i cztery wygodne siedzenia. </a:t>
            </a:r>
            <a:br>
              <a:rPr lang="pl-PL" sz="1400" dirty="0"/>
            </a:br>
            <a:r>
              <a:rPr lang="pl-PL" sz="1400" dirty="0"/>
              <a:t>Z rozstawem osi wynoszącym 2650 mm prezentował całkowicie oryginalny i prawdziwie innowacyjny styl. Marcello Gandini, autor projektu, wzniósł się na wyżyny kreatywności: duża tylna szyba, która zapewniała dostęp do bagażnika, duża płaska maska, która otwierała się jak pojedynczy blok, linia niskiego i smukłego pasa, tylne nadkola częściowo zakrywające koła i kanały NACA na masce. Po raz kolejny zamówień było wiele, a nazwa Lamborghini była w tym momencie mocno związana z koncepcją </a:t>
            </a:r>
            <a:r>
              <a:rPr lang="pl-PL" sz="1400" i="1" dirty="0"/>
              <a:t>Espady</a:t>
            </a:r>
            <a:r>
              <a:rPr lang="pl-PL" sz="1400" dirty="0"/>
              <a:t>. </a:t>
            </a:r>
          </a:p>
        </p:txBody>
      </p:sp>
      <p:pic>
        <p:nvPicPr>
          <p:cNvPr id="5" name="Obraz 4" descr="Obraz zawierający samochód, podłoże, zewnętrzne, zaparkowane&#10;&#10;Opis wygenerowany automatycznie">
            <a:extLst>
              <a:ext uri="{FF2B5EF4-FFF2-40B4-BE49-F238E27FC236}">
                <a16:creationId xmlns:a16="http://schemas.microsoft.com/office/drawing/2014/main" id="{BAF2CCCC-B634-C140-AB53-6F2F84ABB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436" r="-2" b="21176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436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amochód&#10;&#10;Opis wygenerowany automatycznie">
            <a:extLst>
              <a:ext uri="{FF2B5EF4-FFF2-40B4-BE49-F238E27FC236}">
                <a16:creationId xmlns:a16="http://schemas.microsoft.com/office/drawing/2014/main" id="{A42D8107-6AB5-B042-8EBE-23FA6AB4A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248" r="17516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75AC4C-413C-F14B-A916-AEE79E4B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000000"/>
                </a:solidFill>
              </a:rPr>
              <a:t>1968 rok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87E452-AE4F-144B-9D0B-0913545A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853514"/>
            <a:ext cx="4706803" cy="4207459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0000"/>
                </a:solidFill>
              </a:rPr>
              <a:t>Podczas gdy </a:t>
            </a:r>
            <a:r>
              <a:rPr lang="pl-PL" sz="2000" dirty="0" err="1">
                <a:solidFill>
                  <a:srgbClr val="000000"/>
                </a:solidFill>
              </a:rPr>
              <a:t>Dallara</a:t>
            </a:r>
            <a:r>
              <a:rPr lang="pl-PL" sz="2000" dirty="0">
                <a:solidFill>
                  <a:srgbClr val="000000"/>
                </a:solidFill>
              </a:rPr>
              <a:t> i </a:t>
            </a:r>
            <a:r>
              <a:rPr lang="pl-PL" sz="2000" dirty="0" err="1">
                <a:solidFill>
                  <a:srgbClr val="000000"/>
                </a:solidFill>
              </a:rPr>
              <a:t>Stanzani</a:t>
            </a:r>
            <a:r>
              <a:rPr lang="pl-PL" sz="2000" dirty="0">
                <a:solidFill>
                  <a:srgbClr val="000000"/>
                </a:solidFill>
              </a:rPr>
              <a:t> pracowali nad ulepszeniem produkowanych samochodów z pomocą kierowcy testowego z Nowej Zelandii Boba </a:t>
            </a:r>
            <a:r>
              <a:rPr lang="pl-PL" sz="2000" dirty="0" err="1">
                <a:solidFill>
                  <a:srgbClr val="000000"/>
                </a:solidFill>
              </a:rPr>
              <a:t>Wallace'a</a:t>
            </a:r>
            <a:r>
              <a:rPr lang="pl-PL" sz="2000" dirty="0">
                <a:solidFill>
                  <a:srgbClr val="000000"/>
                </a:solidFill>
              </a:rPr>
              <a:t>, Ferruccio, zawsze pełen pomysłów, naciskał na prezentowanie światu nowych modeli. To nie była tylko próżność: prezentacja </a:t>
            </a:r>
            <a:r>
              <a:rPr lang="pl-PL" sz="2000" i="1" dirty="0" err="1">
                <a:solidFill>
                  <a:srgbClr val="000000"/>
                </a:solidFill>
              </a:rPr>
              <a:t>Miury</a:t>
            </a:r>
            <a:r>
              <a:rPr lang="pl-PL" sz="2000" i="1" dirty="0">
                <a:solidFill>
                  <a:srgbClr val="000000"/>
                </a:solidFill>
              </a:rPr>
              <a:t> Roadster </a:t>
            </a:r>
            <a:r>
              <a:rPr lang="pl-PL" sz="2000" dirty="0">
                <a:solidFill>
                  <a:srgbClr val="000000"/>
                </a:solidFill>
              </a:rPr>
              <a:t>na targach motoryzacyjnych w Brukseli w 1968 roku pomogła przetestować reakcje klientów na możliwość dodania kabrioletu do gamy. Pomimo początkowego entuzjazmu, ten model otrzymał kilka zamówień, w wyniku czego pozostał tylko wspaniałym prototypem pokazowym bez kontynuacji produkcji. </a:t>
            </a:r>
          </a:p>
        </p:txBody>
      </p:sp>
    </p:spTree>
    <p:extLst>
      <p:ext uri="{BB962C8B-B14F-4D97-AF65-F5344CB8AC3E}">
        <p14:creationId xmlns:p14="http://schemas.microsoft.com/office/powerpoint/2010/main" val="160289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E4CBF1-E4B4-7743-97C4-1D289FE6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b="1" i="1" dirty="0" err="1"/>
              <a:t>Islero</a:t>
            </a:r>
            <a:r>
              <a:rPr lang="pl-PL" b="1" i="1" dirty="0"/>
              <a:t> GT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A15466-938A-C64F-9965-8EAAD3696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1700" dirty="0"/>
              <a:t>Kolejnym ważnym wydarzeniem była prezentacja </a:t>
            </a:r>
            <a:r>
              <a:rPr lang="pl-PL" sz="1700" i="1" dirty="0" err="1"/>
              <a:t>Islero</a:t>
            </a:r>
            <a:r>
              <a:rPr lang="pl-PL" sz="1700" i="1" dirty="0"/>
              <a:t> GT </a:t>
            </a:r>
            <a:r>
              <a:rPr lang="pl-PL" sz="1700" dirty="0"/>
              <a:t>w marcu tego samego roku. </a:t>
            </a:r>
          </a:p>
          <a:p>
            <a:pPr marL="0" indent="0" algn="just">
              <a:buNone/>
            </a:pPr>
            <a:r>
              <a:rPr lang="pl-PL" sz="1700" dirty="0"/>
              <a:t>Oficjalnie zaprezentowany prasie 16 lutego 1968 roku </a:t>
            </a:r>
            <a:br>
              <a:rPr lang="pl-PL" sz="1700" dirty="0"/>
            </a:br>
            <a:r>
              <a:rPr lang="pl-PL" sz="1700" dirty="0"/>
              <a:t>w cenie 6450 000 lirów, samochód ten miał dość wysoki koszt. Jednak 300-konny silnik oraz jeszcze wygodniejsze </a:t>
            </a:r>
            <a:br>
              <a:rPr lang="pl-PL" sz="1700" dirty="0"/>
            </a:br>
            <a:r>
              <a:rPr lang="pl-PL" sz="1700" dirty="0"/>
              <a:t>i dopracowane wnętrze uczyniły z niego samochód godny swojej prestiżowej nazwy. To był </a:t>
            </a:r>
            <a:r>
              <a:rPr lang="pl-PL" sz="1700" i="1" dirty="0"/>
              <a:t>GT</a:t>
            </a:r>
            <a:r>
              <a:rPr lang="pl-PL" sz="1700" dirty="0"/>
              <a:t>, o którym zawsze marzył Lamborghini, naturalny następca </a:t>
            </a:r>
            <a:r>
              <a:rPr lang="pl-PL" sz="1700" i="1" dirty="0"/>
              <a:t>400 GT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o imponującym i eleganckim designie, wyposażonym w tę samą mechanikę, co </a:t>
            </a:r>
            <a:r>
              <a:rPr lang="pl-PL" sz="1700" i="1" dirty="0"/>
              <a:t>400</a:t>
            </a:r>
            <a:r>
              <a:rPr lang="pl-PL" sz="1700" dirty="0"/>
              <a:t>. Jednak jego sprzedaż zatrzymała się na skromnym poziomie, ponieważ klienci Lamborghini nadal chętniej wybierali </a:t>
            </a:r>
            <a:r>
              <a:rPr lang="pl-PL" sz="1700" i="1" dirty="0" err="1"/>
              <a:t>Miurę</a:t>
            </a:r>
            <a:r>
              <a:rPr lang="pl-PL" sz="1700" dirty="0"/>
              <a:t>. </a:t>
            </a: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Obraz 18" descr="Obraz zawierający zielony, samochód, stojak, dach&#10;&#10;Opis wygenerowany automatycznie">
            <a:extLst>
              <a:ext uri="{FF2B5EF4-FFF2-40B4-BE49-F238E27FC236}">
                <a16:creationId xmlns:a16="http://schemas.microsoft.com/office/drawing/2014/main" id="{07A45232-DE71-864C-8CE1-A43728DA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05" r="20661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519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83267-DF24-FA40-B59C-5C9FDF5E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pl-PL" b="1" i="1" dirty="0" err="1"/>
              <a:t>Miura</a:t>
            </a:r>
            <a:r>
              <a:rPr lang="pl-PL" b="1" i="1" dirty="0"/>
              <a:t> 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samochód, budynek, zewnętrzne, podłoże&#10;&#10;Opis wygenerowany automatycznie">
            <a:extLst>
              <a:ext uri="{FF2B5EF4-FFF2-40B4-BE49-F238E27FC236}">
                <a16:creationId xmlns:a16="http://schemas.microsoft.com/office/drawing/2014/main" id="{077A6E50-5470-4142-9DAF-64632FDFE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09" r="3447" b="2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1868C-08D3-B64C-9748-2FBAD0ED5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1692877"/>
            <a:ext cx="4884189" cy="2755934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pl-PL" sz="1100" dirty="0"/>
              <a:t>W 1969 r. linie produkcyjne trzech modeli (</a:t>
            </a:r>
            <a:r>
              <a:rPr lang="pl-PL" sz="1100" i="1" dirty="0" err="1"/>
              <a:t>Islero</a:t>
            </a:r>
            <a:r>
              <a:rPr lang="pl-PL" sz="1100" dirty="0"/>
              <a:t>, </a:t>
            </a:r>
            <a:r>
              <a:rPr lang="pl-PL" sz="1100" i="1" dirty="0"/>
              <a:t>Espada</a:t>
            </a:r>
            <a:r>
              <a:rPr lang="pl-PL" sz="1100" dirty="0"/>
              <a:t> i </a:t>
            </a:r>
            <a:r>
              <a:rPr lang="pl-PL" sz="1100" i="1" dirty="0" err="1"/>
              <a:t>Miura</a:t>
            </a:r>
            <a:r>
              <a:rPr lang="pl-PL" sz="1100" dirty="0"/>
              <a:t>) zostały właśnie uruchomione, gdy zaczęto rozważać nowe ulepszenia. Najważniejsza operacja niewątpliwie dotyczyła całej serii modyfikacji </a:t>
            </a:r>
            <a:r>
              <a:rPr lang="pl-PL" sz="1100" i="1" dirty="0" err="1"/>
              <a:t>Miury</a:t>
            </a:r>
            <a:r>
              <a:rPr lang="pl-PL" sz="1100" i="1" dirty="0"/>
              <a:t> </a:t>
            </a:r>
            <a:r>
              <a:rPr lang="pl-PL" sz="1100" dirty="0"/>
              <a:t>i stworzenia w efekcie nowego modelu. Stąd jeszcze w listopadzie 1968 roku narodziła się wersja </a:t>
            </a:r>
            <a:r>
              <a:rPr lang="pl-PL" sz="1100" i="1" dirty="0"/>
              <a:t>S </a:t>
            </a:r>
            <a:r>
              <a:rPr lang="pl-PL" sz="1100" dirty="0"/>
              <a:t>(fot. 1). Jej prezentacja odbyła się na tegorocznych targach motoryzacyjnych w Turynie. Nowa </a:t>
            </a:r>
            <a:r>
              <a:rPr lang="pl-PL" sz="1100" i="1" dirty="0" err="1"/>
              <a:t>Miura</a:t>
            </a:r>
            <a:r>
              <a:rPr lang="pl-PL" sz="1100" dirty="0"/>
              <a:t> oferowała klientom silnik o mocy 370 KM, o 20 więcej niż w poprzedniej wersji. Wyposażony był również w elektryczne szyby, bardziej luksusowe wnętrze dzięki </a:t>
            </a:r>
            <a:r>
              <a:rPr lang="pl-PL" sz="1100" dirty="0" err="1"/>
              <a:t>wykonczeniom</a:t>
            </a:r>
            <a:r>
              <a:rPr lang="pl-PL" sz="1100" dirty="0"/>
              <a:t>, a wśród opcji można było wybrać klimatyzację oraz prawdziwą skórzaną tapicerkę. Dodatkowo chromowane wykończenie kilku drobnych części karoserii oraz mała metalowa litera </a:t>
            </a:r>
            <a:r>
              <a:rPr lang="pl-PL" sz="1100" i="1" dirty="0"/>
              <a:t>S </a:t>
            </a:r>
            <a:r>
              <a:rPr lang="pl-PL" sz="1100" dirty="0"/>
              <a:t>w kształcie pioruna umieszczona na tylnej ściance auta odróżniały go od poprzedniego modelu, który tak naprawdę tutaj zakończył swoją karierę.</a:t>
            </a:r>
          </a:p>
          <a:p>
            <a:pPr marL="0" indent="0" algn="just">
              <a:buNone/>
            </a:pPr>
            <a:r>
              <a:rPr lang="pl-PL" sz="1100" dirty="0"/>
              <a:t> </a:t>
            </a:r>
            <a:r>
              <a:rPr lang="pl-PL" sz="1100" i="1" dirty="0" err="1"/>
              <a:t>Islero</a:t>
            </a:r>
            <a:r>
              <a:rPr lang="pl-PL" sz="1100" i="1" dirty="0"/>
              <a:t> GT </a:t>
            </a:r>
            <a:r>
              <a:rPr lang="pl-PL" sz="1100" dirty="0"/>
              <a:t>został również później przerobiony, poprawiony pod względem mocy </a:t>
            </a:r>
            <a:br>
              <a:rPr lang="pl-PL" sz="1100" dirty="0"/>
            </a:br>
            <a:r>
              <a:rPr lang="pl-PL" sz="1100" dirty="0"/>
              <a:t>i udoskonalony: w ten sposób powstała wersja </a:t>
            </a:r>
            <a:r>
              <a:rPr lang="pl-PL" sz="1100" i="1" dirty="0"/>
              <a:t>GTS</a:t>
            </a:r>
            <a:r>
              <a:rPr lang="pl-PL" sz="1100" dirty="0"/>
              <a:t>, zaprezentowana 31 maja 1969 roku (fot. 2). </a:t>
            </a:r>
          </a:p>
          <a:p>
            <a:pPr marL="0" indent="0" algn="just">
              <a:buNone/>
            </a:pPr>
            <a:r>
              <a:rPr lang="pl-PL" sz="1100" dirty="0"/>
              <a:t>Rok 1969 upłynął pod znakiem tymczasowej stabilizacji gamy modeli Lamborghini</a:t>
            </a:r>
            <a:r>
              <a:rPr lang="pl-PL" sz="1000" dirty="0"/>
              <a:t>.</a:t>
            </a:r>
          </a:p>
        </p:txBody>
      </p:sp>
      <p:pic>
        <p:nvPicPr>
          <p:cNvPr id="8" name="Obraz 7" descr="Obraz zawierający zewnętrzne, drzewo, samochód, droga&#10;&#10;Opis wygenerowany automatycznie">
            <a:extLst>
              <a:ext uri="{FF2B5EF4-FFF2-40B4-BE49-F238E27FC236}">
                <a16:creationId xmlns:a16="http://schemas.microsoft.com/office/drawing/2014/main" id="{B7D5A45E-5CDC-0B40-B527-74EE50985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869" r="-2" b="22032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664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wewnątrz, muzyka, orkiestra&#10;&#10;Opis wygenerowany automatycznie">
            <a:extLst>
              <a:ext uri="{FF2B5EF4-FFF2-40B4-BE49-F238E27FC236}">
                <a16:creationId xmlns:a16="http://schemas.microsoft.com/office/drawing/2014/main" id="{AA9AA7F0-11F1-3142-8E3D-7F8FC5159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b="13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44BD8E-F590-ED41-9122-AC44DF92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pl-PL" sz="3600" b="1"/>
              <a:t>1970 rok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14B7F-6F50-9743-B20C-333DBA3D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544595"/>
            <a:ext cx="4062642" cy="2983863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1500" i="1" dirty="0" err="1"/>
              <a:t>Islero</a:t>
            </a:r>
            <a:r>
              <a:rPr lang="pl-PL" sz="1500" i="1" dirty="0"/>
              <a:t> GT </a:t>
            </a:r>
            <a:r>
              <a:rPr lang="pl-PL" sz="1500" dirty="0"/>
              <a:t>po cichu opuścił scenę z dość skromną liczbą wyprodukowanych modeli (225 sztuk </a:t>
            </a:r>
            <a:r>
              <a:rPr lang="pl-PL" sz="1500" i="1" dirty="0" err="1"/>
              <a:t>Islero</a:t>
            </a:r>
            <a:r>
              <a:rPr lang="pl-PL" sz="1500" i="1" dirty="0"/>
              <a:t> GT </a:t>
            </a:r>
            <a:r>
              <a:rPr lang="pl-PL" sz="1500" dirty="0"/>
              <a:t>i </a:t>
            </a:r>
            <a:r>
              <a:rPr lang="pl-PL" sz="1500" i="1" dirty="0" err="1"/>
              <a:t>Islero</a:t>
            </a:r>
            <a:r>
              <a:rPr lang="pl-PL" sz="1500" i="1" dirty="0"/>
              <a:t> GTS</a:t>
            </a:r>
            <a:r>
              <a:rPr lang="pl-PL" sz="1500" dirty="0"/>
              <a:t>). Zamiast tego </a:t>
            </a:r>
            <a:r>
              <a:rPr lang="pl-PL" sz="1500" i="1" dirty="0" err="1"/>
              <a:t>Miura</a:t>
            </a:r>
            <a:r>
              <a:rPr lang="pl-PL" sz="1500" i="1" dirty="0"/>
              <a:t> S </a:t>
            </a:r>
            <a:r>
              <a:rPr lang="pl-PL" sz="1500" dirty="0"/>
              <a:t>i </a:t>
            </a:r>
            <a:r>
              <a:rPr lang="pl-PL" sz="1500" i="1" dirty="0"/>
              <a:t>Espada </a:t>
            </a:r>
            <a:r>
              <a:rPr lang="pl-PL" sz="1500" dirty="0"/>
              <a:t>ugruntowały swoją pozycję na rynku. Ich produkcja stopniowo wzrastała. Oba modele były sukcesywnie modyfikowane o mocniejszy silnik, hamulce oraz bardziej konwencjonalną deskę rozdzielczą. To był wspaniały rok dla tych modeli, który był kamieniem milowym nie tylko dla firmy, ale także dla Ferruccio i celów, które wyznaczył sobie na początku tej przygody. Ale o tym, jak potoczyła się dalsza historia tej niezwykłej marki, opowiemy Wam już jutro </a:t>
            </a:r>
            <a:r>
              <a:rPr lang="pl-PL" sz="1500" dirty="0">
                <a:sym typeface="Wingdings" pitchFamily="2" charset="2"/>
              </a:rPr>
              <a:t>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36678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roga, zewnętrzne, niebo, samochód&#10;&#10;Opis wygenerowany automatycznie">
            <a:extLst>
              <a:ext uri="{FF2B5EF4-FFF2-40B4-BE49-F238E27FC236}">
                <a16:creationId xmlns:a16="http://schemas.microsoft.com/office/drawing/2014/main" id="{B8A8CB5D-37E1-EE4B-994A-8E23A3D8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"/>
          <a:stretch/>
        </p:blipFill>
        <p:spPr>
          <a:xfrm>
            <a:off x="2326" y="0"/>
            <a:ext cx="12187347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3CDFF9-4E99-FA4C-B90A-3AAC20E4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/>
              <a:t>Dziękujemy Wam za udział w dzisiejszych zajęciach. </a:t>
            </a:r>
            <a:br>
              <a:rPr lang="pl-PL" sz="2200" dirty="0"/>
            </a:br>
            <a:r>
              <a:rPr lang="pl-PL" sz="2200" dirty="0"/>
              <a:t>Zapraszamy Was na jutro na ciąg dalszy historii Lamborghini. </a:t>
            </a:r>
            <a:br>
              <a:rPr lang="pl-PL" sz="2200" dirty="0"/>
            </a:br>
            <a:r>
              <a:rPr lang="pl-PL" sz="2200" dirty="0"/>
              <a:t>Zapraszamy! </a:t>
            </a:r>
            <a:r>
              <a:rPr lang="pl-PL" sz="2200" dirty="0">
                <a:sym typeface="Wingdings" pitchFamily="2" charset="2"/>
              </a:rPr>
              <a:t>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82339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009AC-905A-C04C-86C5-D454D078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l-PL" b="1" dirty="0"/>
              <a:t>Do zobaczenia jutro! </a:t>
            </a:r>
            <a:r>
              <a:rPr lang="pl-PL" b="1" dirty="0">
                <a:sym typeface="Wingdings" pitchFamily="2" charset="2"/>
              </a:rPr>
              <a:t> </a:t>
            </a:r>
            <a:endParaRPr lang="pl-PL" b="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clipart, znak&#10;&#10;Opis wygenerowany automatycznie">
            <a:extLst>
              <a:ext uri="{FF2B5EF4-FFF2-40B4-BE49-F238E27FC236}">
                <a16:creationId xmlns:a16="http://schemas.microsoft.com/office/drawing/2014/main" id="{53F15D9B-242A-944A-917B-20506458C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2588" y="2862434"/>
            <a:ext cx="9367837" cy="2669833"/>
          </a:xfrm>
        </p:spPr>
      </p:pic>
    </p:spTree>
    <p:extLst>
      <p:ext uri="{BB962C8B-B14F-4D97-AF65-F5344CB8AC3E}">
        <p14:creationId xmlns:p14="http://schemas.microsoft.com/office/powerpoint/2010/main" val="359633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podłoże, wewnątrz, czerwony&#10;&#10;Opis wygenerowany automatycznie">
            <a:extLst>
              <a:ext uri="{FF2B5EF4-FFF2-40B4-BE49-F238E27FC236}">
                <a16:creationId xmlns:a16="http://schemas.microsoft.com/office/drawing/2014/main" id="{78296379-C9BE-CA48-986B-C62E78718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5444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76B8E6-57A1-864C-957E-78468BED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/>
              <a:t>Opracowanie i 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BBC65F-E14D-F941-86B2-BB8E9287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pl-PL" sz="1300" dirty="0"/>
              <a:t>Opracowanie: mgr Anna Trzcińska, Zespół Szkół Specjalnych Nr 78 im. E. Szelburg-Zarembiny w Instytucie "Pomnik-Centrum Zdrowia Dziecka”, listopad 2020 roku</a:t>
            </a:r>
          </a:p>
          <a:p>
            <a:r>
              <a:rPr lang="pl-PL" sz="1300" dirty="0"/>
              <a:t>Materiały źródłowe: </a:t>
            </a:r>
            <a:r>
              <a:rPr lang="pl-PL" sz="1300" dirty="0">
                <a:hlinkClick r:id="rId4"/>
              </a:rPr>
              <a:t>https://www.lamborghini.com/it-en/storia</a:t>
            </a:r>
            <a:r>
              <a:rPr lang="pl-PL" sz="1300" dirty="0"/>
              <a:t> (dostęp: 30.11.2020)</a:t>
            </a:r>
          </a:p>
          <a:p>
            <a:r>
              <a:rPr lang="pl-PL" sz="1300" dirty="0"/>
              <a:t>Zdjęcia: </a:t>
            </a:r>
            <a:r>
              <a:rPr lang="pl-PL" sz="1300" dirty="0">
                <a:hlinkClick r:id="rId5"/>
              </a:rPr>
              <a:t>http://2.bp.blogspot.com/-7UFwRUmPhTI/UGOYncZSY0I/AAAAAAAAIXk/8Nr8R_xxs2I/s1600/lamborghini-gallardo-facelift-10.jpg</a:t>
            </a:r>
            <a:r>
              <a:rPr lang="pl-PL" sz="1300" dirty="0"/>
              <a:t>, </a:t>
            </a:r>
            <a:r>
              <a:rPr lang="pl-PL" sz="1300" dirty="0">
                <a:hlinkClick r:id="rId6"/>
              </a:rPr>
              <a:t>https://upload.wikimedia.org/wikipedia/commons/1/13/Ferruccio_Lamborghini.jpg</a:t>
            </a:r>
            <a:r>
              <a:rPr lang="pl-PL" sz="1300" dirty="0"/>
              <a:t>, </a:t>
            </a:r>
            <a:r>
              <a:rPr lang="pl-PL" sz="1300" dirty="0">
                <a:hlinkClick r:id="rId7"/>
              </a:rPr>
              <a:t>https://upload.wikimedia.org/wikipedia/commons/5/51/Wikilamgtv.jpg</a:t>
            </a:r>
            <a:r>
              <a:rPr lang="pl-PL" sz="1300" dirty="0"/>
              <a:t>, </a:t>
            </a:r>
            <a:r>
              <a:rPr lang="pl-PL" sz="1300" dirty="0">
                <a:hlinkClick r:id="rId8"/>
              </a:rPr>
              <a:t>https://historia-biografia.com/wp-content/uploads/2017/04/Ferruccio_lamborghini.jpg</a:t>
            </a:r>
            <a:r>
              <a:rPr lang="pl-PL" sz="1300" dirty="0"/>
              <a:t>,   </a:t>
            </a:r>
            <a:r>
              <a:rPr lang="pl-PL" sz="1300" dirty="0">
                <a:hlinkClick r:id="rId9"/>
              </a:rPr>
              <a:t>https://upload.wikimedia.org/wikipedia/commons/thumb/4/42/Mus%C3%A9e_Lamborghini_0001.JPG/240px-Mus%C3%A9e_Lamborghini_0001.JPG</a:t>
            </a:r>
            <a:r>
              <a:rPr lang="pl-PL" sz="1300" dirty="0"/>
              <a:t>, </a:t>
            </a:r>
            <a:r>
              <a:rPr lang="pl-PL" sz="1300" dirty="0">
                <a:hlinkClick r:id="rId10"/>
              </a:rPr>
              <a:t>http://images.wired.it/wp-content/uploads/2016/05/1462264715_lamborghini-350-GT-1963.jpg</a:t>
            </a:r>
            <a:r>
              <a:rPr lang="pl-PL" sz="1300" dirty="0"/>
              <a:t>, </a:t>
            </a:r>
            <a:r>
              <a:rPr lang="pl-PL" sz="1300" dirty="0">
                <a:hlinkClick r:id="rId11"/>
              </a:rPr>
              <a:t>https://upload.wikimedia.org/wikipedia/commons/thumb/1/11/R%C3%A9tromobile_2017_-_Lamborghini_350_GT_coup%C3%A9_touring_-_1964_-_003.jpg/220px-R%C3%A9tromobile_2017_-_Lamborghini_350_GT_coup%C3%A9_touring_-_1964_-_003.jpg</a:t>
            </a:r>
            <a:r>
              <a:rPr lang="pl-PL" sz="1300" dirty="0"/>
              <a:t>, </a:t>
            </a:r>
            <a:r>
              <a:rPr lang="pl-PL" sz="1300" dirty="0">
                <a:hlinkClick r:id="rId12"/>
              </a:rPr>
              <a:t>https://upload.wikimedia.org/wikipedia/commons/thumb/1/15/Lamborghini_Miura_(Kirchzarten)_jm20695.jpg/1200px-Lamborghini_Miura_(Kirchzarten)_jm20695.jpg</a:t>
            </a:r>
            <a:r>
              <a:rPr lang="pl-PL" sz="1300" dirty="0"/>
              <a:t>, </a:t>
            </a:r>
            <a:r>
              <a:rPr lang="pl-PL" sz="1300" dirty="0">
                <a:hlinkClick r:id="rId13"/>
              </a:rPr>
              <a:t>https://upload.wikimedia.org/wikipedia/it/thumb/0/02/Logo_della_Lamborghini.svg/1200px-Logo_della_Lamborghini.svg.png</a:t>
            </a:r>
            <a:r>
              <a:rPr lang="pl-PL" sz="1300" dirty="0"/>
              <a:t>, </a:t>
            </a:r>
            <a:r>
              <a:rPr lang="pl-PL" sz="1300" dirty="0">
                <a:hlinkClick r:id="rId14"/>
              </a:rPr>
              <a:t>https://upload.wikimedia.org/wikipedia/commons/6/61/Lamborghini_Espada_-_Flickr_-_exfordy.jpg</a:t>
            </a:r>
            <a:r>
              <a:rPr lang="pl-PL" sz="1300" dirty="0"/>
              <a:t>, </a:t>
            </a:r>
            <a:r>
              <a:rPr lang="pl-PL" sz="1300" dirty="0">
                <a:hlinkClick r:id="rId15"/>
              </a:rPr>
              <a:t>https://automotiveviews.files.wordpress.com/2011/04/espada_gte_2.jpg</a:t>
            </a:r>
            <a:r>
              <a:rPr lang="pl-PL" sz="1300" dirty="0"/>
              <a:t>, </a:t>
            </a:r>
            <a:r>
              <a:rPr lang="pl-PL" sz="1300" dirty="0">
                <a:hlinkClick r:id="rId16"/>
              </a:rPr>
              <a:t>https://images-wixmp-ed30a86b8c4ca887773594c2.wixmp.com/f/2dbbd4ba-4beb-4371-9168-589eacd325e5/dbj7elu-c2d0e8d5-e129-4e68-9cb2-07decacdcccc.jpg/v1/fill/w_1192,h_670,q_75,strp/</a:t>
            </a:r>
            <a:r>
              <a:rPr lang="pl-PL" sz="1300" dirty="0"/>
              <a:t>, </a:t>
            </a:r>
            <a:r>
              <a:rPr lang="pl-PL" sz="1300" dirty="0">
                <a:hlinkClick r:id="rId17"/>
              </a:rPr>
              <a:t>http://2.bp.blogspot.com/-gxUZSvtCHOo/U8Kc4cDg4JI/AAAAAAAAAG8/ffyd4M38mYE/s1600/IW_1967_Bertone_Lamborghini_Marzal_02.jpg</a:t>
            </a:r>
            <a:r>
              <a:rPr lang="pl-PL" sz="1300" dirty="0"/>
              <a:t>, </a:t>
            </a:r>
            <a:r>
              <a:rPr lang="pl-PL" sz="1300" dirty="0">
                <a:hlinkClick r:id="rId18"/>
              </a:rPr>
              <a:t>https://live.staticflickr.com/6228/6238358954_afd340ea0f_b.jpg</a:t>
            </a:r>
            <a:r>
              <a:rPr lang="pl-PL" sz="1300" dirty="0"/>
              <a:t>, </a:t>
            </a:r>
            <a:r>
              <a:rPr lang="pl-PL" sz="1300" dirty="0">
                <a:hlinkClick r:id="rId19"/>
              </a:rPr>
              <a:t>https://upload.wikimedia.org/wikipedia/commons/thumb/a/a1/Lamborghini_Islero%2C_Techno_Classica_2018%2C_Essen_(IMG_9696).jpg/1200px-Lamborghini_Islero%2C_Techno_Classica_2018%2C_Essen_(IMG_9696).jpg</a:t>
            </a:r>
            <a:r>
              <a:rPr lang="pl-PL" sz="1300" dirty="0"/>
              <a:t>, </a:t>
            </a:r>
            <a:r>
              <a:rPr lang="pl-PL" sz="1300" dirty="0">
                <a:hlinkClick r:id="rId20"/>
              </a:rPr>
              <a:t>https://www.lamborghini.com/sites/it-en/files/DAM/lamborghini/history-timeline/1963-1964/0.jpg</a:t>
            </a:r>
            <a:r>
              <a:rPr lang="pl-PL" sz="1300" dirty="0"/>
              <a:t>, </a:t>
            </a:r>
            <a:r>
              <a:rPr lang="pl-PL" sz="1300" dirty="0">
                <a:hlinkClick r:id="rId21"/>
              </a:rPr>
              <a:t>https://circletocircle.files.wordpress.com/2013/06/ferruccio-lamborghini-miura-1966.jpg</a:t>
            </a:r>
            <a:r>
              <a:rPr lang="pl-PL" sz="1300" dirty="0"/>
              <a:t> (dostęp: 30.11.2020)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919CB9-422D-1346-A5C4-7C480AEA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pl-PL" b="1"/>
              <a:t>Początki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D7BA02-49A6-8E45-888A-3563D2C6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1500" dirty="0"/>
              <a:t>Historia </a:t>
            </a:r>
            <a:r>
              <a:rPr lang="pl-PL" sz="1500" i="1" dirty="0"/>
              <a:t>Lamborghini Automobili </a:t>
            </a:r>
            <a:r>
              <a:rPr lang="pl-PL" sz="1500" dirty="0"/>
              <a:t>zaczyna się w 1963 roku za sprawą niezwykłego człowieka – Ferruccio Lamborghini. Rocznik 1916, zdolny, porywczy, zdecydowany, a przede wszystkim prawdziwy bohater narodzin firmy i początków jej historii. Już w bardzo wczesnym okresie powojennym Ferruccio założył fabrykę traktorów, którą uruchomił </a:t>
            </a:r>
            <a:br>
              <a:rPr lang="pl-PL" sz="1500" dirty="0"/>
            </a:br>
            <a:r>
              <a:rPr lang="pl-PL" sz="1500" dirty="0"/>
              <a:t>z determinacją, tworząc prawdziwy punkt odniesienia w branży.</a:t>
            </a:r>
          </a:p>
          <a:p>
            <a:pPr marL="0" indent="0" algn="just">
              <a:buNone/>
            </a:pPr>
            <a:r>
              <a:rPr lang="pl-PL" sz="1500" dirty="0"/>
              <a:t>Zapraszamy Was na niezwykłą historię marki, która, jak wierzymy, zainteresuje nie tylko chłopców! Dziś pierwsze spotkanie: lata 60. </a:t>
            </a:r>
            <a:r>
              <a:rPr lang="pl-PL" sz="1500" dirty="0">
                <a:sym typeface="Wingdings" pitchFamily="2" charset="2"/>
              </a:rPr>
              <a:t> </a:t>
            </a:r>
            <a:endParaRPr lang="pl-PL" sz="15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Obraz 13" descr="Obraz zawierający budynek, droga, samochód, zewnętrzne&#10;&#10;Opis wygenerowany automatycznie">
            <a:extLst>
              <a:ext uri="{FF2B5EF4-FFF2-40B4-BE49-F238E27FC236}">
                <a16:creationId xmlns:a16="http://schemas.microsoft.com/office/drawing/2014/main" id="{90786D15-1A12-524A-A5CC-6D4B99097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934" b="11003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az 8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7C463942-58D2-B044-8A31-D85F10F94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188" r="-1" b="3256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4590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Obraz zawierający wiosna&#10;&#10;Opis wygenerowany automatycznie">
            <a:extLst>
              <a:ext uri="{FF2B5EF4-FFF2-40B4-BE49-F238E27FC236}">
                <a16:creationId xmlns:a16="http://schemas.microsoft.com/office/drawing/2014/main" id="{7D3F4A53-49E7-4ABF-9442-FD9BF479D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2" r="16591" b="-2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61B701-D23B-514D-B6CC-E8E11FD4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1963-1964</a:t>
            </a: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498A17-0D1A-894E-A97E-DECC4962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2209800"/>
            <a:ext cx="6660292" cy="401002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FFFFFF"/>
                </a:solidFill>
              </a:rPr>
              <a:t>We wczesnych latach sześćdziesiątych Lamborghini był odnoszącym sukcesy, silnym i trzeźwo myślącym mechanikiem. Jednak kiedy powiedział, że stworzy super sportowy samochód, aby konkurować 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z Ferrari, wielu uznało go za szaleńca. Zbudowanie takiego samochodu było postrzegane jako niewytłumaczalną ekstrawagancję, niebezpieczne zanurzenie się w ciemności, coś, co pochłania wiele pieniędzy, nie przynosząc żadnego zysku.</a:t>
            </a:r>
          </a:p>
        </p:txBody>
      </p:sp>
    </p:spTree>
    <p:extLst>
      <p:ext uri="{BB962C8B-B14F-4D97-AF65-F5344CB8AC3E}">
        <p14:creationId xmlns:p14="http://schemas.microsoft.com/office/powerpoint/2010/main" val="4110530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C7B50D-C156-344C-806D-8CAB0C35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79069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C528AB-4189-DA41-8101-E72E3CEB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64724"/>
            <a:ext cx="5314543" cy="369021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Pracę nad projektem rozpoczął pod koniec 1962 roku, a już w maju 1963 roku założył firmę </a:t>
            </a:r>
            <a:r>
              <a:rPr lang="pl-PL" sz="2400" i="1" dirty="0"/>
              <a:t>Automobili Ferruccio Lamborghini</a:t>
            </a:r>
            <a:r>
              <a:rPr lang="pl-PL" sz="2400" dirty="0"/>
              <a:t>. Jako kolejny krok kupił dużą działkę w </a:t>
            </a:r>
            <a:r>
              <a:rPr lang="pl-PL" sz="2400" dirty="0" err="1"/>
              <a:t>Sant'Agata</a:t>
            </a:r>
            <a:r>
              <a:rPr lang="pl-PL" sz="2400" dirty="0"/>
              <a:t> </a:t>
            </a:r>
            <a:r>
              <a:rPr lang="pl-PL" sz="2400" dirty="0" err="1"/>
              <a:t>Bolognese</a:t>
            </a:r>
            <a:r>
              <a:rPr lang="pl-PL" sz="2400" dirty="0"/>
              <a:t>, około 25 kilometrów od Bolonii, pod budowę dużej, ultranowoczesnej fabryki.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niebo, zewnętrzne, trawa, drzewo&#10;&#10;Opis wygenerowany automatycznie">
            <a:extLst>
              <a:ext uri="{FF2B5EF4-FFF2-40B4-BE49-F238E27FC236}">
                <a16:creationId xmlns:a16="http://schemas.microsoft.com/office/drawing/2014/main" id="{0E72E5C5-CD54-4047-9F20-AF9A6C1EC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80" r="19946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858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D271D9-9D1B-B641-9672-5D4563B3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/>
              <a:t>350 GTV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9ADCCE-EAD1-9142-997E-ECB5C14F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847128"/>
            <a:ext cx="4458465" cy="4272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700" dirty="0"/>
              <a:t>Pierwszy model powstał w wielkim pośpiechu: zaledwie kilka miesięcy dzieliło budowę fabryki od daty oficjalnej inauguracji, wyznaczonej na najważniejsze wydarzenie w tamtym czasie: pokaz samochodowy w Turynie na początku listopada 1963 roku.</a:t>
            </a:r>
          </a:p>
          <a:p>
            <a:pPr marL="0" indent="0" algn="just">
              <a:buNone/>
            </a:pPr>
            <a:r>
              <a:rPr lang="pl-PL" sz="1700" dirty="0"/>
              <a:t>Na debiut Lamborghini miał jasno sprecyzowane pomysły: silnik, który w założeniu miał być najpiękniejszym dwunastocylindrowym V produkowanym na świecie, został powierzony Giotto </a:t>
            </a:r>
            <a:r>
              <a:rPr lang="pl-PL" sz="1700" dirty="0" err="1"/>
              <a:t>Bizzarrini</a:t>
            </a:r>
            <a:r>
              <a:rPr lang="pl-PL" sz="1700" dirty="0"/>
              <a:t>, autorowi kilku silników Ferrari. Do produkcji samochodu zatrudnił dwóch bardzo obiecujących młodych inżynierów: </a:t>
            </a:r>
            <a:r>
              <a:rPr lang="pl-PL" sz="1700" dirty="0" err="1"/>
              <a:t>Gianpaolo</a:t>
            </a:r>
            <a:r>
              <a:rPr lang="pl-PL" sz="1700" dirty="0"/>
              <a:t> </a:t>
            </a:r>
            <a:r>
              <a:rPr lang="pl-PL" sz="1700" dirty="0" err="1"/>
              <a:t>Dallara</a:t>
            </a:r>
            <a:r>
              <a:rPr lang="pl-PL" sz="1700" dirty="0"/>
              <a:t> i Paolo </a:t>
            </a:r>
            <a:r>
              <a:rPr lang="pl-PL" sz="1700" dirty="0" err="1"/>
              <a:t>Stanzani</a:t>
            </a:r>
            <a:r>
              <a:rPr lang="pl-PL" sz="1700" dirty="0"/>
              <a:t>. Trud i spory wysiłek w krótkim czasie opłaciły się: </a:t>
            </a:r>
            <a:r>
              <a:rPr lang="pl-PL" sz="1700" i="1" dirty="0"/>
              <a:t>350 GTV</a:t>
            </a:r>
            <a:r>
              <a:rPr lang="pl-PL" sz="1700" dirty="0"/>
              <a:t>, kiedy został zaprezentowany, był arcydziełem.</a:t>
            </a:r>
          </a:p>
        </p:txBody>
      </p:sp>
      <p:pic>
        <p:nvPicPr>
          <p:cNvPr id="18" name="Obraz 17" descr="Obraz zawierający podłoże, wewnątrz, samochód&#10;&#10;Opis wygenerowany automatycznie">
            <a:extLst>
              <a:ext uri="{FF2B5EF4-FFF2-40B4-BE49-F238E27FC236}">
                <a16:creationId xmlns:a16="http://schemas.microsoft.com/office/drawing/2014/main" id="{AB01E5C4-6F13-794B-9AF7-FC34709AD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97" r="3212" b="1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71FD63-B75F-9747-8E1A-4D0961CD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pl-PL" b="1" i="1" dirty="0">
                <a:solidFill>
                  <a:schemeClr val="bg1"/>
                </a:solidFill>
              </a:rPr>
              <a:t>350 GT </a:t>
            </a:r>
            <a:r>
              <a:rPr lang="pl-PL" b="1" dirty="0">
                <a:solidFill>
                  <a:schemeClr val="bg1"/>
                </a:solidFill>
              </a:rPr>
              <a:t>i </a:t>
            </a:r>
            <a:r>
              <a:rPr lang="pl-PL" b="1" i="1" dirty="0">
                <a:solidFill>
                  <a:schemeClr val="bg1"/>
                </a:solidFill>
              </a:rPr>
              <a:t>400 GT</a:t>
            </a:r>
          </a:p>
        </p:txBody>
      </p:sp>
      <p:pic>
        <p:nvPicPr>
          <p:cNvPr id="5" name="Obraz 4" descr="Obraz zawierający samochód, transport&#10;&#10;Opis wygenerowany automatycznie">
            <a:extLst>
              <a:ext uri="{FF2B5EF4-FFF2-40B4-BE49-F238E27FC236}">
                <a16:creationId xmlns:a16="http://schemas.microsoft.com/office/drawing/2014/main" id="{7D31DE20-ECFF-1348-9D8F-4825300F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155" r="-1" b="7005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F2BBAB-80B3-F64D-A4B3-93087A9A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700" dirty="0"/>
              <a:t>Następny rok 1964 był równie niezwykły. Tak narodził się </a:t>
            </a:r>
            <a:r>
              <a:rPr lang="pl-PL" sz="1700" i="1" dirty="0"/>
              <a:t>350 GT </a:t>
            </a:r>
            <a:r>
              <a:rPr lang="pl-PL" sz="1700" dirty="0"/>
              <a:t>oraz </a:t>
            </a:r>
            <a:r>
              <a:rPr lang="pl-PL" sz="1700" i="1" dirty="0"/>
              <a:t>400 GT</a:t>
            </a:r>
            <a:r>
              <a:rPr lang="pl-PL" sz="1700" dirty="0"/>
              <a:t> z 4-litrowym silnikiem i pierwszą skrzynią biegów w całości zaprojektowaną oraz zbudowaną przez Ferruccio Lamborghini. Początkowo oparty na dwumiejscowym nadwoziu, a następnie rozwinięty w czteromiejscowego </a:t>
            </a:r>
            <a:r>
              <a:rPr lang="pl-PL" sz="1700" i="1" dirty="0"/>
              <a:t>400 GT 2 + 2</a:t>
            </a:r>
            <a:r>
              <a:rPr lang="pl-PL" sz="1700" dirty="0"/>
              <a:t>, </a:t>
            </a:r>
            <a:r>
              <a:rPr lang="pl-PL" sz="1700" i="1" dirty="0"/>
              <a:t>400 GT </a:t>
            </a:r>
            <a:r>
              <a:rPr lang="pl-PL" sz="1700" dirty="0"/>
              <a:t>osiągnął przyzwoitą łączną liczbę 273 sztuk.</a:t>
            </a:r>
          </a:p>
        </p:txBody>
      </p:sp>
    </p:spTree>
    <p:extLst>
      <p:ext uri="{BB962C8B-B14F-4D97-AF65-F5344CB8AC3E}">
        <p14:creationId xmlns:p14="http://schemas.microsoft.com/office/powerpoint/2010/main" val="241318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12414-5E07-134A-8D83-C879E56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pl-PL" b="1" i="1" dirty="0"/>
              <a:t>400 GT MIURA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96AA03-BE81-1C43-A0BD-27DB6D1C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904175" cy="318168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Do tej pory nie wiadomo, dlaczego nazwano ten model </a:t>
            </a:r>
            <a:r>
              <a:rPr lang="pl-PL" sz="2200" i="1" dirty="0" err="1"/>
              <a:t>Miura</a:t>
            </a:r>
            <a:r>
              <a:rPr lang="pl-PL" sz="2200" i="1" dirty="0"/>
              <a:t> </a:t>
            </a:r>
            <a:r>
              <a:rPr lang="pl-PL" sz="2200" dirty="0"/>
              <a:t>(fot. 1) i dlaczego właśnie byk jest przedstawiony w herbie całej marki Lamborghini (fot. 2). Ferruccio nigdy też nie chciał zdradzić, co sugerowała mu analogia z tą niezwykłą i bardzo silną rasą byków, która jest mitem hiszpańskich walk byków. Możemy się tylko domyślać…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droga, samochód, zewnętrzne, ulica&#10;&#10;Opis wygenerowany automatycznie">
            <a:extLst>
              <a:ext uri="{FF2B5EF4-FFF2-40B4-BE49-F238E27FC236}">
                <a16:creationId xmlns:a16="http://schemas.microsoft.com/office/drawing/2014/main" id="{1ADA540D-CAAE-8443-BE90-9187A0D9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79" b="1064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B6ABAA4-BE98-E64D-9141-564FDCAE8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440" r="2" b="26249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859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amochód&#10;&#10;Opis wygenerowany automatycznie">
            <a:extLst>
              <a:ext uri="{FF2B5EF4-FFF2-40B4-BE49-F238E27FC236}">
                <a16:creationId xmlns:a16="http://schemas.microsoft.com/office/drawing/2014/main" id="{331DB7DA-821A-1C4F-A868-DC060644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D9A1F6-9599-F04A-87E0-A106C4C0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1967 rok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487D55-0183-984B-A746-8B65FA31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04" y="1203062"/>
            <a:ext cx="3447537" cy="3850851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1500" dirty="0"/>
              <a:t>Był rok 1967 i Lamborghini mogło wreszcie spojrzeć w przyszłość optymistycznie. Lawina zamówień na </a:t>
            </a:r>
            <a:r>
              <a:rPr lang="pl-PL" sz="1500" i="1" dirty="0" err="1"/>
              <a:t>Miurę</a:t>
            </a:r>
            <a:r>
              <a:rPr lang="pl-PL" sz="1500" dirty="0"/>
              <a:t> przeszła najśmielsze oczekiwania. Intensywna kampania reklamowa osiągnęła swój zamierzony efekt: model gwałtownie podbił serca</a:t>
            </a:r>
            <a:br>
              <a:rPr lang="pl-PL" sz="1500" dirty="0"/>
            </a:br>
            <a:r>
              <a:rPr lang="pl-PL" sz="1500" dirty="0"/>
              <a:t>fanów. Lamborghini stało się symbolem przesady, przekroczenia wszelkich kosztów, robienia zawsze więcej i lepiej niż ktokolwiek inny, bez uprzedzeń i ograniczeń narzuconych przez konwencje. Takie podejście nie przeszkodziło licznym entuzjastom w dalszym zakupie i docenieniu </a:t>
            </a:r>
            <a:r>
              <a:rPr lang="pl-PL" sz="1500" i="1" dirty="0"/>
              <a:t>400 GT</a:t>
            </a:r>
            <a:r>
              <a:rPr lang="pl-PL" sz="1500" dirty="0"/>
              <a:t>, poważnego i już dojrzałego modelu, ale to właśnie </a:t>
            </a:r>
            <a:r>
              <a:rPr lang="pl-PL" sz="1500" i="1" dirty="0" err="1"/>
              <a:t>Miura</a:t>
            </a:r>
            <a:r>
              <a:rPr lang="pl-PL" sz="1500" dirty="0"/>
              <a:t> nadała firmie wyjątkowy prestiż.</a:t>
            </a:r>
          </a:p>
        </p:txBody>
      </p:sp>
    </p:spTree>
    <p:extLst>
      <p:ext uri="{BB962C8B-B14F-4D97-AF65-F5344CB8AC3E}">
        <p14:creationId xmlns:p14="http://schemas.microsoft.com/office/powerpoint/2010/main" val="188791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E0091-6A77-074A-80BB-254A8FBD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pl-PL" b="1" i="1" dirty="0" err="1"/>
              <a:t>Marzal</a:t>
            </a:r>
            <a:endParaRPr lang="pl-PL" b="1" i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, samochód, zewnętrzne, droga&#10;&#10;Opis wygenerowany automatycznie">
            <a:extLst>
              <a:ext uri="{FF2B5EF4-FFF2-40B4-BE49-F238E27FC236}">
                <a16:creationId xmlns:a16="http://schemas.microsoft.com/office/drawing/2014/main" id="{E5703A58-3459-214E-9A5F-64622CC39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29" r="13417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509D6E-2607-154E-83F5-9EB0B2C7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1500" dirty="0"/>
              <a:t>Po raz kolejny rok 1967 zapoczątkował coś niezwykłego, tym razem z pomysłu </a:t>
            </a:r>
            <a:r>
              <a:rPr lang="pl-PL" sz="1500" dirty="0" err="1"/>
              <a:t>Bertone</a:t>
            </a:r>
            <a:r>
              <a:rPr lang="pl-PL" sz="1500" dirty="0"/>
              <a:t> i Gandiniego: </a:t>
            </a:r>
            <a:r>
              <a:rPr lang="pl-PL" sz="1500" i="1" dirty="0" err="1"/>
              <a:t>Marzal</a:t>
            </a:r>
            <a:r>
              <a:rPr lang="pl-PL" sz="1500" dirty="0"/>
              <a:t>. To niesamowity czteromiejscowy samochód z silnikiem z tyłu zamontowanym poprzecznie za osią i dwoma otwieranymi pionowo drzwiami. </a:t>
            </a:r>
            <a:r>
              <a:rPr lang="pl-PL" sz="1500" i="1" dirty="0" err="1"/>
              <a:t>Marzal</a:t>
            </a:r>
            <a:r>
              <a:rPr lang="pl-PL" sz="1500" i="1" dirty="0"/>
              <a:t> </a:t>
            </a:r>
            <a:r>
              <a:rPr lang="pl-PL" sz="1500" dirty="0"/>
              <a:t>był pionierem pionowego otwierania drzwi. Koncepcja ta  stopniowo stała się znakiem rozpoznawczym najwyższej klasy Lamborghini. </a:t>
            </a:r>
          </a:p>
          <a:p>
            <a:pPr marL="0" indent="0" algn="just">
              <a:buNone/>
            </a:pPr>
            <a:r>
              <a:rPr lang="pl-PL" sz="1500" i="1" dirty="0" err="1"/>
              <a:t>Marzal</a:t>
            </a:r>
            <a:r>
              <a:rPr lang="pl-PL" sz="1500" dirty="0"/>
              <a:t> nie był przeznaczony do produkcji. Nie przeszkodziło to jednak stać się gwiazdą wielu pokazów samochodowych i pojawiać się na okładkach różnych międzynarodowych magazynów. Ponadto w tym samym roku </a:t>
            </a:r>
            <a:r>
              <a:rPr lang="pl-PL" sz="1500" i="1" dirty="0" err="1"/>
              <a:t>Marzal</a:t>
            </a:r>
            <a:r>
              <a:rPr lang="pl-PL" sz="1500" dirty="0"/>
              <a:t> został wybrany przez księcia Rainiera z Monako i jego żonę – księżną Grace, do otwarcia Grand Prix Monte Carlo. Po raz kolejny Ferruccio Lamborghini wykazał się wyjątkowym talentem do reklamy.</a:t>
            </a:r>
          </a:p>
        </p:txBody>
      </p:sp>
    </p:spTree>
    <p:extLst>
      <p:ext uri="{BB962C8B-B14F-4D97-AF65-F5344CB8AC3E}">
        <p14:creationId xmlns:p14="http://schemas.microsoft.com/office/powerpoint/2010/main" val="152731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1860</Words>
  <Application>Microsoft Office PowerPoint</Application>
  <PresentationFormat>Panoramiczny</PresentationFormat>
  <Paragraphs>39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Motyw pakietu Office</vt:lpstr>
      <vt:lpstr>Lamborghini – historia marki</vt:lpstr>
      <vt:lpstr>Początki</vt:lpstr>
      <vt:lpstr>1963-1964</vt:lpstr>
      <vt:lpstr>Prezentacja programu PowerPoint</vt:lpstr>
      <vt:lpstr>350 GTV</vt:lpstr>
      <vt:lpstr>350 GT i 400 GT</vt:lpstr>
      <vt:lpstr>400 GT MIURA</vt:lpstr>
      <vt:lpstr>1967 rok </vt:lpstr>
      <vt:lpstr>Marzal</vt:lpstr>
      <vt:lpstr>Espada</vt:lpstr>
      <vt:lpstr>1968 rok</vt:lpstr>
      <vt:lpstr>Islero GT</vt:lpstr>
      <vt:lpstr>Miura S</vt:lpstr>
      <vt:lpstr>1970 rok</vt:lpstr>
      <vt:lpstr>Prezentacja programu PowerPoint</vt:lpstr>
      <vt:lpstr>Do zobaczenia jutro!  </vt:lpstr>
      <vt:lpstr>Opracowanie i 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Lamborghini – historia marki</dc:title>
  <dc:creator>Trzcińska Anna - włoski</dc:creator>
  <cp:lastModifiedBy>Vostro 15</cp:lastModifiedBy>
  <cp:revision>1</cp:revision>
  <dcterms:created xsi:type="dcterms:W3CDTF">2020-11-30T12:55:30Z</dcterms:created>
  <dcterms:modified xsi:type="dcterms:W3CDTF">2020-11-30T15:50:02Z</dcterms:modified>
</cp:coreProperties>
</file>