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719"/>
  </p:normalViewPr>
  <p:slideViewPr>
    <p:cSldViewPr snapToGrid="0" snapToObjects="1">
      <p:cViewPr varScale="1">
        <p:scale>
          <a:sx n="82" d="100"/>
          <a:sy n="82" d="100"/>
        </p:scale>
        <p:origin x="7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786F15-4FC1-F742-8D69-F09807675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7E4C49D-F1E9-D742-8058-C3DACDEEC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36269E-7D37-B540-B299-ECE74C8E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1A73-148E-A74C-B375-001DBD39135A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85A1F6-D711-9040-9439-3BEAD6D8A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8A2D86-9178-0849-8F2A-F01F5945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3A2-E324-A846-8455-81BC781214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712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59936F-0B22-FF46-9339-E0522E9B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27B2FB0-4F28-3A40-B636-9B5441B24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F20A8E-5A93-9940-9378-B66567596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1A73-148E-A74C-B375-001DBD39135A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B6C8FC-19A2-114F-9981-A293008E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5A71562-F995-A04A-B5A9-B1325071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3A2-E324-A846-8455-81BC781214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77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23F738C-EFE5-BA4D-B546-745FE041D2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7F631C9-2E0D-8845-9EE9-8E09C1A49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0AC621-2D71-AE4E-BE4D-E6F163C67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1A73-148E-A74C-B375-001DBD39135A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9752ED-155A-6B48-B343-AA7099C8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69B6B12-7962-A04D-8A6B-BF205B13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3A2-E324-A846-8455-81BC781214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528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084B7E-F713-BA43-98A4-E590FB48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BFE185-7B0F-C04A-8D57-986755F18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6007FD-DF95-0842-8F25-4F07E37D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1A73-148E-A74C-B375-001DBD39135A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1B9AD0-6AC3-E04A-987C-A1DAE6684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C8557D-98D2-834F-862D-BC57C3E3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3A2-E324-A846-8455-81BC781214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539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B28066-0832-5849-A37E-6DA234B8B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AA7678E-49B6-D740-B5CE-F660FCA1D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62E2F9-25C4-4444-908A-86C41EE64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1A73-148E-A74C-B375-001DBD39135A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4211944-54EF-124F-8803-DFE5987F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695BAD-696A-8042-A692-479EDAAD1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3A2-E324-A846-8455-81BC781214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85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890DC6-5B1C-B341-B4F0-AA5B5FB4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1BFC17-D9FB-4342-9519-46670A382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2F470C1-DB48-1246-BF91-86362E7BA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940DC2B-B9E0-5A47-BAA5-F798C460D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1A73-148E-A74C-B375-001DBD39135A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DE2D578-F2F6-794E-9F6B-184D3A032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A256BAC-1C8E-B448-A370-50B253B1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3A2-E324-A846-8455-81BC781214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052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54AAAA-ADE6-0E4A-AD7F-7DCE620E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DE8B6B-7B65-3F4F-ABC9-599D579F7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284C51B-5506-5841-9641-C32AB340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7D0CFA5-A49D-0F46-B22D-915EF3076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24273A-C452-E645-AFD6-6746DBCA0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3D98857-1AB0-1B43-91AD-6A78DE51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1A73-148E-A74C-B375-001DBD39135A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E411DDE-9886-6B43-A85F-07014A017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3657FFA-E399-BB40-9FF7-D3888989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3A2-E324-A846-8455-81BC781214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772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2B731A-B155-9943-85AD-FC716D055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8B4A7C1-F573-0342-89E1-7F7A61BB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1A73-148E-A74C-B375-001DBD39135A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AC51698-E049-1F4A-A37B-CCF79BD44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6EC12A7-9FC1-A042-B5DA-52E847E2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3A2-E324-A846-8455-81BC781214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86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EFBDEFD-C85D-874E-8947-FCD98E20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1A73-148E-A74C-B375-001DBD39135A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6997B4D-73B6-944E-8549-331F38D14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5878774-D854-7746-BEF7-B87E680F5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3A2-E324-A846-8455-81BC781214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08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71CCA1-EAFA-DD4F-AF16-53F73C21C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24CB5-DC17-434C-9755-3F991A1B7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1CF86F2-896D-C440-9577-2E13B3F22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901374B-082A-F64D-A5F6-C8EF85EA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1A73-148E-A74C-B375-001DBD39135A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418AFF9-CB38-C749-BF52-B0A67E46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31F8910-12A6-B643-93C2-5D0FAF6E4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3A2-E324-A846-8455-81BC781214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573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8BFA6-AC60-E54E-94B8-7BD28CD4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599E202-B278-9444-8E54-33077092B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475E4CC-3F88-5D4C-AADF-FC1193D40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C342A10-263E-6B43-9C0F-DB9A7FDB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1A73-148E-A74C-B375-001DBD39135A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D045B2B-306E-5344-98A2-103F2781A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FC38F56-49B6-E445-BD80-AF5F7EF2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3A2-E324-A846-8455-81BC781214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166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551A5DF-5747-1D44-BECE-6C1F29A29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4C041F2-1C53-ED4C-837D-9A556A1A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F64632-75E9-3F49-8BE4-4E945EF5A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71A73-148E-A74C-B375-001DBD39135A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A66166C-AAF3-CF48-8A8F-A389FED0A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502575-46DE-D246-8AF1-C3CFCB3DB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183A2-E324-A846-8455-81BC781214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269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danews.com/dal-grano-al-prodotto-pasta-italiana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apoli,_mangiamaccheroni_4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Sos_pomidorowy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acuocafelice.blogspot.com/2009/05/tonnarelli-fatti-in-casa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imentazioneinequilibrio.com/la-pasta-e-i-prodotti-integrali-cosa-dice-la-legg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acucala.blogspot.com/2013/05/pasta-alimenticia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ingalifeincolour.com/recipes/pasta-fresca-fresh-egg-pasta-emilia/" TargetMode="External"/><Relationship Id="rId7" Type="http://schemas.openxmlformats.org/officeDocument/2006/relationships/hyperlink" Target="https://www.lacucinaitaliana.it/news/in-primo-piano/pasta-storia/?refresh_ce=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eszamel.se.pl/ziarna-maki-i-kasze/makaron-historia-rodzaje-fakty-i-mity-zwiazane-z-makaronem,16610/" TargetMode="External"/><Relationship Id="rId5" Type="http://schemas.openxmlformats.org/officeDocument/2006/relationships/hyperlink" Target="http://www.digitaliano.net/digitaliano_materiali_online/pasta/breve_storia_della_pasta.html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oramirang.tistory.com/783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caroni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onciclopedia.org/wiki/%3F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t.wikipedia.org/wiki/Lasagne_(gastronomia)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żywność, makaron, stół, stos&#10;&#10;Opis wygenerowany automatycznie">
            <a:extLst>
              <a:ext uri="{FF2B5EF4-FFF2-40B4-BE49-F238E27FC236}">
                <a16:creationId xmlns:a16="http://schemas.microsoft.com/office/drawing/2014/main" id="{E7A284C1-A8B7-D140-872C-1C1BE06417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6C66082-00B9-C54B-AED0-DDD14C1A5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l-PL" sz="4800"/>
              <a:t>Krótka historia makaronu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454DCE1-C8FA-5743-A978-8CD4119DD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pl-PL" sz="2000"/>
              <a:t>Breve storia della pasta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16CAA56-17C6-0B4F-8A99-6E0F688060C8}"/>
              </a:ext>
            </a:extLst>
          </p:cNvPr>
          <p:cNvSpPr txBox="1"/>
          <p:nvPr/>
        </p:nvSpPr>
        <p:spPr>
          <a:xfrm>
            <a:off x="10386698" y="6657945"/>
            <a:ext cx="18053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 dirty="0">
                <a:solidFill>
                  <a:srgbClr val="FFFFFF"/>
                </a:solidFill>
              </a:rPr>
              <a:t>Fot.: </a:t>
            </a:r>
            <a:r>
              <a:rPr lang="pl-PL" sz="700" dirty="0" err="1">
                <a:solidFill>
                  <a:srgbClr val="FFFFFF"/>
                </a:solidFill>
              </a:rPr>
              <a:t>Chiefitalianinelmondo</a:t>
            </a:r>
            <a:r>
              <a:rPr lang="pl-PL" sz="700" dirty="0">
                <a:solidFill>
                  <a:srgbClr val="FFFFFF"/>
                </a:solidFill>
              </a:rPr>
              <a:t>. </a:t>
            </a:r>
            <a:r>
              <a:rPr lang="pl-PL" sz="700" dirty="0" err="1">
                <a:solidFill>
                  <a:srgbClr val="FFFFFF"/>
                </a:solidFill>
              </a:rPr>
              <a:t>Wordpress.com</a:t>
            </a:r>
            <a:endParaRPr lang="pl-PL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32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3F6029C-5B4F-A54F-BF95-738A086D4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1CB6F6-E752-BB40-B507-24B4BFA55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163"/>
            <a:ext cx="10515600" cy="5130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Według historyków Alberto </a:t>
            </a:r>
            <a:r>
              <a:rPr lang="pl-PL" dirty="0" err="1"/>
              <a:t>Capatti</a:t>
            </a:r>
            <a:r>
              <a:rPr lang="pl-PL" dirty="0"/>
              <a:t> i </a:t>
            </a:r>
            <a:r>
              <a:rPr lang="pl-PL" dirty="0" err="1"/>
              <a:t>Massimo</a:t>
            </a:r>
            <a:r>
              <a:rPr lang="pl-PL" dirty="0"/>
              <a:t> </a:t>
            </a:r>
            <a:r>
              <a:rPr lang="pl-PL" dirty="0" err="1"/>
              <a:t>Montanari</a:t>
            </a:r>
            <a:r>
              <a:rPr lang="pl-PL" dirty="0"/>
              <a:t>, makaron pojawił się w arabskich książkach kucharskich już w IX wieku, a obecność  - w zachodnich stronach Sycylii zdominowanych przez kulturę arabską - fabryk do jego produkcji jest prawdopodobnie związana z tą tradycją. Krótko mówiąc, </a:t>
            </a:r>
            <a:r>
              <a:rPr lang="pl-PL" b="1" i="1" dirty="0"/>
              <a:t>la pasta </a:t>
            </a:r>
            <a:r>
              <a:rPr lang="pl-PL" b="1" i="1" dirty="0" err="1"/>
              <a:t>secca</a:t>
            </a:r>
            <a:r>
              <a:rPr lang="pl-PL" dirty="0"/>
              <a:t>, czyli </a:t>
            </a:r>
            <a:r>
              <a:rPr lang="pl-PL" b="1" i="1" dirty="0"/>
              <a:t>suchy makaron </a:t>
            </a:r>
            <a:r>
              <a:rPr lang="pl-PL" dirty="0"/>
              <a:t>- nadający się do przechowywania przez długi czas i przewożenia w odległe miejsca - narodził się na słonecznej i wietrznej zachodniej Sycylii, podczas dominacji arabskiej. Arabowie, którzy być może jeszcze przed podbiciem wyspy, znali już </a:t>
            </a:r>
            <a:r>
              <a:rPr lang="pl-PL" i="1" dirty="0"/>
              <a:t>la pasta </a:t>
            </a:r>
            <a:r>
              <a:rPr lang="pl-PL" i="1" dirty="0" err="1"/>
              <a:t>secca</a:t>
            </a:r>
            <a:r>
              <a:rPr lang="pl-PL" dirty="0"/>
              <a:t>, szczególnie jej krótką formę, przydatną w czasie podróży po pustyni.</a:t>
            </a:r>
          </a:p>
        </p:txBody>
      </p:sp>
    </p:spTree>
    <p:extLst>
      <p:ext uri="{BB962C8B-B14F-4D97-AF65-F5344CB8AC3E}">
        <p14:creationId xmlns:p14="http://schemas.microsoft.com/office/powerpoint/2010/main" val="1161913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CCA5D95-29E9-124A-8A1A-1DDA23BD2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944761"/>
          </a:xfrm>
        </p:spPr>
        <p:txBody>
          <a:bodyPr anchor="ctr">
            <a:normAutofit/>
          </a:bodyPr>
          <a:lstStyle/>
          <a:p>
            <a:r>
              <a:rPr lang="pl-PL" sz="4800" dirty="0"/>
              <a:t>Liguria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D93F12-FFA2-8F40-A6B9-C58A05942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704014"/>
            <a:ext cx="9941319" cy="3438166"/>
          </a:xfrm>
        </p:spPr>
        <p:txBody>
          <a:bodyPr anchor="ctr">
            <a:normAutofit lnSpcReduction="10000"/>
          </a:bodyPr>
          <a:lstStyle/>
          <a:p>
            <a:pPr marL="0" indent="0" algn="just">
              <a:buNone/>
            </a:pPr>
            <a:r>
              <a:rPr lang="pl-PL" sz="2000" dirty="0"/>
              <a:t>Makaron zatem był znany we Włoszech na długo przed rokiem 1295, rokiem powrotu Marco Polo z Chin i jego kontaktu z chińskim </a:t>
            </a:r>
            <a:r>
              <a:rPr lang="pl-PL" sz="2000" i="1" dirty="0"/>
              <a:t>spaghetti</a:t>
            </a:r>
            <a:r>
              <a:rPr lang="pl-PL" sz="2000" dirty="0"/>
              <a:t>. Już w XII wieku kupcy genueńscy rozpowszechniali makarony z zachodniej Sycylii w północnych Włoszech, także w XV wieku był tam już powszechnie znany. </a:t>
            </a:r>
          </a:p>
          <a:p>
            <a:pPr marL="0" indent="0" algn="just">
              <a:buNone/>
            </a:pPr>
            <a:r>
              <a:rPr lang="pl-PL" sz="2000" dirty="0"/>
              <a:t>Makarony te, poddane bardzo długiemu, jak na dzisiejsze wymogi, gotowaniu - smak makaronu </a:t>
            </a:r>
            <a:r>
              <a:rPr lang="pl-PL" sz="2000" i="1" dirty="0"/>
              <a:t>al </a:t>
            </a:r>
            <a:r>
              <a:rPr lang="pl-PL" sz="2000" i="1" dirty="0" err="1"/>
              <a:t>dente</a:t>
            </a:r>
            <a:r>
              <a:rPr lang="pl-PL" sz="2000" i="1" dirty="0"/>
              <a:t> </a:t>
            </a:r>
            <a:r>
              <a:rPr lang="pl-PL" sz="2000" dirty="0"/>
              <a:t>prawdopodobnie sięga dopiero XVII wieku - łączono z najróżniejszymi przyprawami: na ogół tartym serem w dużych ilościach i sproszkowanymi przyprawami. Bartolomeo </a:t>
            </a:r>
            <a:r>
              <a:rPr lang="pl-PL" sz="2000" dirty="0" err="1"/>
              <a:t>Sacchi</a:t>
            </a:r>
            <a:r>
              <a:rPr lang="pl-PL" sz="2000" dirty="0"/>
              <a:t> polecał go z kapłonami, jajami i każdym rodzajem mięsa. Natomiast masło, często łączone z cukrem i cynamonem, zaczęto dodawać w XV wieku. </a:t>
            </a:r>
            <a:br>
              <a:rPr lang="pl-PL" sz="2000" dirty="0"/>
            </a:br>
            <a:endParaRPr lang="pl-PL" sz="2000" dirty="0"/>
          </a:p>
          <a:p>
            <a:pPr marL="0" indent="0" algn="just">
              <a:buNone/>
            </a:pPr>
            <a:r>
              <a:rPr lang="pl-PL" sz="2000" dirty="0"/>
              <a:t>Na ogół na arystokratycznych stołach makaron był uważany za dodatek, podczas gdy dla niższych warstw było to pojedyncze danie.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09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djęcie, osoba, budynek, stare&#10;&#10;Opis wygenerowany automatycznie">
            <a:extLst>
              <a:ext uri="{FF2B5EF4-FFF2-40B4-BE49-F238E27FC236}">
                <a16:creationId xmlns:a16="http://schemas.microsoft.com/office/drawing/2014/main" id="{98A9BC40-2206-B143-940E-57A157C7EB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584" r="9127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149D79F-D344-5149-9453-DE9975C2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 fontScale="90000"/>
          </a:bodyPr>
          <a:lstStyle/>
          <a:p>
            <a:r>
              <a:rPr lang="pl-PL" sz="2800" dirty="0">
                <a:solidFill>
                  <a:srgbClr val="000000"/>
                </a:solidFill>
              </a:rPr>
              <a:t>Rewolucja technologiczna w cieniu Wezuwiusza</a:t>
            </a:r>
            <a:br>
              <a:rPr lang="pl-PL" sz="2800" dirty="0">
                <a:solidFill>
                  <a:srgbClr val="000000"/>
                </a:solidFill>
              </a:rPr>
            </a:br>
            <a:br>
              <a:rPr lang="pl-PL" sz="2800" dirty="0">
                <a:solidFill>
                  <a:srgbClr val="000000"/>
                </a:solidFill>
              </a:rPr>
            </a:br>
            <a:endParaRPr lang="pl-PL" sz="2800" dirty="0">
              <a:solidFill>
                <a:srgbClr val="0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5C792E-C1D8-5C4D-9EAE-628F52916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754659"/>
            <a:ext cx="4706803" cy="4306314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pl-PL" sz="1400" dirty="0">
                <a:solidFill>
                  <a:srgbClr val="000000"/>
                </a:solidFill>
              </a:rPr>
              <a:t>W międzyczasie produkcja makaronu zaczęła rosnąć, zdobywając stopniowo także południowy obszar Włoch wraz  z Ligurią, gdzie suchy i wietrzny klimat sprzyjał suszeniu na świeżym powietrzu. Jednocześnie reszta kraju, ze względów klimatycznych, pozostała związana z produkcją makaronu jajecznego, który nie jest suszony i prawdopodobnie powstał w wyniku zanieczyszczenia rzymską </a:t>
            </a:r>
            <a:r>
              <a:rPr lang="pl-PL" sz="1400" b="1" i="1" dirty="0" err="1">
                <a:solidFill>
                  <a:srgbClr val="000000"/>
                </a:solidFill>
              </a:rPr>
              <a:t>lagana</a:t>
            </a:r>
            <a:r>
              <a:rPr lang="pl-PL" sz="1400" dirty="0">
                <a:solidFill>
                  <a:srgbClr val="00000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pl-PL" sz="1400" dirty="0">
                <a:solidFill>
                  <a:srgbClr val="000000"/>
                </a:solidFill>
              </a:rPr>
              <a:t>Ale makaron, choć rozpowszechniony, nie był jeszcze daniem masowym. Stanie się tak dopiero w XVII wieku, kiedy straszliwy głód nawiedzi Królestwo Neapolu zdominowane przez Hiszpanów. W mieście neapolitańskim, największym wówczas w Europie, przeludnienie demograficzne i hiszpańskie podatki doprowadziły ludność do głodu: załamała się konsumpcja mięsa i chleba. W ten sposób ludność zwróciła się ku makaronowi, którego producenci tanieli dzięki rewolucji technologicznej: wynalezieniu prasy i matrycy. Już w XVIII wieku makaron stał się symbolem narodowym, a neapolitańczycy zyskali przydomek </a:t>
            </a:r>
            <a:r>
              <a:rPr lang="pl-PL" sz="1400" b="1" i="1" dirty="0" err="1">
                <a:solidFill>
                  <a:srgbClr val="000000"/>
                </a:solidFill>
              </a:rPr>
              <a:t>mangiamaccheroni</a:t>
            </a:r>
            <a:r>
              <a:rPr lang="pl-PL" sz="1400" b="1" i="1" dirty="0">
                <a:solidFill>
                  <a:srgbClr val="000000"/>
                </a:solidFill>
              </a:rPr>
              <a:t> </a:t>
            </a:r>
            <a:r>
              <a:rPr lang="pl-PL" sz="1400" dirty="0">
                <a:solidFill>
                  <a:srgbClr val="000000"/>
                </a:solidFill>
              </a:rPr>
              <a:t>(</a:t>
            </a:r>
            <a:r>
              <a:rPr lang="pl-PL" sz="1400" i="1" dirty="0">
                <a:solidFill>
                  <a:srgbClr val="000000"/>
                </a:solidFill>
              </a:rPr>
              <a:t>zjadacz makaronu</a:t>
            </a:r>
            <a:r>
              <a:rPr lang="pl-PL" sz="1400" dirty="0">
                <a:solidFill>
                  <a:srgbClr val="000000"/>
                </a:solidFill>
              </a:rPr>
              <a:t>).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A501F74-E372-B948-9F64-3E03992B0AAD}"/>
              </a:ext>
            </a:extLst>
          </p:cNvPr>
          <p:cNvSpPr txBox="1"/>
          <p:nvPr/>
        </p:nvSpPr>
        <p:spPr>
          <a:xfrm>
            <a:off x="10445703" y="6657945"/>
            <a:ext cx="17459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 dirty="0">
                <a:solidFill>
                  <a:srgbClr val="FFFFFF"/>
                </a:solidFill>
              </a:rPr>
              <a:t> </a:t>
            </a:r>
            <a:r>
              <a:rPr lang="pl-PL" sz="700" dirty="0" err="1">
                <a:solidFill>
                  <a:srgbClr val="FFFFFF"/>
                </a:solidFill>
              </a:rPr>
              <a:t>Mangiamaccheroni</a:t>
            </a:r>
            <a:r>
              <a:rPr lang="pl-PL" sz="700" dirty="0">
                <a:solidFill>
                  <a:srgbClr val="FFFFFF"/>
                </a:solidFill>
              </a:rPr>
              <a:t>, fot.: </a:t>
            </a:r>
            <a:r>
              <a:rPr lang="pl-PL" sz="700" dirty="0" err="1">
                <a:solidFill>
                  <a:srgbClr val="FFFFFF"/>
                </a:solidFill>
              </a:rPr>
              <a:t>giuliasoldati.com</a:t>
            </a:r>
            <a:endParaRPr lang="pl-PL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08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4F32C22-7A75-DB4A-B67E-F070B90EC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46093"/>
          </a:xfrm>
        </p:spPr>
        <p:txBody>
          <a:bodyPr>
            <a:normAutofit fontScale="90000"/>
          </a:bodyPr>
          <a:lstStyle/>
          <a:p>
            <a:endParaRPr lang="pl-PL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A5A46D-3F27-C149-B22C-ECA211DB5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/>
              <a:t>I tak dochodzimy do XVIII wieku. Dokładnie w tym okresie w Neapolu wynaleziono </a:t>
            </a:r>
            <a:r>
              <a:rPr lang="pl-PL" sz="2400" b="1" dirty="0"/>
              <a:t>sos pomidorowy</a:t>
            </a:r>
            <a:r>
              <a:rPr lang="pl-PL" sz="2400" dirty="0"/>
              <a:t>. Odtąd makaron podbił nie tylko włoskie serca.</a:t>
            </a:r>
          </a:p>
        </p:txBody>
      </p:sp>
      <p:pic>
        <p:nvPicPr>
          <p:cNvPr id="5" name="Obraz 4" descr="Obraz zawierający wewnątrz, żywność, sos, stół&#10;&#10;Opis wygenerowany automatycznie">
            <a:extLst>
              <a:ext uri="{FF2B5EF4-FFF2-40B4-BE49-F238E27FC236}">
                <a16:creationId xmlns:a16="http://schemas.microsoft.com/office/drawing/2014/main" id="{6C35FB49-B8A5-4740-9C24-F85D59AEA0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8899" b="1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DB49447-D90A-1F40-894E-D24A0C3BCBA5}"/>
              </a:ext>
            </a:extLst>
          </p:cNvPr>
          <p:cNvSpPr txBox="1"/>
          <p:nvPr/>
        </p:nvSpPr>
        <p:spPr>
          <a:xfrm>
            <a:off x="10870836" y="5929489"/>
            <a:ext cx="9108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 dirty="0">
                <a:solidFill>
                  <a:srgbClr val="FFFFFF"/>
                </a:solidFill>
              </a:rPr>
              <a:t>Fot.: </a:t>
            </a:r>
            <a:r>
              <a:rPr lang="pl-PL" sz="700" dirty="0" err="1">
                <a:solidFill>
                  <a:srgbClr val="FFFFFF"/>
                </a:solidFill>
              </a:rPr>
              <a:t>Chezuppa.com</a:t>
            </a:r>
            <a:endParaRPr lang="pl-PL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76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żywność, frytki, siedzi, stół&#10;&#10;Opis wygenerowany automatycznie">
            <a:extLst>
              <a:ext uri="{FF2B5EF4-FFF2-40B4-BE49-F238E27FC236}">
                <a16:creationId xmlns:a16="http://schemas.microsoft.com/office/drawing/2014/main" id="{A7ADF1E7-5BBB-D145-8741-9F89831E16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921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457412B-DAF1-054B-B2DD-8AF6BFC2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endParaRPr lang="pl-PL" sz="2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EFDD46-D0DB-0D40-B9A7-45F9DD93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r>
              <a:rPr lang="pl-PL" sz="2000" b="1" dirty="0"/>
              <a:t>Podsumowanie zajęć: </a:t>
            </a:r>
          </a:p>
          <a:p>
            <a:pPr marL="0" indent="0">
              <a:buNone/>
            </a:pPr>
            <a:r>
              <a:rPr lang="pl-PL" sz="2000" dirty="0"/>
              <a:t>Dzieci proszone są o wypowiedź, co było w dzisiejszych zajęciach interesujące, a co sprawiło trudność. </a:t>
            </a:r>
          </a:p>
          <a:p>
            <a:pPr marL="0" indent="0">
              <a:buNone/>
            </a:pPr>
            <a:r>
              <a:rPr lang="pl-PL" sz="2000" dirty="0"/>
              <a:t>Która informacja była dla nich zaskakująca? A może któraś brzmiała zabawnie? </a:t>
            </a:r>
          </a:p>
          <a:p>
            <a:pPr marL="0" indent="0">
              <a:buNone/>
            </a:pPr>
            <a:r>
              <a:rPr lang="pl-PL" sz="2000" dirty="0"/>
              <a:t>Podziękowanie za udział i zachęcenie wychowanków do kolejnego spotkania z kulturą Włoch. </a:t>
            </a:r>
          </a:p>
          <a:p>
            <a:pPr marL="0" indent="0">
              <a:buNone/>
            </a:pPr>
            <a:br>
              <a:rPr lang="pl-PL" sz="1400" dirty="0"/>
            </a:b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1963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żywność, wewnątrz, stół, talerz&#10;&#10;Opis wygenerowany automatycznie">
            <a:extLst>
              <a:ext uri="{FF2B5EF4-FFF2-40B4-BE49-F238E27FC236}">
                <a16:creationId xmlns:a16="http://schemas.microsoft.com/office/drawing/2014/main" id="{946B0E42-7194-E740-A83C-6A2D9994FF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658" b="1238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D8385AA-7731-544F-8084-4780C09A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Temat: </a:t>
            </a:r>
            <a:r>
              <a:rPr lang="pl-PL" sz="2800" dirty="0"/>
              <a:t>Krótka historia makaronu. </a:t>
            </a:r>
            <a:r>
              <a:rPr lang="pl-PL" sz="2800" dirty="0" err="1"/>
              <a:t>Breve</a:t>
            </a:r>
            <a:r>
              <a:rPr lang="pl-PL" sz="2800" dirty="0"/>
              <a:t> </a:t>
            </a:r>
            <a:r>
              <a:rPr lang="pl-PL" sz="2800" dirty="0" err="1"/>
              <a:t>storia</a:t>
            </a:r>
            <a:r>
              <a:rPr lang="pl-PL" sz="2800" dirty="0"/>
              <a:t> </a:t>
            </a:r>
            <a:r>
              <a:rPr lang="pl-PL" sz="2800" dirty="0" err="1"/>
              <a:t>della</a:t>
            </a:r>
            <a:r>
              <a:rPr lang="pl-PL" sz="2800" dirty="0"/>
              <a:t> pasta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85704C-CAEC-284B-9308-0862D2420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pl-PL" sz="1700" b="1" dirty="0"/>
          </a:p>
          <a:p>
            <a:pPr marL="0" indent="0">
              <a:buNone/>
            </a:pPr>
            <a:r>
              <a:rPr lang="pl-PL" sz="1700" b="1" dirty="0"/>
              <a:t>Nauczyciel prowadzący: </a:t>
            </a:r>
            <a:r>
              <a:rPr lang="pl-PL" sz="1700" dirty="0"/>
              <a:t>Anna Trzcińska </a:t>
            </a:r>
          </a:p>
          <a:p>
            <a:pPr marL="0" indent="0">
              <a:buNone/>
            </a:pPr>
            <a:r>
              <a:rPr lang="pl-PL" sz="1700" b="1" dirty="0"/>
              <a:t>Miejsce i termin: </a:t>
            </a:r>
            <a:r>
              <a:rPr lang="pl-PL" sz="1700" dirty="0"/>
              <a:t>zajęcia online dla ZSS nr 78 w IPCZD, październik 2020 r. </a:t>
            </a:r>
          </a:p>
          <a:p>
            <a:pPr marL="0" indent="0">
              <a:buNone/>
            </a:pPr>
            <a:r>
              <a:rPr lang="pl-PL" sz="1700" b="1" dirty="0"/>
              <a:t>Grupa mieszana: </a:t>
            </a:r>
            <a:r>
              <a:rPr lang="pl-PL" sz="1700" dirty="0"/>
              <a:t>młodsza i starsza wychowanków </a:t>
            </a:r>
          </a:p>
          <a:p>
            <a:pPr marL="0" indent="0">
              <a:buNone/>
            </a:pPr>
            <a:r>
              <a:rPr lang="pl-PL" sz="1700" b="1" dirty="0"/>
              <a:t>Kompetencje kluczowe: </a:t>
            </a:r>
            <a:r>
              <a:rPr lang="pl-PL" sz="1700" dirty="0"/>
              <a:t>porozumiewanie się w języku ojczystym, umiejętność uczenia się,  społeczne i obywatelskie, świadomość i ekspresja kulturowa, naukowe.</a:t>
            </a:r>
          </a:p>
          <a:p>
            <a:pPr marL="0" indent="0">
              <a:buNone/>
            </a:pPr>
            <a:endParaRPr lang="pl-PL" sz="17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CF65E64-89E2-0B44-A6E5-C72B5176B043}"/>
              </a:ext>
            </a:extLst>
          </p:cNvPr>
          <p:cNvSpPr txBox="1"/>
          <p:nvPr/>
        </p:nvSpPr>
        <p:spPr>
          <a:xfrm>
            <a:off x="10444405" y="6657945"/>
            <a:ext cx="174759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 dirty="0">
                <a:solidFill>
                  <a:srgbClr val="FFFFFF"/>
                </a:solidFill>
              </a:rPr>
              <a:t>Fot.: </a:t>
            </a:r>
            <a:r>
              <a:rPr lang="pl-PL" sz="700" dirty="0" err="1">
                <a:solidFill>
                  <a:srgbClr val="FFFFFF"/>
                </a:solidFill>
              </a:rPr>
              <a:t>Chefitalianinelmondo.wordpress.com</a:t>
            </a:r>
            <a:endParaRPr lang="pl-PL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0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żywność, kubek, makaron, plasterek&#10;&#10;Opis wygenerowany automatycznie">
            <a:extLst>
              <a:ext uri="{FF2B5EF4-FFF2-40B4-BE49-F238E27FC236}">
                <a16:creationId xmlns:a16="http://schemas.microsoft.com/office/drawing/2014/main" id="{A21C7120-36DE-534A-89B6-91BF09D356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125" b="312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55" name="Rectangle 4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EEB3CA0-1402-0E4D-8AFD-F5F14F3B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359303"/>
          </a:xfrm>
        </p:spPr>
        <p:txBody>
          <a:bodyPr>
            <a:normAutofit fontScale="90000"/>
          </a:bodyPr>
          <a:lstStyle/>
          <a:p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FE680E-05AB-224D-9E32-E9B5730FB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136822"/>
            <a:ext cx="6891187" cy="50401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dirty="0"/>
              <a:t>Cele ogólne:  </a:t>
            </a:r>
            <a:r>
              <a:rPr lang="pl-PL" sz="2000" dirty="0"/>
              <a:t>zwrócenie uwagi na piękno i różnic otaczającego nas świata, rozwijanie poczucia estetyki i wrażliwości, rozwijanie zainteresowań związanych z kulturą innego narodu europejskiego, pobudzanie aktywności pacjentów, budowanie i wzmacnianie relacji z rodzicami, doskonalenie umiejętności pracy zdalnej. </a:t>
            </a:r>
          </a:p>
          <a:p>
            <a:pPr marL="0" indent="0" algn="just">
              <a:buNone/>
            </a:pPr>
            <a:r>
              <a:rPr lang="pl-PL" sz="2000" b="1" dirty="0"/>
              <a:t>Cele szczegółowe: </a:t>
            </a:r>
            <a:r>
              <a:rPr lang="pl-PL" sz="2000" dirty="0"/>
              <a:t>poznanie historii makaronu, pobudzanie aktywności umysłowej, stymulowanie koncentracji i uwagi, rozwijanie zainteresowań kulturowych. </a:t>
            </a:r>
          </a:p>
          <a:p>
            <a:pPr marL="0" indent="0" algn="just">
              <a:buNone/>
            </a:pPr>
            <a:r>
              <a:rPr lang="pl-PL" sz="2000" b="1" dirty="0"/>
              <a:t>Cele terapeutyczne: </a:t>
            </a:r>
            <a:r>
              <a:rPr lang="pl-PL" sz="2000" dirty="0"/>
              <a:t>łagodzenie napięć emocjonalnych związanych z leczeniem oraz z pobytem w szpitalu poprzez udział w zajęciach, rozpoznawanie swoich mocnych stron, rozwijanie szacunku do innych kultur i siebie, dostarczanie pozytywnych treści o sobie, budowanie poczucia bezpieczeństwa, szacunku i zaufania.</a:t>
            </a:r>
          </a:p>
        </p:txBody>
      </p:sp>
      <p:grpSp>
        <p:nvGrpSpPr>
          <p:cNvPr id="56" name="Group 47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Isosceles Triangle 49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Isosceles Triangle 5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9EE75BA-315A-294F-BB46-83077E82E74D}"/>
              </a:ext>
            </a:extLst>
          </p:cNvPr>
          <p:cNvSpPr txBox="1"/>
          <p:nvPr/>
        </p:nvSpPr>
        <p:spPr>
          <a:xfrm>
            <a:off x="11350101" y="6657945"/>
            <a:ext cx="8418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 dirty="0">
                <a:solidFill>
                  <a:srgbClr val="FFFFFF"/>
                </a:solidFill>
              </a:rPr>
              <a:t>Fot.: </a:t>
            </a:r>
            <a:r>
              <a:rPr lang="pl-PL" sz="700" dirty="0" err="1">
                <a:solidFill>
                  <a:srgbClr val="FFFFFF"/>
                </a:solidFill>
              </a:rPr>
              <a:t>Artimondo.it</a:t>
            </a:r>
            <a:endParaRPr lang="pl-PL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6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żywność, stół, wewnątrz, talerz&#10;&#10;Opis wygenerowany automatycznie">
            <a:extLst>
              <a:ext uri="{FF2B5EF4-FFF2-40B4-BE49-F238E27FC236}">
                <a16:creationId xmlns:a16="http://schemas.microsoft.com/office/drawing/2014/main" id="{525E9DE0-FEA2-9345-B9C1-63D43EFFE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032" r="27131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E21C238-26A9-8840-B429-451023D7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65382"/>
          </a:xfrm>
        </p:spPr>
        <p:txBody>
          <a:bodyPr>
            <a:normAutofit fontScale="90000"/>
          </a:bodyPr>
          <a:lstStyle/>
          <a:p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952550-09E9-9D44-88AF-54BD8641C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149178"/>
            <a:ext cx="4706803" cy="491179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rgbClr val="000000"/>
                </a:solidFill>
              </a:rPr>
              <a:t>Metody: </a:t>
            </a:r>
            <a:r>
              <a:rPr lang="pl-PL" sz="2400" dirty="0">
                <a:solidFill>
                  <a:srgbClr val="000000"/>
                </a:solidFill>
              </a:rPr>
              <a:t>podająca – objaśnienia, polecenia. 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000000"/>
                </a:solidFill>
              </a:rPr>
              <a:t>Środki dydaktyczne: </a:t>
            </a:r>
            <a:r>
              <a:rPr lang="pl-PL" sz="2400" dirty="0">
                <a:solidFill>
                  <a:srgbClr val="000000"/>
                </a:solidFill>
              </a:rPr>
              <a:t>prezentacja PowerPoint, linki: </a:t>
            </a:r>
            <a:r>
              <a:rPr lang="pl-PL" sz="2400" dirty="0">
                <a:solidFill>
                  <a:srgbClr val="000000"/>
                </a:solidFill>
                <a:hlinkClick r:id="rId5"/>
              </a:rPr>
              <a:t>http://www.digitaliano.net/digitaliano_materiali_online/pasta/breve_storia_della_pasta.html</a:t>
            </a:r>
            <a:r>
              <a:rPr lang="pl-PL" sz="2400" dirty="0">
                <a:solidFill>
                  <a:srgbClr val="000000"/>
                </a:solidFill>
              </a:rPr>
              <a:t>, </a:t>
            </a:r>
            <a:r>
              <a:rPr lang="pl-PL" sz="2400" dirty="0">
                <a:solidFill>
                  <a:srgbClr val="000000"/>
                </a:solidFill>
                <a:hlinkClick r:id="rId6"/>
              </a:rPr>
              <a:t>https://beszamel.se.pl/ziarna-maki-i-kasze/makaron-historia-rodzaje-fakty-i-mity-zwiazane-z-makaronem,16610/</a:t>
            </a:r>
            <a:r>
              <a:rPr lang="pl-PL" sz="2400" dirty="0">
                <a:solidFill>
                  <a:srgbClr val="000000"/>
                </a:solidFill>
              </a:rPr>
              <a:t>, </a:t>
            </a:r>
            <a:r>
              <a:rPr lang="pl-PL" sz="2400" dirty="0">
                <a:solidFill>
                  <a:srgbClr val="000000"/>
                </a:solidFill>
                <a:hlinkClick r:id="rId7"/>
              </a:rPr>
              <a:t>https://www.lacucinaitaliana.it/news/in-primo-piano/pasta-storia/?refresh_ce=</a:t>
            </a:r>
            <a:r>
              <a:rPr lang="pl-PL" sz="2400" dirty="0">
                <a:solidFill>
                  <a:srgbClr val="000000"/>
                </a:solidFill>
              </a:rPr>
              <a:t> (dostęp: 06.11.2020), fotografie.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A7E58D8-7199-8445-B9B5-A00C998A9387}"/>
              </a:ext>
            </a:extLst>
          </p:cNvPr>
          <p:cNvSpPr txBox="1"/>
          <p:nvPr/>
        </p:nvSpPr>
        <p:spPr>
          <a:xfrm>
            <a:off x="11192704" y="6657945"/>
            <a:ext cx="9989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 dirty="0">
                <a:solidFill>
                  <a:srgbClr val="FFFFFF"/>
                </a:solidFill>
              </a:rPr>
              <a:t>Fot.:  </a:t>
            </a:r>
            <a:r>
              <a:rPr lang="pl-PL" sz="700" dirty="0" err="1">
                <a:solidFill>
                  <a:srgbClr val="FFFFFF"/>
                </a:solidFill>
              </a:rPr>
              <a:t>Panoramachef.it</a:t>
            </a:r>
            <a:endParaRPr lang="pl-PL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9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tół, talerz, żywność, siedzi&#10;&#10;Opis wygenerowany automatycznie">
            <a:extLst>
              <a:ext uri="{FF2B5EF4-FFF2-40B4-BE49-F238E27FC236}">
                <a16:creationId xmlns:a16="http://schemas.microsoft.com/office/drawing/2014/main" id="{3B031D54-674F-674B-8F57-7295A4981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437" b="497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EEC434C-9772-7042-A06C-3BEEBF1D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3600"/>
              <a:t>Krótka historia makaronu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85ED95-DEFB-614F-B293-EB1715416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pl-PL" sz="2400" dirty="0"/>
              <a:t>To nie Chińczycy ani Marco Polo wprowadzili makaron do europejskiego jadłospisu. Zamiast tego narodził się na arabskiej Sycylii, a potem stopniowo zdobył cały półwysep Apeniński.  Oto niezwykła historia dania, które symbolizuje włoskość.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E5DD898-0C5B-CC41-8154-A1DC82AD8C0C}"/>
              </a:ext>
            </a:extLst>
          </p:cNvPr>
          <p:cNvSpPr txBox="1"/>
          <p:nvPr/>
        </p:nvSpPr>
        <p:spPr>
          <a:xfrm>
            <a:off x="11609788" y="6657945"/>
            <a:ext cx="58221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 dirty="0">
                <a:solidFill>
                  <a:srgbClr val="FFFFFF"/>
                </a:solidFill>
              </a:rPr>
              <a:t>Fot.:  af1.it</a:t>
            </a:r>
          </a:p>
        </p:txBody>
      </p:sp>
    </p:spTree>
    <p:extLst>
      <p:ext uri="{BB962C8B-B14F-4D97-AF65-F5344CB8AC3E}">
        <p14:creationId xmlns:p14="http://schemas.microsoft.com/office/powerpoint/2010/main" val="36894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3A05F8-E985-9E4E-B796-4B452EBA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45719" cy="2452687"/>
          </a:xfrm>
        </p:spPr>
        <p:txBody>
          <a:bodyPr anchor="ctr">
            <a:normAutofit/>
          </a:bodyPr>
          <a:lstStyle/>
          <a:p>
            <a:endParaRPr lang="pl-PL" sz="3600" dirty="0"/>
          </a:p>
        </p:txBody>
      </p:sp>
      <p:pic>
        <p:nvPicPr>
          <p:cNvPr id="5" name="Obraz 4" descr="Obraz zawierający siedzi, trzymający, banan, owoce&#10;&#10;Opis wygenerowany automatycznie">
            <a:extLst>
              <a:ext uri="{FF2B5EF4-FFF2-40B4-BE49-F238E27FC236}">
                <a16:creationId xmlns:a16="http://schemas.microsoft.com/office/drawing/2014/main" id="{40724FB7-6121-F34E-8994-A24DD1D47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7779" b="2575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AAC455-BEDB-CA48-8567-AF7A2EE6E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044" y="3752850"/>
            <a:ext cx="10613352" cy="245268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2400" dirty="0"/>
              <a:t>Trudno o bardziej uniwersalny symbol włoskości niż makaron. Jednak nie zawsze był traktowany należycie. Od nazw </a:t>
            </a:r>
            <a:r>
              <a:rPr lang="pl-PL" sz="2400" b="1" i="1" dirty="0" err="1"/>
              <a:t>maccaroni</a:t>
            </a:r>
            <a:r>
              <a:rPr lang="pl-PL" sz="2400" dirty="0"/>
              <a:t> (</a:t>
            </a:r>
            <a:r>
              <a:rPr lang="pl-PL" sz="2400" i="1" dirty="0"/>
              <a:t>makaron</a:t>
            </a:r>
            <a:r>
              <a:rPr lang="pl-PL" sz="2400" dirty="0"/>
              <a:t>) i </a:t>
            </a:r>
            <a:r>
              <a:rPr lang="pl-PL" sz="2400" b="1" i="1" dirty="0" err="1"/>
              <a:t>mangiaspaghetti</a:t>
            </a:r>
            <a:r>
              <a:rPr lang="pl-PL" sz="2400" b="1" i="1" dirty="0"/>
              <a:t> </a:t>
            </a:r>
            <a:r>
              <a:rPr lang="pl-PL" sz="2400" dirty="0"/>
              <a:t> (</a:t>
            </a:r>
            <a:r>
              <a:rPr lang="pl-PL" sz="2400" i="1" dirty="0"/>
              <a:t>zjadaczy spaghetti</a:t>
            </a:r>
            <a:r>
              <a:rPr lang="pl-PL" sz="2400" dirty="0"/>
              <a:t>) przypisanych włoskim emigrantom, po futurystyczne przykazanie </a:t>
            </a:r>
            <a:r>
              <a:rPr lang="pl-PL" sz="2400" dirty="0" err="1"/>
              <a:t>Filippo</a:t>
            </a:r>
            <a:r>
              <a:rPr lang="pl-PL" sz="2400" dirty="0"/>
              <a:t> </a:t>
            </a:r>
            <a:r>
              <a:rPr lang="pl-PL" sz="2400" dirty="0" err="1"/>
              <a:t>Tommaso</a:t>
            </a:r>
            <a:r>
              <a:rPr lang="pl-PL" sz="2400" dirty="0"/>
              <a:t> Marinettiego, który opowiadał się za zniesieniem makaronu jako symbolu absurdalnej włoskiej religii gastronomicznej, „ciężkiej” tradycji i leniwych Włoch aż do słynnego talerza spaghetti z pistoletem na okładce niemieckiego magazynu Der Spiegel z 1977 roku czy jego haniebnych modyfikacji za granicą.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F0646CC-604A-7D44-A224-62F44550E364}"/>
              </a:ext>
            </a:extLst>
          </p:cNvPr>
          <p:cNvSpPr txBox="1"/>
          <p:nvPr/>
        </p:nvSpPr>
        <p:spPr>
          <a:xfrm>
            <a:off x="11159345" y="6657945"/>
            <a:ext cx="103265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 dirty="0">
                <a:solidFill>
                  <a:srgbClr val="FFFFFF"/>
                </a:solidFill>
              </a:rPr>
              <a:t> Fot.: </a:t>
            </a:r>
            <a:r>
              <a:rPr lang="pl-PL" sz="700" dirty="0" err="1">
                <a:solidFill>
                  <a:srgbClr val="FFFFFF"/>
                </a:solidFill>
              </a:rPr>
              <a:t>Stock.Adobe.com</a:t>
            </a:r>
            <a:endParaRPr lang="pl-PL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2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715EB03-21A6-2242-B32A-80A20DF0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pl-PL" sz="4800"/>
              <a:t>Makaron i jego rzymski przodek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46BCD6-2245-C743-B697-2742382E5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88" y="2620641"/>
            <a:ext cx="5837750" cy="302370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dirty="0"/>
              <a:t>I faktycznie, w ciągu swojej wielowiekowej historii makaron był obiektem kpin i wypaczeń. Powstaje jednak pytanie, kto stoi za jego wynalezieniem? Jakie są nici nierozerwalnie wiążące Włochy z makaronem?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FD933647-9761-754B-8A2E-B3DF41DA31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2978"/>
          <a:stretch/>
        </p:blipFill>
        <p:spPr>
          <a:xfrm>
            <a:off x="7421373" y="627954"/>
            <a:ext cx="4235516" cy="535337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26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09F25AA-BE2C-5E41-8CCA-2CF9163C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6"/>
            <a:ext cx="4977976" cy="200056"/>
          </a:xfrm>
        </p:spPr>
        <p:txBody>
          <a:bodyPr>
            <a:normAutofit fontScale="90000"/>
          </a:bodyPr>
          <a:lstStyle/>
          <a:p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4" descr="Obraz zawierający żywność, szczotka&#10;&#10;Opis wygenerowany automatycznie">
            <a:extLst>
              <a:ext uri="{FF2B5EF4-FFF2-40B4-BE49-F238E27FC236}">
                <a16:creationId xmlns:a16="http://schemas.microsoft.com/office/drawing/2014/main" id="{72889F2C-3DBA-E14F-9252-72E7F298CE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060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832D28-2F5A-2247-B955-20E0FFF7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186250"/>
            <a:ext cx="4977578" cy="487472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rgbClr val="000000"/>
                </a:solidFill>
              </a:rPr>
              <a:t>Pewne jest, że Rzymianie, Grecy i Etruskowie znali już przodka współczesnych</a:t>
            </a:r>
            <a:r>
              <a:rPr lang="pl-PL" sz="2400" b="1" i="1" dirty="0">
                <a:solidFill>
                  <a:srgbClr val="000000"/>
                </a:solidFill>
              </a:rPr>
              <a:t> </a:t>
            </a:r>
            <a:r>
              <a:rPr lang="pl-PL" sz="2400" b="1" i="1" dirty="0" err="1">
                <a:solidFill>
                  <a:srgbClr val="000000"/>
                </a:solidFill>
              </a:rPr>
              <a:t>lasagna</a:t>
            </a:r>
            <a:r>
              <a:rPr lang="pl-PL" sz="2400" dirty="0">
                <a:solidFill>
                  <a:srgbClr val="000000"/>
                </a:solidFill>
              </a:rPr>
              <a:t>, zwanych wówczas </a:t>
            </a:r>
            <a:r>
              <a:rPr lang="pl-PL" sz="2400" b="1" i="1" dirty="0" err="1">
                <a:solidFill>
                  <a:srgbClr val="000000"/>
                </a:solidFill>
              </a:rPr>
              <a:t>lagana</a:t>
            </a:r>
            <a:r>
              <a:rPr lang="pl-PL" sz="2400" dirty="0">
                <a:solidFill>
                  <a:srgbClr val="000000"/>
                </a:solidFill>
              </a:rPr>
              <a:t>, które miały postać cienkiego arkusza makaronu nadziewanego mięsem i pieczonego w piecu. W etruskim grobowcu w </a:t>
            </a:r>
            <a:r>
              <a:rPr lang="pl-PL" sz="2400" dirty="0" err="1">
                <a:solidFill>
                  <a:srgbClr val="000000"/>
                </a:solidFill>
              </a:rPr>
              <a:t>Cerveteri</a:t>
            </a:r>
            <a:r>
              <a:rPr lang="pl-PL" sz="2400" dirty="0">
                <a:solidFill>
                  <a:srgbClr val="000000"/>
                </a:solidFill>
              </a:rPr>
              <a:t> znaleziono nawet wszystko, co potrzebne do zrolowania dobrego ciasta: deskę i wałek do ciasta, worek do posypywania mąki na stole, chochlę, nóż, a nawet kółko, aby uzyskać falistą krawędź.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D93A964-EB74-C74E-8501-143E017EBC40}"/>
              </a:ext>
            </a:extLst>
          </p:cNvPr>
          <p:cNvSpPr txBox="1"/>
          <p:nvPr/>
        </p:nvSpPr>
        <p:spPr>
          <a:xfrm>
            <a:off x="11119269" y="6657945"/>
            <a:ext cx="107273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 dirty="0">
                <a:solidFill>
                  <a:srgbClr val="FFFFFF"/>
                </a:solidFill>
              </a:rPr>
              <a:t>Fot.: </a:t>
            </a:r>
            <a:r>
              <a:rPr lang="pl-PL" sz="700" dirty="0" err="1">
                <a:solidFill>
                  <a:srgbClr val="FFFFFF"/>
                </a:solidFill>
              </a:rPr>
              <a:t>il</a:t>
            </a:r>
            <a:r>
              <a:rPr lang="pl-PL" sz="700" dirty="0">
                <a:solidFill>
                  <a:srgbClr val="FFFFFF"/>
                </a:solidFill>
              </a:rPr>
              <a:t> </a:t>
            </a:r>
            <a:r>
              <a:rPr lang="pl-PL" sz="700" dirty="0" err="1">
                <a:solidFill>
                  <a:srgbClr val="FFFFFF"/>
                </a:solidFill>
              </a:rPr>
              <a:t>giornaledelcibo.it</a:t>
            </a:r>
            <a:endParaRPr lang="pl-PL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1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4B0C472-FC56-1847-B29C-143335058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 fontScale="90000"/>
          </a:bodyPr>
          <a:lstStyle/>
          <a:p>
            <a:r>
              <a:rPr lang="pl-PL" sz="5000" dirty="0"/>
              <a:t>Miejsce urodzenia: Palermo i okolice</a:t>
            </a:r>
            <a:br>
              <a:rPr lang="pl-PL" sz="5000" dirty="0"/>
            </a:br>
            <a:endParaRPr lang="pl-PL" sz="5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FA0231-A97A-8341-ADF6-DFC39D478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026508"/>
            <a:ext cx="9849751" cy="3908573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pl-PL" sz="2400" dirty="0"/>
              <a:t>Aby znaleźć jednak coś na wzór współczesnego makaronu, trzeba cofnąć się do końca 1154 roku. W tym roku arabski geograf </a:t>
            </a:r>
            <a:r>
              <a:rPr lang="pl-PL" sz="2400" dirty="0" err="1"/>
              <a:t>Edrisi</a:t>
            </a:r>
            <a:r>
              <a:rPr lang="pl-PL" sz="2400" dirty="0"/>
              <a:t> opisał </a:t>
            </a:r>
            <a:r>
              <a:rPr lang="pl-PL" sz="2400" i="1" dirty="0"/>
              <a:t>potrawę z mąki w postaci nici</a:t>
            </a:r>
            <a:r>
              <a:rPr lang="pl-PL" sz="2400" dirty="0"/>
              <a:t>, zwaną </a:t>
            </a:r>
            <a:r>
              <a:rPr lang="pl-PL" sz="2400" b="1" i="1" dirty="0" err="1"/>
              <a:t>triyah</a:t>
            </a:r>
            <a:r>
              <a:rPr lang="pl-PL" sz="2400" dirty="0"/>
              <a:t> (od arabskiego</a:t>
            </a:r>
            <a:r>
              <a:rPr lang="pl-PL" sz="2400" i="1" dirty="0"/>
              <a:t> </a:t>
            </a:r>
            <a:r>
              <a:rPr lang="pl-PL" sz="2400" i="1" dirty="0" err="1"/>
              <a:t>itrija</a:t>
            </a:r>
            <a:r>
              <a:rPr lang="pl-PL" sz="2400" dirty="0"/>
              <a:t>), którą pakowano w </a:t>
            </a:r>
            <a:r>
              <a:rPr lang="pl-PL" sz="2400" dirty="0" err="1"/>
              <a:t>Trabii</a:t>
            </a:r>
            <a:r>
              <a:rPr lang="pl-PL" sz="2400" dirty="0"/>
              <a:t> (obecne Palermo) i eksportowano w beczkach na cały półwysep. Na Sycylii nawet dzisiaj mówi się o </a:t>
            </a:r>
            <a:r>
              <a:rPr lang="pl-PL" sz="2400" b="1" i="1" dirty="0" err="1"/>
              <a:t>vermiceddi</a:t>
            </a:r>
            <a:r>
              <a:rPr lang="pl-PL" sz="2400" b="1" i="1" dirty="0"/>
              <a:t> di tria </a:t>
            </a:r>
            <a:r>
              <a:rPr lang="pl-PL" sz="2400" dirty="0"/>
              <a:t>(</a:t>
            </a:r>
            <a:r>
              <a:rPr lang="pl-PL" sz="2400" i="1" dirty="0"/>
              <a:t>wermiszel</a:t>
            </a:r>
            <a:r>
              <a:rPr lang="pl-PL" sz="2400" dirty="0"/>
              <a:t>) lub </a:t>
            </a:r>
            <a:r>
              <a:rPr lang="pl-PL" sz="2400" b="1" i="1" dirty="0"/>
              <a:t>tria bastarda</a:t>
            </a:r>
            <a:r>
              <a:rPr lang="pl-PL" sz="2400" dirty="0"/>
              <a:t>. Podobnie jak w Apulii, innym regionie, którego wybrzeża były przez krótki czas zdominowane przez Arabów, </a:t>
            </a:r>
            <a:r>
              <a:rPr lang="pl-PL" sz="2400" b="1" i="1" dirty="0" err="1"/>
              <a:t>massa</a:t>
            </a:r>
            <a:r>
              <a:rPr lang="pl-PL" sz="2400" b="1" i="1" dirty="0"/>
              <a:t> e tria</a:t>
            </a:r>
            <a:r>
              <a:rPr lang="pl-PL" sz="2400" dirty="0"/>
              <a:t>, </a:t>
            </a:r>
            <a:r>
              <a:rPr lang="pl-PL" sz="2400" b="1" i="1" dirty="0"/>
              <a:t>tria e </a:t>
            </a:r>
            <a:r>
              <a:rPr lang="pl-PL" sz="2400" b="1" i="1" dirty="0" err="1"/>
              <a:t>ciceri</a:t>
            </a:r>
            <a:r>
              <a:rPr lang="pl-PL" sz="2400" b="1" i="1" dirty="0"/>
              <a:t> </a:t>
            </a:r>
            <a:r>
              <a:rPr lang="pl-PL" sz="2400" dirty="0"/>
              <a:t>(szczególny wariant makaronu i ciecierzycy, typowy dla </a:t>
            </a:r>
            <a:r>
              <a:rPr lang="pl-PL" sz="2400" dirty="0" err="1"/>
              <a:t>Salento</a:t>
            </a:r>
            <a:r>
              <a:rPr lang="pl-PL" sz="2400" dirty="0"/>
              <a:t>) oraz </a:t>
            </a:r>
            <a:r>
              <a:rPr lang="pl-PL" sz="2400" b="1" i="1" dirty="0" err="1"/>
              <a:t>tridde</a:t>
            </a:r>
            <a:r>
              <a:rPr lang="pl-PL" sz="2400" dirty="0"/>
              <a:t> lub </a:t>
            </a:r>
            <a:r>
              <a:rPr lang="pl-PL" sz="2400" b="1" i="1" dirty="0" err="1"/>
              <a:t>triddi</a:t>
            </a:r>
            <a:r>
              <a:rPr lang="pl-PL" sz="2400" dirty="0"/>
              <a:t> (rodzaj krajanki przygotowywany na bulionie w Bari). Faktem jest, że według </a:t>
            </a:r>
            <a:r>
              <a:rPr lang="pl-PL" sz="2400" dirty="0" err="1"/>
              <a:t>Edrisiego</a:t>
            </a:r>
            <a:r>
              <a:rPr lang="pl-PL" sz="2400" dirty="0"/>
              <a:t> w XII wieku w Palermo i jego okolicach wyprodukowano tak dużo makaronu, że eksportowano go do wszystkich stron Sycylii, do Kalabrii oraz do innych krajów muzułmańskich i chrześcijańskich. </a:t>
            </a:r>
          </a:p>
        </p:txBody>
      </p:sp>
    </p:spTree>
    <p:extLst>
      <p:ext uri="{BB962C8B-B14F-4D97-AF65-F5344CB8AC3E}">
        <p14:creationId xmlns:p14="http://schemas.microsoft.com/office/powerpoint/2010/main" val="378785763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14232</TotalTime>
  <Words>1198</Words>
  <Application>Microsoft Office PowerPoint</Application>
  <PresentationFormat>Panoramiczny</PresentationFormat>
  <Paragraphs>45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Motyw pakietu Office</vt:lpstr>
      <vt:lpstr>Krótka historia makaronu</vt:lpstr>
      <vt:lpstr>Temat: Krótka historia makaronu. Breve storia della pasta</vt:lpstr>
      <vt:lpstr>Prezentacja programu PowerPoint</vt:lpstr>
      <vt:lpstr>Prezentacja programu PowerPoint</vt:lpstr>
      <vt:lpstr>Krótka historia makaronu</vt:lpstr>
      <vt:lpstr>Prezentacja programu PowerPoint</vt:lpstr>
      <vt:lpstr>Makaron i jego rzymski przodek</vt:lpstr>
      <vt:lpstr>Prezentacja programu PowerPoint</vt:lpstr>
      <vt:lpstr>Miejsce urodzenia: Palermo i okolice </vt:lpstr>
      <vt:lpstr>Prezentacja programu PowerPoint</vt:lpstr>
      <vt:lpstr>Liguria</vt:lpstr>
      <vt:lpstr>Rewolucja technologiczna w cieniu Wezuwiusza  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Krótka historia makaronu</dc:title>
  <dc:creator>Trzcińska Anna - włoski</dc:creator>
  <cp:lastModifiedBy>Vostro 15</cp:lastModifiedBy>
  <cp:revision>7</cp:revision>
  <dcterms:created xsi:type="dcterms:W3CDTF">2020-10-27T08:52:22Z</dcterms:created>
  <dcterms:modified xsi:type="dcterms:W3CDTF">2020-11-06T14:51:34Z</dcterms:modified>
</cp:coreProperties>
</file>