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56" r:id="rId3"/>
    <p:sldId id="259" r:id="rId4"/>
    <p:sldId id="260" r:id="rId5"/>
    <p:sldId id="270" r:id="rId6"/>
    <p:sldId id="261" r:id="rId7"/>
    <p:sldId id="262" r:id="rId8"/>
    <p:sldId id="263" r:id="rId9"/>
    <p:sldId id="264" r:id="rId10"/>
    <p:sldId id="265" r:id="rId11"/>
    <p:sldId id="271" r:id="rId12"/>
    <p:sldId id="266" r:id="rId13"/>
    <p:sldId id="267" r:id="rId14"/>
    <p:sldId id="272" r:id="rId15"/>
    <p:sldId id="268" r:id="rId16"/>
    <p:sldId id="269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120" y="-77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11BB0FF-0CEF-443B-8920-FB05394C5533}" type="datetimeFigureOut">
              <a:rPr lang="sk-SK"/>
              <a:pPr>
                <a:defRPr/>
              </a:pPr>
              <a:t>21. 10. 2022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k-SK" noProof="0" smtClean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noProof="0" smtClean="0"/>
              <a:t>Kliknite sem a upravte štýly predlohy textu.</a:t>
            </a:r>
          </a:p>
          <a:p>
            <a:pPr lvl="1"/>
            <a:r>
              <a:rPr lang="sk-SK" noProof="0" smtClean="0"/>
              <a:t>Druhá úroveň</a:t>
            </a:r>
          </a:p>
          <a:p>
            <a:pPr lvl="2"/>
            <a:r>
              <a:rPr lang="sk-SK" noProof="0" smtClean="0"/>
              <a:t>Tretia úroveň</a:t>
            </a:r>
          </a:p>
          <a:p>
            <a:pPr lvl="3"/>
            <a:r>
              <a:rPr lang="sk-SK" noProof="0" smtClean="0"/>
              <a:t>Štvrtá úroveň</a:t>
            </a:r>
          </a:p>
          <a:p>
            <a:pPr lvl="4"/>
            <a:r>
              <a:rPr lang="sk-SK" noProof="0" smtClean="0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CF8AAEE-D603-40A9-AAE1-D69D77FDF5F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smtClean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7DF3BE-F377-4EDB-8C6A-F6C038C7C4F8}" type="slidenum">
              <a:rPr lang="sk-SK" smtClean="0"/>
              <a:pPr>
                <a:defRPr/>
              </a:pPr>
              <a:t>1</a:t>
            </a:fld>
            <a:endParaRPr lang="sk-SK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sk-SK" smtClean="0"/>
              <a:t>V rámci projektu Hovorme o jedle si žiaci ŠKD pripomenuli Deň mlieka, ktorý prebiehal 30.9. aj na našej škole. Vytvorili si kravičky z papiera.</a:t>
            </a:r>
          </a:p>
        </p:txBody>
      </p:sp>
      <p:sp>
        <p:nvSpPr>
          <p:cNvPr id="36868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A6F24B-0EA5-4DBC-A6BC-7D53A355BB2C}" type="slidenum">
              <a:rPr lang="sk-SK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sk-SK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sk-SK" smtClean="0"/>
              <a:t>Čítanie – 4. ročník – žiaci sa na hodine venovali čítaniu s porozumením z obalov potravín, kde sa oboznámili s informáciami o zložení potravín, konzervačných látkach, dátume spotreby, o výrobcoch a distribútoroch potravín.</a:t>
            </a:r>
          </a:p>
        </p:txBody>
      </p:sp>
      <p:sp>
        <p:nvSpPr>
          <p:cNvPr id="37892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962FEF-AE90-4152-9763-BADB022C70D0}" type="slidenum">
              <a:rPr lang="sk-SK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sk-SK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sk-SK" smtClean="0"/>
              <a:t>Záujmový krúžok Šikovníček – žiaci sa oboznámili s veľkým množstvom prinesených semien, rozpoznávali koreniny, strukoviny, semená zeleniny, porozumeli významu semien pre rastliny, vysiali semená žeruchy a vytvorili si vzorkovník semien vo forme obrázku „ Predavačov semien – babky a dedka“. K týždňu Hovorme o jedle sa pripojili aj naše pani kuchárky a uvarili nám na obed šošovicovú polievku.</a:t>
            </a:r>
          </a:p>
        </p:txBody>
      </p:sp>
      <p:sp>
        <p:nvSpPr>
          <p:cNvPr id="38916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BC455E-B7F0-4D91-9F0E-F49E9257602B}" type="slidenum">
              <a:rPr lang="sk-SK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sk-SK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sk-SK" smtClean="0"/>
              <a:t>Informatická výchova – 4. ročník – žiaci vyhľadávali informácie o pôvode rôznych potravín, zeleniny, ovocia a podobne a vytvárali prezentácie o nich. Žiacke prezentácie prikladáme aj k nášmu súťažnému príspevku ako ďalšiu prílohu.</a:t>
            </a:r>
          </a:p>
        </p:txBody>
      </p:sp>
      <p:sp>
        <p:nvSpPr>
          <p:cNvPr id="39940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A942AD-3F60-45F5-80F7-239B9B112F2E}" type="slidenum">
              <a:rPr lang="sk-SK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sk-SK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sk-SK" smtClean="0"/>
              <a:t>Hýb sa ! – športová aktivita ŠKD zameraná na zdravý pohyb na čerstvom vzduchu. Súťaže žiakov v rôznych disciplínach napr. kráčanie na chodúľoch, skok cez švihadlo, naháňačky, hod na kôš, preťahovanie lanom, krúženie hula-hop, skákanie vo vreci, prekážková dráha a podobne.</a:t>
            </a:r>
          </a:p>
        </p:txBody>
      </p:sp>
      <p:sp>
        <p:nvSpPr>
          <p:cNvPr id="40964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DA5A9D-708F-47AE-8A6E-FE3EB48DD84F}" type="slidenum">
              <a:rPr lang="sk-SK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sk-SK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sk-SK" smtClean="0"/>
              <a:t>Týždeň čistých tanierikov – ŠKD – zamerané na motiváciu žiakov, aby v školskej jedálni neplytvali potravinami a nenechávali zvyšky na tanierikoch.</a:t>
            </a:r>
          </a:p>
        </p:txBody>
      </p:sp>
      <p:sp>
        <p:nvSpPr>
          <p:cNvPr id="41988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F9FF7C-74E4-40B4-918B-C0DFE10BAE00}" type="slidenum">
              <a:rPr lang="sk-SK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sk-SK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sk-SK" smtClean="0"/>
              <a:t>Výtvarná výchova – 4. ročník – tvorba komixu na tému Od zrnka k chlebu, kde si žiaci osvojili vedomosti o pestovaní obilia, výrobe múky a chleba až po cestu na kuchynský stôl.</a:t>
            </a:r>
          </a:p>
        </p:txBody>
      </p:sp>
      <p:sp>
        <p:nvSpPr>
          <p:cNvPr id="31748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779C8C-8445-4FB6-A5D0-CC284F676375}" type="slidenum">
              <a:rPr lang="sk-SK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sk-SK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sk-SK" smtClean="0"/>
              <a:t>Matematika – 1. ročník – numerácia a porovnávanie v obore do 5, žiaci súťažili v čistení zemiakov ( motivácia ), vytvárali modelové situácie pri porovnávaní prvkov daných skupín a vypracovali pracovný list s tematikou zemiakov a výrobkov zo zemiakov ( halušky, placky, hranolky, čipsy ).</a:t>
            </a:r>
          </a:p>
        </p:txBody>
      </p:sp>
      <p:sp>
        <p:nvSpPr>
          <p:cNvPr id="32772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B354AD-CF11-400C-8BA5-826016CB59F8}" type="slidenum">
              <a:rPr lang="sk-SK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sk-SK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sk-SK" smtClean="0"/>
              <a:t>Výtvarná výchova – 1. ročník – 12 žiakov - otláčanie jabĺčok temperovou farbou. Žiaci sa zoznámili s rôznymi druhmi ovocia, ktoré si priniesli, oboznámili sa s rôznymi spôsobmi uskladnenia ovocia na zimu a vytvorili obrázok zaváraniny.</a:t>
            </a:r>
          </a:p>
        </p:txBody>
      </p:sp>
      <p:sp>
        <p:nvSpPr>
          <p:cNvPr id="33796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94CA83-6997-4724-BB8E-A475C0C31502}" type="slidenum">
              <a:rPr lang="sk-SK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sk-SK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sk-SK" smtClean="0"/>
              <a:t>Záujmový krúžok Ham a mňam – žiaci si priniesli ovocie, ktoré majú v obľube, získali zručnosti v umývaní, čistení, krájaní a servírovaní ovocia. Vytvárali z ovocia rôzne postavičky, zvieratá a hmyz, pripravené porcie ovocia s chuťou skonzumovali.</a:t>
            </a:r>
          </a:p>
        </p:txBody>
      </p:sp>
      <p:sp>
        <p:nvSpPr>
          <p:cNvPr id="34820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E09317-3DEB-494F-8A59-E86161F820FC}" type="slidenum">
              <a:rPr lang="sk-SK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sk-SK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sk-SK" smtClean="0"/>
              <a:t>Výtvarná výchova – 3. ročník – 17 žiakov – koláž – jablkový košíček</a:t>
            </a: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971921-8C08-40FE-9F68-F848696589B0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sk-SK" smtClean="0"/>
              <a:t>Výtvarná výchova – 1. ročník – 11 žiakov - otláčanie vrchnáčikov z PET fliaš a vytváranie strapcov hrozna podľa prinesených vzoriek ovocia.</a:t>
            </a:r>
          </a:p>
        </p:txBody>
      </p:sp>
      <p:sp>
        <p:nvSpPr>
          <p:cNvPr id="35844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B945F7-9EFD-4FB9-B1DF-BA850CBDC3EF}" type="slidenum">
              <a:rPr lang="sk-SK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sk-SK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sk-SK" smtClean="0"/>
              <a:t>Popoludňajšie aktivitky v ŠKD – Čo je to ? Hádanie ovocia a zeleniny podľa hmatu alebo chuti. Potravinová čelovka – žiaci vhodne zvolenými otázkami hádajú, akú potravinu predstavujú – majú ju na svojom čele.</a:t>
            </a: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AAC35B-8021-40C9-99D5-6834B5C6DF98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smtClean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78ADB9-20E3-45C2-B7D0-FCEB04FEC088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vná spojnica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sk-SK" smtClean="0"/>
              <a:t>Kliknite sem a upravte štýl predlohy podnadpisov.</a:t>
            </a:r>
            <a:endParaRPr lang="en-US"/>
          </a:p>
        </p:txBody>
      </p:sp>
      <p:sp>
        <p:nvSpPr>
          <p:cNvPr id="5" name="Zástupný symbol dátumu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A2B6A-1DE6-4616-AB61-8C87C9B75EF2}" type="datetimeFigureOut">
              <a:rPr lang="sk-SK"/>
              <a:pPr>
                <a:defRPr/>
              </a:pPr>
              <a:t>21. 10. 2022</a:t>
            </a:fld>
            <a:endParaRPr lang="sk-SK"/>
          </a:p>
        </p:txBody>
      </p:sp>
      <p:sp>
        <p:nvSpPr>
          <p:cNvPr id="6" name="Zástupný symbol päty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0C000-5275-43BD-A9E3-19D8E0DD250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3000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254B2-7B2F-4408-ADC5-D542FE89F1F3}" type="datetimeFigureOut">
              <a:rPr lang="sk-SK"/>
              <a:pPr>
                <a:defRPr/>
              </a:pPr>
              <a:t>21. 10. 2022</a:t>
            </a:fld>
            <a:endParaRPr lang="sk-SK"/>
          </a:p>
        </p:txBody>
      </p:sp>
      <p:sp>
        <p:nvSpPr>
          <p:cNvPr id="5" name="Zástupný symbol päty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CE8D7-CDC4-4F9A-A769-A4364720ED1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3000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4B1EB-8FEE-47B1-8E58-447158C9271B}" type="datetimeFigureOut">
              <a:rPr lang="sk-SK"/>
              <a:pPr>
                <a:defRPr/>
              </a:pPr>
              <a:t>21. 10. 2022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641F9-7702-48C6-8F06-607DE03BADD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3000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27" name="Zástupný symbol obsah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E8F5F-28AB-47EA-BCA6-3E5CDEB3C8B5}" type="datetimeFigureOut">
              <a:rPr lang="sk-SK"/>
              <a:pPr>
                <a:defRPr/>
              </a:pPr>
              <a:t>21. 10. 2022</a:t>
            </a:fld>
            <a:endParaRPr lang="sk-SK"/>
          </a:p>
        </p:txBody>
      </p:sp>
      <p:sp>
        <p:nvSpPr>
          <p:cNvPr id="5" name="Zástupný symbol päty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62987-E549-4468-B5C8-00C705A58B4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3000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vná spojnica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Zástupný symbol tex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5" name="Zástupný symbol dátumu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1F40A-395C-4E47-BAF3-4666739C6E16}" type="datetimeFigureOut">
              <a:rPr lang="sk-SK"/>
              <a:pPr>
                <a:defRPr/>
              </a:pPr>
              <a:t>21. 10. 2022</a:t>
            </a:fld>
            <a:endParaRPr lang="sk-SK"/>
          </a:p>
        </p:txBody>
      </p:sp>
      <p:sp>
        <p:nvSpPr>
          <p:cNvPr id="7" name="Zástupný symbol päty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78AC9-78F9-4178-B245-015853FC481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3000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14" name="Zástupný symbol obsah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Zástupný symbol dátumu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01833-86FA-4D19-9BCF-C1179EE60E8A}" type="datetimeFigureOut">
              <a:rPr lang="sk-SK"/>
              <a:pPr>
                <a:defRPr/>
              </a:pPr>
              <a:t>21. 10. 2022</a:t>
            </a:fld>
            <a:endParaRPr lang="sk-SK"/>
          </a:p>
        </p:txBody>
      </p:sp>
      <p:sp>
        <p:nvSpPr>
          <p:cNvPr id="6" name="Zástupný symbol päty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5415B-6129-492B-8F2B-46832BFED614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3000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25" name="Zástupný symbol tex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28" name="Zástupný symbol obsah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8" name="Zástupný symbol dátumu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F3024-A999-464F-AF2A-D79B369C4F90}" type="datetimeFigureOut">
              <a:rPr lang="sk-SK"/>
              <a:pPr>
                <a:defRPr/>
              </a:pPr>
              <a:t>21. 10. 2022</a:t>
            </a:fld>
            <a:endParaRPr lang="sk-SK"/>
          </a:p>
        </p:txBody>
      </p:sp>
      <p:sp>
        <p:nvSpPr>
          <p:cNvPr id="9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8C4FE-14E3-4E51-B744-6EAD08AEDC3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3000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dátumu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F782F-E04C-444C-9A39-672654DD9684}" type="datetimeFigureOut">
              <a:rPr lang="sk-SK"/>
              <a:pPr>
                <a:defRPr/>
              </a:pPr>
              <a:t>21. 10. 2022</a:t>
            </a:fld>
            <a:endParaRPr lang="sk-SK"/>
          </a:p>
        </p:txBody>
      </p:sp>
      <p:sp>
        <p:nvSpPr>
          <p:cNvPr id="4" name="Zástupný symbol päty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1490E-6A23-4408-8CE6-FEFDDCC2DB6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3000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F01E1-AD4C-4CD8-9A6B-1F5D76B3F2F7}" type="datetimeFigureOut">
              <a:rPr lang="sk-SK"/>
              <a:pPr>
                <a:defRPr/>
              </a:pPr>
              <a:t>21. 10. 2022</a:t>
            </a:fld>
            <a:endParaRPr lang="sk-SK"/>
          </a:p>
        </p:txBody>
      </p:sp>
      <p:sp>
        <p:nvSpPr>
          <p:cNvPr id="3" name="Zástupný symbol päty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DF224-B4EB-4877-B96E-C589C24D5FA4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3000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vná spojnica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26" name="Zástupný symbol tex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14" name="Zástupný symbol obsah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6" name="Zástupný symbol dátumu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498C9-4831-485E-A66C-E2EB59753A2C}" type="datetimeFigureOut">
              <a:rPr lang="sk-SK"/>
              <a:pPr>
                <a:defRPr/>
              </a:pPr>
              <a:t>21. 10. 2022</a:t>
            </a:fld>
            <a:endParaRPr lang="sk-SK"/>
          </a:p>
        </p:txBody>
      </p:sp>
      <p:sp>
        <p:nvSpPr>
          <p:cNvPr id="7" name="Zástupný symbol päty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2AABF-E265-4F2C-8129-B8738E697E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3000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obrázka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sk-SK" noProof="0" smtClean="0"/>
              <a:t>Ak chcete pridať obrázok, kliknite na ikonu</a:t>
            </a:r>
            <a:endParaRPr lang="en-US" noProof="0" dirty="0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26" name="Zástupný symbol tex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ABD4C-7229-4132-A434-22E848C344CA}" type="datetimeFigureOut">
              <a:rPr lang="sk-SK"/>
              <a:pPr>
                <a:defRPr/>
              </a:pPr>
              <a:t>21. 10. 2022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3B31B-DCDD-4E14-A60D-87AC51F352FE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 spd="slow" advClick="0" advTm="3000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Zástupný symbol textu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smtClean="0"/>
          </a:p>
        </p:txBody>
      </p:sp>
      <p:sp>
        <p:nvSpPr>
          <p:cNvPr id="11" name="Zástupný symbol dátumu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E21DB9-54BA-489C-A91C-E0D68F99C187}" type="datetimeFigureOut">
              <a:rPr lang="sk-SK"/>
              <a:pPr>
                <a:defRPr/>
              </a:pPr>
              <a:t>21. 10. 2022</a:t>
            </a:fld>
            <a:endParaRPr lang="sk-SK"/>
          </a:p>
        </p:txBody>
      </p:sp>
      <p:sp>
        <p:nvSpPr>
          <p:cNvPr id="28" name="Zástupný symbol päty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DAFE33-655E-4D82-BE76-884A3659E5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  <p:sp>
        <p:nvSpPr>
          <p:cNvPr id="10" name="Zástupný symbol nadpis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Rovná spojnic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18" r:id="rId4"/>
    <p:sldLayoutId id="2147483724" r:id="rId5"/>
    <p:sldLayoutId id="2147483719" r:id="rId6"/>
    <p:sldLayoutId id="2147483725" r:id="rId7"/>
    <p:sldLayoutId id="2147483726" r:id="rId8"/>
    <p:sldLayoutId id="2147483727" r:id="rId9"/>
    <p:sldLayoutId id="2147483720" r:id="rId10"/>
    <p:sldLayoutId id="2147483728" r:id="rId11"/>
  </p:sldLayoutIdLst>
  <p:transition spd="slow" advClick="0" advTm="3000">
    <p:pull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kub\Desktop\2022%20-%202023\Hovorme%20o%20jedle\EL%20SIKURI%20-%20Antonio%20Mocho.mp3" TargetMode="Externa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5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12" Type="http://schemas.openxmlformats.org/officeDocument/2006/relationships/image" Target="../media/image10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97.jpeg"/><Relationship Id="rId15" Type="http://schemas.openxmlformats.org/officeDocument/2006/relationships/image" Target="../media/image10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Relationship Id="rId14" Type="http://schemas.openxmlformats.org/officeDocument/2006/relationships/image" Target="../media/image10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18" Type="http://schemas.openxmlformats.org/officeDocument/2006/relationships/image" Target="../media/image43.jpeg"/><Relationship Id="rId26" Type="http://schemas.openxmlformats.org/officeDocument/2006/relationships/image" Target="../media/image51.jpeg"/><Relationship Id="rId3" Type="http://schemas.openxmlformats.org/officeDocument/2006/relationships/image" Target="../media/image28.jpeg"/><Relationship Id="rId21" Type="http://schemas.openxmlformats.org/officeDocument/2006/relationships/image" Target="../media/image46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2.jpeg"/><Relationship Id="rId25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1.jpe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24" Type="http://schemas.openxmlformats.org/officeDocument/2006/relationships/image" Target="../media/image49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23" Type="http://schemas.openxmlformats.org/officeDocument/2006/relationships/image" Target="../media/image48.jpeg"/><Relationship Id="rId28" Type="http://schemas.openxmlformats.org/officeDocument/2006/relationships/image" Target="../media/image53.jpeg"/><Relationship Id="rId10" Type="http://schemas.openxmlformats.org/officeDocument/2006/relationships/image" Target="../media/image35.jpeg"/><Relationship Id="rId19" Type="http://schemas.openxmlformats.org/officeDocument/2006/relationships/image" Target="../media/image44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Relationship Id="rId22" Type="http://schemas.openxmlformats.org/officeDocument/2006/relationships/image" Target="../media/image47.jpeg"/><Relationship Id="rId27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dirty="0" smtClean="0"/>
              <a:t>Základná škola </a:t>
            </a:r>
            <a:br>
              <a:rPr lang="sk-SK" dirty="0" smtClean="0"/>
            </a:br>
            <a:r>
              <a:rPr lang="sk-SK" dirty="0" smtClean="0"/>
              <a:t>Lietavská Svinná - </a:t>
            </a:r>
            <a:r>
              <a:rPr lang="sk-SK" dirty="0" err="1" smtClean="0"/>
              <a:t>Babkov</a:t>
            </a:r>
            <a:endParaRPr lang="sk-SK" dirty="0"/>
          </a:p>
        </p:txBody>
      </p:sp>
      <p:sp>
        <p:nvSpPr>
          <p:cNvPr id="10243" name="Zástupný symbol obsahu 2"/>
          <p:cNvSpPr>
            <a:spLocks noGrp="1"/>
          </p:cNvSpPr>
          <p:nvPr>
            <p:ph idx="1"/>
          </p:nvPr>
        </p:nvSpPr>
        <p:spPr>
          <a:xfrm>
            <a:off x="1042988" y="2852738"/>
            <a:ext cx="6913562" cy="331311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sk-SK" sz="7200" smtClean="0"/>
              <a:t>   </a:t>
            </a:r>
            <a:r>
              <a:rPr lang="sk-SK" sz="5400" b="1" smtClean="0">
                <a:latin typeface="Algerian" pitchFamily="82" charset="0"/>
              </a:rPr>
              <a:t>Hovorme o jedle</a:t>
            </a:r>
          </a:p>
          <a:p>
            <a:pPr eaLnBrk="1" hangingPunct="1">
              <a:buFont typeface="Wingdings 2" pitchFamily="18" charset="2"/>
              <a:buNone/>
            </a:pPr>
            <a:endParaRPr lang="sk-SK" sz="7200" smtClean="0"/>
          </a:p>
          <a:p>
            <a:pPr eaLnBrk="1" hangingPunct="1">
              <a:buFont typeface="Wingdings 2" pitchFamily="18" charset="2"/>
              <a:buNone/>
            </a:pPr>
            <a:r>
              <a:rPr lang="sk-SK" sz="1400" smtClean="0"/>
              <a:t>Počet zúčastnených žiakov 40</a:t>
            </a:r>
          </a:p>
          <a:p>
            <a:pPr eaLnBrk="1" hangingPunct="1">
              <a:buFont typeface="Wingdings 2" pitchFamily="18" charset="2"/>
              <a:buNone/>
            </a:pPr>
            <a:r>
              <a:rPr lang="sk-SK" sz="1400" smtClean="0"/>
              <a:t>Počet zúčastnených pedagogických zamestnancov 6 + 2 kuchárky</a:t>
            </a:r>
          </a:p>
          <a:p>
            <a:pPr eaLnBrk="1" hangingPunct="1">
              <a:buFont typeface="Wingdings 2" pitchFamily="18" charset="2"/>
              <a:buNone/>
            </a:pPr>
            <a:endParaRPr lang="sk-SK" sz="1400" smtClean="0"/>
          </a:p>
          <a:p>
            <a:pPr eaLnBrk="1" hangingPunct="1">
              <a:buFont typeface="Wingdings 2" pitchFamily="18" charset="2"/>
              <a:buNone/>
            </a:pPr>
            <a:endParaRPr lang="sk-SK" sz="1400" smtClean="0"/>
          </a:p>
          <a:p>
            <a:pPr eaLnBrk="1" hangingPunct="1">
              <a:buFont typeface="Wingdings 2" pitchFamily="18" charset="2"/>
              <a:buNone/>
            </a:pPr>
            <a:endParaRPr lang="sk-SK" sz="1400" smtClean="0"/>
          </a:p>
        </p:txBody>
      </p:sp>
      <p:pic>
        <p:nvPicPr>
          <p:cNvPr id="4" name="EL SIKURI - Antonio Moch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850" y="4149725"/>
            <a:ext cx="5032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99648" cy="838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b="1" dirty="0" smtClean="0">
                <a:latin typeface="Algerian" pitchFamily="82" charset="0"/>
              </a:rPr>
              <a:t>Ochutnávka + Potravinová </a:t>
            </a:r>
            <a:r>
              <a:rPr lang="sk-SK" b="1" dirty="0" err="1" smtClean="0">
                <a:latin typeface="Algerian" pitchFamily="82" charset="0"/>
              </a:rPr>
              <a:t>čelovka</a:t>
            </a:r>
            <a:endParaRPr lang="sk-SK" b="1" dirty="0">
              <a:latin typeface="Algerian" pitchFamily="82" charset="0"/>
            </a:endParaRPr>
          </a:p>
        </p:txBody>
      </p:sp>
      <p:sp>
        <p:nvSpPr>
          <p:cNvPr id="19459" name="Zástupný symbol obsahu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65087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sk-SK" sz="1800" smtClean="0"/>
              <a:t>Aktivitka ŠKD – 1.oddelenie - 16 žiakov – Čo je to ? ( hádanie podľa hmatu a chuti )</a:t>
            </a:r>
          </a:p>
          <a:p>
            <a:pPr eaLnBrk="1" hangingPunct="1">
              <a:buFont typeface="Wingdings 2" pitchFamily="18" charset="2"/>
              <a:buNone/>
            </a:pPr>
            <a:r>
              <a:rPr lang="sk-SK" sz="1800" smtClean="0"/>
              <a:t>                                                                       Kto / čo som ?</a:t>
            </a:r>
          </a:p>
        </p:txBody>
      </p:sp>
      <p:pic>
        <p:nvPicPr>
          <p:cNvPr id="4" name="Obrázok 3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133600"/>
            <a:ext cx="2303462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 descr="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2492375"/>
            <a:ext cx="2232025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ok 5" descr="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913" y="3141663"/>
            <a:ext cx="2447925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ok 7" descr="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6100" y="2349500"/>
            <a:ext cx="2185988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ok 8" descr="2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363" y="2609850"/>
            <a:ext cx="2308225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ok 9" descr="3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625" y="3141663"/>
            <a:ext cx="2376488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548681"/>
            <a:ext cx="5400600" cy="93610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b="1" dirty="0" smtClean="0">
                <a:latin typeface="Algerian" pitchFamily="82" charset="0"/>
              </a:rPr>
              <a:t>Výrobky aj z mlieka</a:t>
            </a:r>
            <a:endParaRPr lang="sk-SK" b="1" dirty="0">
              <a:latin typeface="Algerian" pitchFamily="82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87450" y="1773238"/>
            <a:ext cx="6400800" cy="37433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 smtClean="0"/>
              <a:t>Streda - Denná téma :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 smtClean="0"/>
              <a:t>Mlieko a mliečne výrobky od slovenských kravičiek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 smtClean="0"/>
              <a:t>Sleduj informácie na obale potravín (12.10.2022)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 smtClean="0"/>
              <a:t>* Spomíname na deň mlieka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 smtClean="0"/>
              <a:t>* Čítanie o potravinách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sk-SK" dirty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sk-SK" dirty="0"/>
          </a:p>
        </p:txBody>
      </p:sp>
    </p:spTree>
  </p:cSld>
  <p:clrMapOvr>
    <a:masterClrMapping/>
  </p:clrMapOvr>
  <p:transition spd="slow" advClick="0" advTm="3000"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6499448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b="1" dirty="0" smtClean="0">
                <a:latin typeface="Algerian" pitchFamily="82" charset="0"/>
              </a:rPr>
              <a:t>Spomíname na deň mlieka</a:t>
            </a:r>
            <a:endParaRPr lang="sk-SK" b="1" dirty="0">
              <a:latin typeface="Algerian" pitchFamily="82" charset="0"/>
            </a:endParaRPr>
          </a:p>
        </p:txBody>
      </p:sp>
      <p:sp>
        <p:nvSpPr>
          <p:cNvPr id="21507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7627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sk-SK" smtClean="0"/>
              <a:t>Aktivitka v ŠKD – obe oddelenia – 38 žiakov</a:t>
            </a:r>
          </a:p>
        </p:txBody>
      </p:sp>
      <p:pic>
        <p:nvPicPr>
          <p:cNvPr id="21508" name="Obrázok 3" descr="166454757590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349500"/>
            <a:ext cx="210820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Obrázok 4" descr="166454757592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00" y="2349500"/>
            <a:ext cx="2151063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Obrázok 5" descr="166454757593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988" y="2349500"/>
            <a:ext cx="2232025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Obrázok 7" descr="1664547602849.jpe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188" y="2276475"/>
            <a:ext cx="4322762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Obrázok 6" descr="1664547602837.jpe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575" y="1628775"/>
            <a:ext cx="5665788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5347320" cy="838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b="1" dirty="0" smtClean="0">
                <a:latin typeface="Algerian" pitchFamily="82" charset="0"/>
              </a:rPr>
              <a:t>Čítanie o potravinách</a:t>
            </a:r>
            <a:endParaRPr lang="sk-SK" b="1" dirty="0">
              <a:latin typeface="Algerian" pitchFamily="82" charset="0"/>
            </a:endParaRPr>
          </a:p>
        </p:txBody>
      </p:sp>
      <p:sp>
        <p:nvSpPr>
          <p:cNvPr id="22531" name="Zástupný symbol obsahu 2"/>
          <p:cNvSpPr>
            <a:spLocks noGrp="1"/>
          </p:cNvSpPr>
          <p:nvPr>
            <p:ph idx="1"/>
          </p:nvPr>
        </p:nvSpPr>
        <p:spPr>
          <a:xfrm>
            <a:off x="611188" y="1484313"/>
            <a:ext cx="4475162" cy="604837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sk-SK" sz="2400" smtClean="0"/>
              <a:t>Čítanie – 4. ročník – 11 žiakov</a:t>
            </a:r>
          </a:p>
        </p:txBody>
      </p:sp>
      <p:pic>
        <p:nvPicPr>
          <p:cNvPr id="22532" name="Obrázok 11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205038"/>
            <a:ext cx="2808287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Obrázok 18" descr="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2276475"/>
            <a:ext cx="2879725" cy="384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Obrázok 17" descr="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2349500"/>
            <a:ext cx="2952750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Obrázok 16" descr="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813" y="2349500"/>
            <a:ext cx="3024187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Obrázok 15" descr="5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975" y="2349500"/>
            <a:ext cx="3095625" cy="412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Obrázok 14" descr="4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2205038"/>
            <a:ext cx="3024188" cy="403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Obrázok 13" descr="3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4663" y="2133600"/>
            <a:ext cx="2808287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Obrázok 12" descr="2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19700" y="2133600"/>
            <a:ext cx="3313113" cy="44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99592" y="548680"/>
            <a:ext cx="6408712" cy="7920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b="1" dirty="0" smtClean="0">
                <a:latin typeface="Algerian" pitchFamily="82" charset="0"/>
              </a:rPr>
              <a:t>Odkiaľ jedlo pochádza ?</a:t>
            </a:r>
            <a:endParaRPr lang="sk-SK" b="1" dirty="0">
              <a:latin typeface="Algerian" pitchFamily="82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87450" y="1773238"/>
            <a:ext cx="6400800" cy="37433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 smtClean="0"/>
              <a:t>Štvrtok - Denná téma :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 smtClean="0"/>
              <a:t>Mäso, hydina, ryby, vajcia, strukoviny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 smtClean="0"/>
              <a:t>Odkiaľ jedlo pochádza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 smtClean="0"/>
              <a:t>(13.10.2022)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 smtClean="0"/>
              <a:t>* Predavači semienok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 smtClean="0"/>
              <a:t>* Odkiaľ jedlo pochádza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sk-SK" dirty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sk-SK" dirty="0"/>
          </a:p>
        </p:txBody>
      </p:sp>
    </p:spTree>
  </p:cSld>
  <p:clrMapOvr>
    <a:masterClrMapping/>
  </p:clrMapOvr>
  <p:transition spd="slow" advClick="0" advTm="3000"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5275312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b="1" dirty="0" smtClean="0">
                <a:latin typeface="Algerian" pitchFamily="82" charset="0"/>
              </a:rPr>
              <a:t>Predavači semienok</a:t>
            </a:r>
            <a:endParaRPr lang="sk-SK" b="1" dirty="0">
              <a:latin typeface="Algerian" pitchFamily="82" charset="0"/>
            </a:endParaRPr>
          </a:p>
        </p:txBody>
      </p:sp>
      <p:sp>
        <p:nvSpPr>
          <p:cNvPr id="24579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334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sk-SK" sz="2400" smtClean="0"/>
              <a:t>Záujmový krúžok Šikovníček – 1. – 3. ročník – 19 žiakov</a:t>
            </a:r>
          </a:p>
        </p:txBody>
      </p:sp>
      <p:pic>
        <p:nvPicPr>
          <p:cNvPr id="24580" name="Obrázok 3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2276475"/>
            <a:ext cx="3995738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Obrázok 4" descr="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2276475"/>
            <a:ext cx="2571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Obrázok 5" descr="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913" y="2133600"/>
            <a:ext cx="5761037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3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6931496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b="1" dirty="0" smtClean="0">
                <a:latin typeface="Algerian" pitchFamily="82" charset="0"/>
              </a:rPr>
              <a:t>Odkiaľ jedlo pochádza ?</a:t>
            </a:r>
            <a:endParaRPr lang="sk-SK" b="1" dirty="0">
              <a:latin typeface="Algerian" pitchFamily="82" charset="0"/>
            </a:endParaRPr>
          </a:p>
        </p:txBody>
      </p:sp>
      <p:sp>
        <p:nvSpPr>
          <p:cNvPr id="2560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6275388" cy="7493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sk-SK" sz="2400" smtClean="0"/>
              <a:t>Informatická výchova – 4. ročník – 10 žiakov</a:t>
            </a:r>
          </a:p>
        </p:txBody>
      </p:sp>
      <p:pic>
        <p:nvPicPr>
          <p:cNvPr id="25604" name="Obrázok 3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2205038"/>
            <a:ext cx="2286000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Obrázok 4" descr="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2205038"/>
            <a:ext cx="233997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Obrázok 5" descr="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2205038"/>
            <a:ext cx="239395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Obrázok 6" descr="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088" y="2420938"/>
            <a:ext cx="239395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Obrázok 7" descr="5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2500" y="2420938"/>
            <a:ext cx="2195513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Obrázok 8" descr="6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325" y="2492375"/>
            <a:ext cx="227012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Obrázok 9" descr="7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6013" y="2565400"/>
            <a:ext cx="2951162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Obrázok 10" descr="8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4663" y="2636838"/>
            <a:ext cx="2879725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71600" y="620688"/>
            <a:ext cx="5904656" cy="93610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b="1" dirty="0" smtClean="0">
                <a:latin typeface="Algerian" pitchFamily="82" charset="0"/>
              </a:rPr>
              <a:t>Zdravo  a  v  pohybe !</a:t>
            </a:r>
            <a:endParaRPr lang="sk-SK" b="1" dirty="0">
              <a:latin typeface="Algerian" pitchFamily="82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00113" y="2997200"/>
            <a:ext cx="6400800" cy="28797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 smtClean="0"/>
              <a:t>Piatok - Denná téma :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 smtClean="0"/>
              <a:t>Jedz a hýb sa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 smtClean="0"/>
              <a:t> ( 14.10.2022 )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sk-SK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 smtClean="0"/>
              <a:t>* Hýb sa !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sk-SK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sk-SK" dirty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sk-SK" dirty="0"/>
          </a:p>
        </p:txBody>
      </p:sp>
    </p:spTree>
  </p:cSld>
  <p:clrMapOvr>
    <a:masterClrMapping/>
  </p:clrMapOvr>
  <p:transition spd="slow" advClick="0" advTm="3000"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2322984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b="1" dirty="0" smtClean="0">
                <a:latin typeface="Algerian" pitchFamily="82" charset="0"/>
              </a:rPr>
              <a:t>Hýb sa !</a:t>
            </a:r>
            <a:endParaRPr lang="sk-SK" b="1" dirty="0">
              <a:latin typeface="Algerian" pitchFamily="82" charset="0"/>
            </a:endParaRPr>
          </a:p>
        </p:txBody>
      </p:sp>
      <p:sp>
        <p:nvSpPr>
          <p:cNvPr id="27651" name="Zástupný symbol obsahu 2"/>
          <p:cNvSpPr>
            <a:spLocks noGrp="1"/>
          </p:cNvSpPr>
          <p:nvPr>
            <p:ph idx="1"/>
          </p:nvPr>
        </p:nvSpPr>
        <p:spPr>
          <a:xfrm>
            <a:off x="468313" y="1412875"/>
            <a:ext cx="7559675" cy="5334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sk-SK" sz="2400" smtClean="0"/>
              <a:t>Športová aktivita v ŠKD – obe oddelenia – 38 žiakov</a:t>
            </a:r>
          </a:p>
          <a:p>
            <a:pPr eaLnBrk="1" hangingPunct="1">
              <a:buFont typeface="Wingdings 2" pitchFamily="18" charset="2"/>
              <a:buNone/>
            </a:pPr>
            <a:endParaRPr lang="sk-SK" smtClean="0"/>
          </a:p>
        </p:txBody>
      </p:sp>
      <p:pic>
        <p:nvPicPr>
          <p:cNvPr id="27652" name="Obrázok 3" descr="1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2205038"/>
            <a:ext cx="2163763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Obrázok 4" descr="2.jpe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486754">
            <a:off x="1187450" y="2349500"/>
            <a:ext cx="2127250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Obrázok 5" descr="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775207">
            <a:off x="1200150" y="2630488"/>
            <a:ext cx="2200275" cy="293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Obrázok 6" descr="4.jpe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2924175"/>
            <a:ext cx="20478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ok 7" descr="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913" y="2565400"/>
            <a:ext cx="2132012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ok 8" descr="2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-640061">
            <a:off x="1169988" y="2282825"/>
            <a:ext cx="2343150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ok 9" descr="3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589249">
            <a:off x="785813" y="2214563"/>
            <a:ext cx="2981325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ázok 10" descr="4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3438" y="2420938"/>
            <a:ext cx="37084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ázok 11" descr="5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-455550">
            <a:off x="4475163" y="2270125"/>
            <a:ext cx="2284412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ázok 12" descr="6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688399">
            <a:off x="5770563" y="2295525"/>
            <a:ext cx="2735262" cy="364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ázok 13" descr="7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87900" y="2133600"/>
            <a:ext cx="3168650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Obrázok 14" descr="9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279912">
            <a:off x="4643438" y="2133600"/>
            <a:ext cx="2886075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Obrázok 15" descr="8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-951602">
            <a:off x="3059113" y="2852738"/>
            <a:ext cx="2716212" cy="362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30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6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80920" cy="838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b="1" dirty="0" smtClean="0">
                <a:latin typeface="Algerian" pitchFamily="82" charset="0"/>
              </a:rPr>
              <a:t>Bonus  = Týždeň čistých tanierikov</a:t>
            </a:r>
            <a:endParaRPr lang="sk-SK" b="1" dirty="0">
              <a:latin typeface="Algerian" pitchFamily="82" charset="0"/>
            </a:endParaRPr>
          </a:p>
        </p:txBody>
      </p:sp>
      <p:sp>
        <p:nvSpPr>
          <p:cNvPr id="28675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04838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sk-SK" sz="2400" smtClean="0"/>
              <a:t>Celotýždňová aktivita ŠKD – obe oddelenia – 38 žiakov</a:t>
            </a:r>
          </a:p>
        </p:txBody>
      </p:sp>
      <p:pic>
        <p:nvPicPr>
          <p:cNvPr id="4" name="Obrázok 3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2133600"/>
            <a:ext cx="321945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 descr="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2133600"/>
            <a:ext cx="3241675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ok 5" descr="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775" y="2133600"/>
            <a:ext cx="3240088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ok 7" descr="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1125538"/>
            <a:ext cx="7704138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BlokTextu 8"/>
          <p:cNvSpPr txBox="1">
            <a:spLocks noChangeArrowheads="1"/>
          </p:cNvSpPr>
          <p:nvPr/>
        </p:nvSpPr>
        <p:spPr bwMode="auto">
          <a:xfrm rot="-1514781">
            <a:off x="827088" y="4508500"/>
            <a:ext cx="865187" cy="3698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>
                <a:solidFill>
                  <a:schemeClr val="bg1"/>
                </a:solidFill>
              </a:rPr>
              <a:t> víťazi</a:t>
            </a:r>
          </a:p>
        </p:txBody>
      </p:sp>
    </p:spTree>
  </p:cSld>
  <p:clrMapOvr>
    <a:masterClrMapping/>
  </p:clrMapOvr>
  <p:transition spd="slow" advClick="0" advTm="3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15616" y="548680"/>
            <a:ext cx="4824536" cy="86409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b="1" dirty="0" smtClean="0">
                <a:latin typeface="Algerian" pitchFamily="82" charset="0"/>
              </a:rPr>
              <a:t>Od zrnka k chlebu</a:t>
            </a:r>
            <a:endParaRPr lang="sk-SK" b="1" dirty="0">
              <a:latin typeface="Algerian" pitchFamily="82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87450" y="1773238"/>
            <a:ext cx="6400800" cy="37433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 smtClean="0"/>
              <a:t>Pondelok - Denná téma :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 smtClean="0"/>
              <a:t>Chlieb, pečivo, obilniny, cestoviny, zemiaky (10.10.2022)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sk-SK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 smtClean="0"/>
              <a:t>* Od zrnka k chlebu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 smtClean="0"/>
              <a:t>* Zemiakové počítanie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sk-SK" dirty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sk-SK" dirty="0"/>
          </a:p>
        </p:txBody>
      </p:sp>
    </p:spTree>
  </p:cSld>
  <p:clrMapOvr>
    <a:masterClrMapping/>
  </p:clrMapOvr>
  <p:transition spd="slow" advClick="0" advTm="3000">
    <p:pull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852936"/>
            <a:ext cx="8748464" cy="8382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4800" b="1" dirty="0" smtClean="0">
                <a:latin typeface="Algerian" pitchFamily="82" charset="0"/>
              </a:rPr>
              <a:t>Ďakujeme za pozornosť</a:t>
            </a:r>
            <a:endParaRPr lang="sk-SK" sz="4800" b="1" dirty="0">
              <a:latin typeface="Algerian" pitchFamily="82" charset="0"/>
            </a:endParaRPr>
          </a:p>
        </p:txBody>
      </p:sp>
      <p:sp>
        <p:nvSpPr>
          <p:cNvPr id="29699" name="Zástupný symbol obsahu 2"/>
          <p:cNvSpPr>
            <a:spLocks noGrp="1"/>
          </p:cNvSpPr>
          <p:nvPr>
            <p:ph idx="1"/>
          </p:nvPr>
        </p:nvSpPr>
        <p:spPr>
          <a:xfrm>
            <a:off x="827088" y="4581525"/>
            <a:ext cx="7588250" cy="1514475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sk-SK" smtClean="0"/>
              <a:t>žiaci a učitelia 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sk-SK" smtClean="0"/>
              <a:t>zo ZŠ Lietavská Svinná - Babkov</a:t>
            </a:r>
          </a:p>
        </p:txBody>
      </p:sp>
    </p:spTree>
  </p:cSld>
  <p:clrMapOvr>
    <a:masterClrMapping/>
  </p:clrMapOvr>
  <p:transition spd="slow" advClick="0" advTm="3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dirty="0" smtClean="0"/>
              <a:t>Od zrnka k chlebu</a:t>
            </a:r>
            <a:endParaRPr lang="sk-SK" dirty="0"/>
          </a:p>
        </p:txBody>
      </p:sp>
      <p:sp>
        <p:nvSpPr>
          <p:cNvPr id="12291" name="Zástupný symbol obsahu 2"/>
          <p:cNvSpPr>
            <a:spLocks noGrp="1"/>
          </p:cNvSpPr>
          <p:nvPr>
            <p:ph idx="1"/>
          </p:nvPr>
        </p:nvSpPr>
        <p:spPr>
          <a:xfrm>
            <a:off x="323850" y="1268413"/>
            <a:ext cx="8229600" cy="676275"/>
          </a:xfrm>
        </p:spPr>
        <p:txBody>
          <a:bodyPr/>
          <a:lstStyle/>
          <a:p>
            <a:pPr eaLnBrk="1" hangingPunct="1"/>
            <a:r>
              <a:rPr lang="sk-SK" smtClean="0"/>
              <a:t>Výtvarná výchova – 4. ročník – 9 žiakov</a:t>
            </a:r>
          </a:p>
        </p:txBody>
      </p:sp>
      <p:pic>
        <p:nvPicPr>
          <p:cNvPr id="12292" name="Obrázok 3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341438"/>
            <a:ext cx="5075237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Obrázok 4" descr="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1557338"/>
            <a:ext cx="3313113" cy="441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Obrázok 5" descr="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913" y="1628775"/>
            <a:ext cx="3527425" cy="470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Obrázok 6" descr="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6375" y="1773238"/>
            <a:ext cx="3671888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Obrázok 7" descr="5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9700" y="404813"/>
            <a:ext cx="343535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Obrázok 8" descr="6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363" y="549275"/>
            <a:ext cx="3598862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Obrázok 9" descr="7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6463" y="692150"/>
            <a:ext cx="3651250" cy="486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Obrázok 10" descr="8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388" y="188913"/>
            <a:ext cx="8736012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4987280" cy="838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b="1" dirty="0" smtClean="0">
                <a:latin typeface="Algerian" pitchFamily="82" charset="0"/>
              </a:rPr>
              <a:t>Zemiakové počítanie</a:t>
            </a:r>
            <a:endParaRPr lang="sk-SK" b="1" dirty="0">
              <a:latin typeface="Algerian" pitchFamily="82" charset="0"/>
            </a:endParaRPr>
          </a:p>
        </p:txBody>
      </p:sp>
      <p:sp>
        <p:nvSpPr>
          <p:cNvPr id="13315" name="Zástupný symbol obsahu 2"/>
          <p:cNvSpPr>
            <a:spLocks noGrp="1"/>
          </p:cNvSpPr>
          <p:nvPr>
            <p:ph idx="1"/>
          </p:nvPr>
        </p:nvSpPr>
        <p:spPr>
          <a:xfrm>
            <a:off x="755650" y="1484313"/>
            <a:ext cx="8229600" cy="67627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sk-SK" smtClean="0"/>
              <a:t>Matematika – 1. ročník – 13 žiakov</a:t>
            </a:r>
          </a:p>
        </p:txBody>
      </p:sp>
      <p:pic>
        <p:nvPicPr>
          <p:cNvPr id="9" name="Obrázok 8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412875"/>
            <a:ext cx="500380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ok 9" descr="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75" y="1268413"/>
            <a:ext cx="5292725" cy="39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ázok 10" descr="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1196975"/>
            <a:ext cx="4011612" cy="534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ázok 11" descr="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1268413"/>
            <a:ext cx="3868737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ázok 12" descr="5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188913"/>
            <a:ext cx="8677275" cy="650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7584" y="548680"/>
            <a:ext cx="5400600" cy="7920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b="1" dirty="0" smtClean="0">
                <a:latin typeface="Algerian" pitchFamily="82" charset="0"/>
              </a:rPr>
              <a:t>Ovocné maškrtenie</a:t>
            </a:r>
            <a:endParaRPr lang="sk-SK" b="1" dirty="0">
              <a:latin typeface="Algerian" pitchFamily="82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87450" y="1773238"/>
            <a:ext cx="6400800" cy="431958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 smtClean="0"/>
              <a:t>Utorok - Denná téma :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 smtClean="0"/>
              <a:t>Zelenina, ovocie, orechy z našich sadov (11.10.2022)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 smtClean="0"/>
              <a:t>* Babičkina zaváranina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 smtClean="0"/>
              <a:t>* Takto nám to chutí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 smtClean="0"/>
              <a:t>* Jablkové košíčky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 smtClean="0"/>
              <a:t>* Hroznový výhľad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k-SK" dirty="0" smtClean="0"/>
              <a:t>* Ochutnávka + Potravinová </a:t>
            </a:r>
            <a:r>
              <a:rPr lang="sk-SK" dirty="0" err="1" smtClean="0"/>
              <a:t>čelovka</a:t>
            </a:r>
            <a:endParaRPr lang="sk-SK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sk-SK" dirty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sk-SK" dirty="0"/>
          </a:p>
        </p:txBody>
      </p:sp>
    </p:spTree>
  </p:cSld>
  <p:clrMapOvr>
    <a:masterClrMapping/>
  </p:clrMapOvr>
  <p:transition spd="slow" advClick="0" advTm="3000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5635352" cy="838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b="1" dirty="0" smtClean="0">
                <a:latin typeface="Algerian" pitchFamily="82" charset="0"/>
              </a:rPr>
              <a:t>Babičkina zaváranina</a:t>
            </a:r>
            <a:endParaRPr lang="sk-SK" b="1" dirty="0">
              <a:latin typeface="Algerian" pitchFamily="82" charset="0"/>
            </a:endParaRPr>
          </a:p>
        </p:txBody>
      </p:sp>
      <p:sp>
        <p:nvSpPr>
          <p:cNvPr id="1536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7627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sk-SK" smtClean="0"/>
              <a:t>Výtvarná výchova – 1. ročník -  12 žiakov</a:t>
            </a:r>
          </a:p>
        </p:txBody>
      </p:sp>
      <p:pic>
        <p:nvPicPr>
          <p:cNvPr id="15364" name="Obrázok 3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2349500"/>
            <a:ext cx="4703762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Obrázok 4" descr="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1888" y="2349500"/>
            <a:ext cx="4894262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Obrázok 5" descr="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2276475"/>
            <a:ext cx="5040313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Obrázok 6" descr="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175" y="2276475"/>
            <a:ext cx="45720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Obrázok 7" descr="5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3" y="2205038"/>
            <a:ext cx="3165475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Obrázok 8" descr="6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2138" y="2205038"/>
            <a:ext cx="5556250" cy="416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Obrázok 9" descr="7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288" y="2205038"/>
            <a:ext cx="5329237" cy="399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Obrázok 10" descr="8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850" y="1484313"/>
            <a:ext cx="6792913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Obrázok 11" descr="9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4300" y="333375"/>
            <a:ext cx="4714875" cy="628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BlokTextu 12"/>
          <p:cNvSpPr txBox="1">
            <a:spLocks noChangeArrowheads="1"/>
          </p:cNvSpPr>
          <p:nvPr/>
        </p:nvSpPr>
        <p:spPr bwMode="auto">
          <a:xfrm rot="-1388148">
            <a:off x="4360863" y="5461000"/>
            <a:ext cx="3457575" cy="36988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>
                <a:solidFill>
                  <a:schemeClr val="bg1"/>
                </a:solidFill>
              </a:rPr>
              <a:t>medzi deťmi víťazná zaváranina</a:t>
            </a:r>
          </a:p>
        </p:txBody>
      </p:sp>
    </p:spTree>
  </p:cSld>
  <p:clrMapOvr>
    <a:masterClrMapping/>
  </p:clrMapOvr>
  <p:transition spd="slow" advClick="0" advTm="3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5275312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b="1" dirty="0" smtClean="0">
                <a:latin typeface="Algerian" pitchFamily="82" charset="0"/>
              </a:rPr>
              <a:t>Takto nám to chutí</a:t>
            </a:r>
            <a:endParaRPr lang="sk-SK" b="1" dirty="0">
              <a:latin typeface="Algerian" pitchFamily="82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0375"/>
          </a:xfrm>
        </p:spPr>
        <p:txBody>
          <a:bodyPr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sk-SK" dirty="0" smtClean="0"/>
              <a:t>Záujmový krúžok Ham a </a:t>
            </a:r>
            <a:r>
              <a:rPr lang="sk-SK" dirty="0" err="1" smtClean="0"/>
              <a:t>mňam</a:t>
            </a:r>
            <a:r>
              <a:rPr lang="sk-SK" dirty="0"/>
              <a:t> </a:t>
            </a:r>
            <a:r>
              <a:rPr lang="sk-SK" dirty="0" smtClean="0"/>
              <a:t>– 1.- 4. ročník- 20 žiakov</a:t>
            </a:r>
            <a:endParaRPr lang="sk-SK" dirty="0"/>
          </a:p>
        </p:txBody>
      </p:sp>
      <p:pic>
        <p:nvPicPr>
          <p:cNvPr id="16388" name="Obrázok 3" descr="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133600"/>
            <a:ext cx="11303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Obrázok 31" descr="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8175" y="2133600"/>
            <a:ext cx="1112838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Obrázok 32" descr="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038" y="2133600"/>
            <a:ext cx="1112837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Obrázok 33" descr="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7900" y="2133600"/>
            <a:ext cx="1152525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Obrázok 34" descr="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325" y="2133600"/>
            <a:ext cx="1152525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Obrázok 35" descr="7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24750" y="2133600"/>
            <a:ext cx="1112838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Obrázok 36" descr="8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8313" y="3933825"/>
            <a:ext cx="1058862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Obrázok 37" descr="9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35150" y="3933825"/>
            <a:ext cx="1081088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Obrázok 38" descr="10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76600" y="3933825"/>
            <a:ext cx="1058863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Obrázok 39" descr="11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16463" y="3933825"/>
            <a:ext cx="10795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Obrázok 40" descr="12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56325" y="3933825"/>
            <a:ext cx="10795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Obrázok 41" descr="13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24750" y="3933825"/>
            <a:ext cx="10795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0" name="Obrázok 42" descr="14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16013" y="2420938"/>
            <a:ext cx="1274762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1" name="Obrázok 43" descr="15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627313" y="2420938"/>
            <a:ext cx="1296987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2" name="Obrázok 44" descr="16.jp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140200" y="2420938"/>
            <a:ext cx="1274763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3" name="Obrázok 45" descr="17.jpg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651500" y="2420938"/>
            <a:ext cx="1243013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4" name="Obrázok 46" descr="18.jp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092950" y="2420938"/>
            <a:ext cx="1223963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5" name="Obrázok 47" descr="19.jp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116013" y="4365625"/>
            <a:ext cx="1274762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6" name="Obrázok 49" descr="21.jpg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555875" y="4365625"/>
            <a:ext cx="12954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7" name="Obrázok 50" descr="22.jpg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067175" y="4365625"/>
            <a:ext cx="1296988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8" name="Obrázok 51" descr="23.jpg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651500" y="4365625"/>
            <a:ext cx="1296988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9" name="Obrázok 52" descr="24.jpg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164388" y="4365625"/>
            <a:ext cx="12954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0" name="Obrázok 53" descr="25.jp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403350" y="2997200"/>
            <a:ext cx="1655763" cy="22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1" name="Obrázok 54" descr="26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779838" y="2997200"/>
            <a:ext cx="1655762" cy="22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2" name="Obrázok 55" descr="27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5867400" y="2997200"/>
            <a:ext cx="16351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3" name="Obrázok 56" descr="1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95288" y="549275"/>
            <a:ext cx="8551862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30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30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6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90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3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3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20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30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30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30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30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80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1000"/>
                            </p:stCondLst>
                            <p:childTnLst>
                              <p:par>
                                <p:cTn id="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30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30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4000"/>
                            </p:stCondLst>
                            <p:childTnLst>
                              <p:par>
                                <p:cTn id="9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30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30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7000"/>
                            </p:stCondLst>
                            <p:childTnLst>
                              <p:par>
                                <p:cTn id="10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3000" fill="hold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3000" fill="hold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0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3000"/>
                            </p:stCondLst>
                            <p:childTnLst>
                              <p:par>
                                <p:cTn id="1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30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30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6000"/>
                            </p:stCondLst>
                            <p:childTnLst>
                              <p:par>
                                <p:cTn id="1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3000" fill="hold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3000" fill="hold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9000"/>
                            </p:stCondLst>
                            <p:childTnLst>
                              <p:par>
                                <p:cTn id="1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3000" fill="hold"/>
                                        <p:tgtEl>
                                          <p:spTgt spid="16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3000" fill="hold"/>
                                        <p:tgtEl>
                                          <p:spTgt spid="16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2000"/>
                            </p:stCondLst>
                            <p:childTnLst>
                              <p:par>
                                <p:cTn id="1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3000" fill="hold"/>
                                        <p:tgtEl>
                                          <p:spTgt spid="16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3000" fill="hold"/>
                                        <p:tgtEl>
                                          <p:spTgt spid="16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1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3000"/>
                                        <p:tgtEl>
                                          <p:spTgt spid="16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4555232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b="1" dirty="0" smtClean="0">
                <a:latin typeface="Algerian" pitchFamily="82" charset="0"/>
              </a:rPr>
              <a:t>Jablkové košíčky</a:t>
            </a:r>
            <a:endParaRPr lang="sk-SK" b="1" dirty="0">
              <a:latin typeface="Algerian" pitchFamily="82" charset="0"/>
            </a:endParaRPr>
          </a:p>
        </p:txBody>
      </p:sp>
      <p:pic>
        <p:nvPicPr>
          <p:cNvPr id="4" name="Obrázok 3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412875"/>
            <a:ext cx="437991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 descr="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392238"/>
            <a:ext cx="4608512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ok 5" descr="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1341438"/>
            <a:ext cx="4681537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ok 6" descr="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060461">
            <a:off x="3086100" y="2057400"/>
            <a:ext cx="4271963" cy="320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ok 7" descr="5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1268413"/>
            <a:ext cx="8839200" cy="462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4699248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b="1" dirty="0" smtClean="0">
                <a:latin typeface="Algerian" pitchFamily="82" charset="0"/>
              </a:rPr>
              <a:t>Hroznový výhľad</a:t>
            </a:r>
            <a:endParaRPr lang="sk-SK" b="1" dirty="0">
              <a:latin typeface="Algerian" pitchFamily="82" charset="0"/>
            </a:endParaRPr>
          </a:p>
        </p:txBody>
      </p:sp>
      <p:pic>
        <p:nvPicPr>
          <p:cNvPr id="18435" name="Zástupný symbol obsahu 3" descr="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1484313"/>
            <a:ext cx="3935412" cy="2952750"/>
          </a:xfrm>
        </p:spPr>
      </p:pic>
      <p:pic>
        <p:nvPicPr>
          <p:cNvPr id="18436" name="Obrázok 4" descr="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1700213"/>
            <a:ext cx="374332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Obrázok 5" descr="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913" y="1989138"/>
            <a:ext cx="4211637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Obrázok 8" descr="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713" y="2276475"/>
            <a:ext cx="4283075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Obrázok 9" descr="7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613" y="2492375"/>
            <a:ext cx="4319587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Obrázok 10" descr="5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750" y="1268413"/>
            <a:ext cx="72009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3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ovanie">
  <a:themeElements>
    <a:clrScheme name="Odtiene sivej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stovani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ovani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dtiene sivej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348</TotalTime>
  <Words>857</Words>
  <Application>Microsoft Office PowerPoint</Application>
  <PresentationFormat>Prezentácia na obrazovke (4:3)</PresentationFormat>
  <Paragraphs>98</Paragraphs>
  <Slides>20</Slides>
  <Notes>15</Notes>
  <HiddenSlides>0</HiddenSlides>
  <MMClips>1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7" baseType="lpstr">
      <vt:lpstr>Arial</vt:lpstr>
      <vt:lpstr>Franklin Gothic Medium</vt:lpstr>
      <vt:lpstr>Franklin Gothic Book</vt:lpstr>
      <vt:lpstr>Wingdings 2</vt:lpstr>
      <vt:lpstr>Calibri</vt:lpstr>
      <vt:lpstr>Algerian</vt:lpstr>
      <vt:lpstr>Cestovanie</vt:lpstr>
      <vt:lpstr>Základná škola  Lietavská Svinná - Babkov</vt:lpstr>
      <vt:lpstr>Od zrnka k chlebu</vt:lpstr>
      <vt:lpstr>Od zrnka k chlebu</vt:lpstr>
      <vt:lpstr>Zemiakové počítanie</vt:lpstr>
      <vt:lpstr>Ovocné maškrtenie</vt:lpstr>
      <vt:lpstr>Babičkina zaváranina</vt:lpstr>
      <vt:lpstr>Takto nám to chutí</vt:lpstr>
      <vt:lpstr>Jablkové košíčky</vt:lpstr>
      <vt:lpstr>Hroznový výhľad</vt:lpstr>
      <vt:lpstr>Ochutnávka + Potravinová čelovka</vt:lpstr>
      <vt:lpstr>Výrobky aj z mlieka</vt:lpstr>
      <vt:lpstr>Spomíname na deň mlieka</vt:lpstr>
      <vt:lpstr>Čítanie o potravinách</vt:lpstr>
      <vt:lpstr>Odkiaľ jedlo pochádza ?</vt:lpstr>
      <vt:lpstr>Predavači semienok</vt:lpstr>
      <vt:lpstr>Odkiaľ jedlo pochádza ?</vt:lpstr>
      <vt:lpstr>Zdravo  a  v  pohybe !</vt:lpstr>
      <vt:lpstr>Hýb sa !</vt:lpstr>
      <vt:lpstr>Bonus  = Týždeň čistých tanierikov</vt:lpstr>
      <vt:lpstr>Ďakujeme za pozornosť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Základná škola  Lietavská Svinná - Babkov</dc:title>
  <dc:creator>Jakub</dc:creator>
  <cp:lastModifiedBy>Babkov PC riad</cp:lastModifiedBy>
  <cp:revision>38</cp:revision>
  <dcterms:created xsi:type="dcterms:W3CDTF">2022-10-18T17:13:13Z</dcterms:created>
  <dcterms:modified xsi:type="dcterms:W3CDTF">2022-10-21T12:31:39Z</dcterms:modified>
</cp:coreProperties>
</file>