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317" r:id="rId2"/>
    <p:sldId id="316" r:id="rId3"/>
    <p:sldId id="298" r:id="rId4"/>
    <p:sldId id="299" r:id="rId5"/>
    <p:sldId id="301" r:id="rId6"/>
    <p:sldId id="268" r:id="rId7"/>
    <p:sldId id="303" r:id="rId8"/>
    <p:sldId id="305" r:id="rId9"/>
    <p:sldId id="270" r:id="rId10"/>
    <p:sldId id="272" r:id="rId11"/>
    <p:sldId id="274" r:id="rId12"/>
    <p:sldId id="276" r:id="rId13"/>
    <p:sldId id="278" r:id="rId14"/>
    <p:sldId id="280" r:id="rId15"/>
    <p:sldId id="282" r:id="rId16"/>
    <p:sldId id="313" r:id="rId17"/>
    <p:sldId id="314" r:id="rId18"/>
    <p:sldId id="315" r:id="rId19"/>
    <p:sldId id="310" r:id="rId20"/>
    <p:sldId id="311" r:id="rId21"/>
    <p:sldId id="284" r:id="rId2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9" d="100"/>
          <a:sy n="69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B04C-9D92-4634-B25E-DEBCD172E38B}" type="datetimeFigureOut">
              <a:rPr lang="sk-SK" smtClean="0"/>
              <a:pPr/>
              <a:t>08.01.2021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CA6AA1-D0FB-4672-B631-E652365859C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949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B04C-9D92-4634-B25E-DEBCD172E38B}" type="datetimeFigureOut">
              <a:rPr lang="sk-SK" smtClean="0"/>
              <a:pPr/>
              <a:t>08.01.2021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CA6AA1-D0FB-4672-B631-E652365859C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753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B04C-9D92-4634-B25E-DEBCD172E38B}" type="datetimeFigureOut">
              <a:rPr lang="sk-SK" smtClean="0"/>
              <a:pPr/>
              <a:t>08.01.2021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CA6AA1-D0FB-4672-B631-E652365859C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4848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B04C-9D92-4634-B25E-DEBCD172E38B}" type="datetimeFigureOut">
              <a:rPr lang="sk-SK" smtClean="0"/>
              <a:pPr/>
              <a:t>08.01.2021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CA6AA1-D0FB-4672-B631-E652365859C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7501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B04C-9D92-4634-B25E-DEBCD172E38B}" type="datetimeFigureOut">
              <a:rPr lang="sk-SK" smtClean="0"/>
              <a:pPr/>
              <a:t>08.01.2021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CA6AA1-D0FB-4672-B631-E652365859C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728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B04C-9D92-4634-B25E-DEBCD172E38B}" type="datetimeFigureOut">
              <a:rPr lang="sk-SK" smtClean="0"/>
              <a:pPr/>
              <a:t>08.01.2021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CA6AA1-D0FB-4672-B631-E652365859C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321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B04C-9D92-4634-B25E-DEBCD172E38B}" type="datetimeFigureOut">
              <a:rPr lang="sk-SK" smtClean="0"/>
              <a:pPr/>
              <a:t>08.01.2021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6AA1-D0FB-4672-B631-E652365859C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999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B04C-9D92-4634-B25E-DEBCD172E38B}" type="datetimeFigureOut">
              <a:rPr lang="sk-SK" smtClean="0"/>
              <a:pPr/>
              <a:t>08.01.2021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6AA1-D0FB-4672-B631-E652365859C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889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B04C-9D92-4634-B25E-DEBCD172E38B}" type="datetimeFigureOut">
              <a:rPr lang="sk-SK" smtClean="0"/>
              <a:pPr/>
              <a:t>08.01.2021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6AA1-D0FB-4672-B631-E652365859C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298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B04C-9D92-4634-B25E-DEBCD172E38B}" type="datetimeFigureOut">
              <a:rPr lang="sk-SK" smtClean="0"/>
              <a:pPr/>
              <a:t>08.01.2021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CA6AA1-D0FB-4672-B631-E652365859C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339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B04C-9D92-4634-B25E-DEBCD172E38B}" type="datetimeFigureOut">
              <a:rPr lang="sk-SK" smtClean="0"/>
              <a:pPr/>
              <a:t>08.01.2021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CA6AA1-D0FB-4672-B631-E652365859C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28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B04C-9D92-4634-B25E-DEBCD172E38B}" type="datetimeFigureOut">
              <a:rPr lang="sk-SK" smtClean="0"/>
              <a:pPr/>
              <a:t>08.01.2021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CA6AA1-D0FB-4672-B631-E652365859C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944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B04C-9D92-4634-B25E-DEBCD172E38B}" type="datetimeFigureOut">
              <a:rPr lang="sk-SK" smtClean="0"/>
              <a:pPr/>
              <a:t>08.01.2021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6AA1-D0FB-4672-B631-E652365859C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435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B04C-9D92-4634-B25E-DEBCD172E38B}" type="datetimeFigureOut">
              <a:rPr lang="sk-SK" smtClean="0"/>
              <a:pPr/>
              <a:t>08.01.2021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6AA1-D0FB-4672-B631-E652365859C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830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B04C-9D92-4634-B25E-DEBCD172E38B}" type="datetimeFigureOut">
              <a:rPr lang="sk-SK" smtClean="0"/>
              <a:pPr/>
              <a:t>08.01.2021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6AA1-D0FB-4672-B631-E652365859C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343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B04C-9D92-4634-B25E-DEBCD172E38B}" type="datetimeFigureOut">
              <a:rPr lang="sk-SK" smtClean="0"/>
              <a:pPr/>
              <a:t>08.01.2021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CA6AA1-D0FB-4672-B631-E652365859C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751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1B04C-9D92-4634-B25E-DEBCD172E38B}" type="datetimeFigureOut">
              <a:rPr lang="sk-SK" smtClean="0"/>
              <a:pPr/>
              <a:t>08.01.2021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CA6AA1-D0FB-4672-B631-E652365859C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208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Prioritná os: Vzdelávanie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Špecifický cieľ: 1.2.1 Zvýšiť kvalitu odborného vzdelávania a prípravy reflektujúc potreby trhu práce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Prijímateľ: Stredná odborná škola drevárska a stavebná Krásno nad Kysucou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Názov projektu: Zvyšovanie kľúčových kompetencií žiakov v Strednej odbornej škole drevárskej a stavebnej v Krásne nad Kysucou s ohľadom na moderné technológie a potreby trhu práce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Kód projektu  ITMS2014+: NFP312010AGX2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Názov pedagogického klubu: Administratívny štýl v praxi</a:t>
            </a:r>
          </a:p>
          <a:p>
            <a:endParaRPr lang="sk-SK" dirty="0"/>
          </a:p>
        </p:txBody>
      </p:sp>
      <p:pic>
        <p:nvPicPr>
          <p:cNvPr id="4" name="Obrázo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407" y="624110"/>
            <a:ext cx="6858000" cy="1295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0270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b="1" smtClean="0"/>
              <a:t>Kompozícia zápisnice</a:t>
            </a:r>
          </a:p>
        </p:txBody>
      </p:sp>
      <p:sp>
        <p:nvSpPr>
          <p:cNvPr id="14339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sk-SK" altLang="sk-SK" b="1" smtClean="0">
                <a:latin typeface="Arial" panose="020B0604020202020204" pitchFamily="34" charset="0"/>
                <a:cs typeface="Arial" panose="020B0604020202020204" pitchFamily="34" charset="0"/>
              </a:rPr>
              <a:t>1. Úvodná rámcová časť</a:t>
            </a:r>
          </a:p>
          <a:p>
            <a:pPr eaLnBrk="1" hangingPunct="1"/>
            <a:r>
              <a:rPr lang="sk-SK" altLang="sk-SK" smtClean="0">
                <a:latin typeface="Arial" panose="020B0604020202020204" pitchFamily="34" charset="0"/>
                <a:cs typeface="Arial" panose="020B0604020202020204" pitchFamily="34" charset="0"/>
              </a:rPr>
              <a:t>názov dokumentu (vycentrovanie)</a:t>
            </a:r>
          </a:p>
          <a:p>
            <a:pPr eaLnBrk="1" hangingPunct="1"/>
            <a:r>
              <a:rPr lang="sk-SK" altLang="sk-SK" smtClean="0">
                <a:latin typeface="Arial" panose="020B0604020202020204" pitchFamily="34" charset="0"/>
                <a:cs typeface="Arial" panose="020B0604020202020204" pitchFamily="34" charset="0"/>
              </a:rPr>
              <a:t>dátum a miesto, kde sa zasadanie konalo (začíname písať od ľavej zvislice)</a:t>
            </a:r>
          </a:p>
          <a:p>
            <a:pPr eaLnBrk="1" hangingPunct="1"/>
            <a:r>
              <a:rPr lang="sk-SK" altLang="sk-SK" smtClean="0">
                <a:latin typeface="Arial" panose="020B0604020202020204" pitchFamily="34" charset="0"/>
                <a:cs typeface="Arial" panose="020B0604020202020204" pitchFamily="34" charset="0"/>
              </a:rPr>
              <a:t>počet a podpisy zúčastnených (často sa prikladá prezenčná listina)</a:t>
            </a:r>
          </a:p>
          <a:p>
            <a:pPr eaLnBrk="1" hangingPunct="1"/>
            <a:r>
              <a:rPr lang="sk-SK" altLang="sk-SK" smtClean="0">
                <a:latin typeface="Arial" panose="020B0604020202020204" pitchFamily="34" charset="0"/>
                <a:cs typeface="Arial" panose="020B0604020202020204" pitchFamily="34" charset="0"/>
              </a:rPr>
              <a:t>program schôdze (v bodoch označených číslicou)</a:t>
            </a:r>
          </a:p>
        </p:txBody>
      </p:sp>
    </p:spTree>
    <p:extLst>
      <p:ext uri="{BB962C8B-B14F-4D97-AF65-F5344CB8AC3E}">
        <p14:creationId xmlns:p14="http://schemas.microsoft.com/office/powerpoint/2010/main" val="25309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obsah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spcBef>
                <a:spcPts val="575"/>
              </a:spcBef>
              <a:buFont typeface="Arial" panose="020B0604020202020204" pitchFamily="34" charset="0"/>
              <a:buNone/>
            </a:pPr>
            <a:endParaRPr lang="sk-SK" altLang="sk-SK" dirty="0" smtClean="0"/>
          </a:p>
          <a:p>
            <a:pPr eaLnBrk="1" hangingPunct="1">
              <a:spcBef>
                <a:spcPts val="575"/>
              </a:spcBef>
              <a:buFont typeface="Arial" panose="020B0604020202020204" pitchFamily="34" charset="0"/>
              <a:buNone/>
            </a:pPr>
            <a:r>
              <a:rPr lang="sk-SK" altLang="sk-SK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Ukážka:</a:t>
            </a:r>
          </a:p>
          <a:p>
            <a:pPr algn="ctr" eaLnBrk="1" hangingPunct="1">
              <a:spcBef>
                <a:spcPts val="575"/>
              </a:spcBef>
              <a:buFont typeface="Arial" panose="020B0604020202020204" pitchFamily="34" charset="0"/>
              <a:buNone/>
            </a:pPr>
            <a:r>
              <a:rPr lang="sk-SK" altLang="sk-SK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Zápisnica</a:t>
            </a:r>
          </a:p>
          <a:p>
            <a:pPr algn="ctr" eaLnBrk="1" hangingPunct="1">
              <a:spcBef>
                <a:spcPts val="575"/>
              </a:spcBef>
              <a:buFont typeface="Arial" panose="020B0604020202020204" pitchFamily="34" charset="0"/>
              <a:buNone/>
            </a:pPr>
            <a:endParaRPr lang="sk-SK" altLang="sk-SK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575"/>
              </a:spcBef>
              <a:buFont typeface="Arial" panose="020B0604020202020204" pitchFamily="34" charset="0"/>
              <a:buNone/>
            </a:pPr>
            <a:r>
              <a:rPr lang="sk-SK" altLang="sk-S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zo zasadnutia Študentského parlamentu pri SOU, Severná 65, Nové Zámky, ktoré sa konalo dňa 5.4.2011 v budove školy</a:t>
            </a:r>
          </a:p>
          <a:p>
            <a:pPr eaLnBrk="1" hangingPunct="1">
              <a:spcBef>
                <a:spcPts val="575"/>
              </a:spcBef>
              <a:buFont typeface="Arial" panose="020B0604020202020204" pitchFamily="34" charset="0"/>
              <a:buNone/>
            </a:pPr>
            <a:endParaRPr lang="sk-SK" altLang="sk-SK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575"/>
              </a:spcBef>
              <a:buFont typeface="Arial" panose="020B0604020202020204" pitchFamily="34" charset="0"/>
              <a:buNone/>
            </a:pPr>
            <a:r>
              <a:rPr lang="sk-SK" altLang="sk-S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Prítomní: podľa priloženej prezencie</a:t>
            </a:r>
          </a:p>
          <a:p>
            <a:pPr eaLnBrk="1" hangingPunct="1">
              <a:spcBef>
                <a:spcPts val="575"/>
              </a:spcBef>
              <a:buFont typeface="Arial" panose="020B0604020202020204" pitchFamily="34" charset="0"/>
              <a:buNone/>
            </a:pPr>
            <a:endParaRPr lang="sk-SK" altLang="sk-SK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575"/>
              </a:spcBef>
              <a:buFont typeface="Arial" panose="020B0604020202020204" pitchFamily="34" charset="0"/>
              <a:buNone/>
            </a:pPr>
            <a:r>
              <a:rPr lang="sk-SK" altLang="sk-S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Program: 1. Otvorenie</a:t>
            </a:r>
          </a:p>
          <a:p>
            <a:pPr eaLnBrk="1" hangingPunct="1">
              <a:spcBef>
                <a:spcPts val="575"/>
              </a:spcBef>
              <a:buFont typeface="Arial" panose="020B0604020202020204" pitchFamily="34" charset="0"/>
              <a:buNone/>
            </a:pPr>
            <a:r>
              <a:rPr lang="sk-SK" altLang="sk-S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2. Kontrola plnenia uznesení</a:t>
            </a:r>
          </a:p>
          <a:p>
            <a:pPr eaLnBrk="1" hangingPunct="1">
              <a:spcBef>
                <a:spcPts val="575"/>
              </a:spcBef>
              <a:buFont typeface="Arial" panose="020B0604020202020204" pitchFamily="34" charset="0"/>
              <a:buNone/>
            </a:pPr>
            <a:r>
              <a:rPr lang="sk-SK" altLang="sk-S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3. Referát o činnosti Nadácie My ´96</a:t>
            </a:r>
          </a:p>
          <a:p>
            <a:pPr eaLnBrk="1" hangingPunct="1">
              <a:spcBef>
                <a:spcPts val="575"/>
              </a:spcBef>
              <a:buFont typeface="Arial" panose="020B0604020202020204" pitchFamily="34" charset="0"/>
              <a:buNone/>
            </a:pPr>
            <a:r>
              <a:rPr lang="sk-SK" altLang="sk-S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4. Návrh zmien v školskom poriadku</a:t>
            </a:r>
          </a:p>
          <a:p>
            <a:pPr eaLnBrk="1" hangingPunct="1">
              <a:spcBef>
                <a:spcPts val="575"/>
              </a:spcBef>
              <a:buFont typeface="Arial" panose="020B0604020202020204" pitchFamily="34" charset="0"/>
              <a:buNone/>
            </a:pPr>
            <a:r>
              <a:rPr lang="sk-SK" altLang="sk-S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5. Diskusia</a:t>
            </a:r>
          </a:p>
          <a:p>
            <a:pPr eaLnBrk="1" hangingPunct="1">
              <a:spcBef>
                <a:spcPts val="575"/>
              </a:spcBef>
              <a:buFont typeface="Arial" panose="020B0604020202020204" pitchFamily="34" charset="0"/>
              <a:buNone/>
            </a:pPr>
            <a:r>
              <a:rPr lang="sk-SK" altLang="sk-S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6. Uznesenie</a:t>
            </a:r>
          </a:p>
          <a:p>
            <a:pPr eaLnBrk="1" hangingPunct="1">
              <a:spcBef>
                <a:spcPts val="575"/>
              </a:spcBef>
              <a:buFont typeface="Arial" panose="020B0604020202020204" pitchFamily="34" charset="0"/>
              <a:buNone/>
            </a:pPr>
            <a:r>
              <a:rPr lang="sk-SK" altLang="sk-S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7. Záver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204864"/>
            <a:ext cx="2918219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788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obsahu 2"/>
          <p:cNvSpPr>
            <a:spLocks noGrp="1"/>
          </p:cNvSpPr>
          <p:nvPr>
            <p:ph idx="1"/>
          </p:nvPr>
        </p:nvSpPr>
        <p:spPr>
          <a:xfrm>
            <a:off x="0" y="692150"/>
            <a:ext cx="9144000" cy="5545138"/>
          </a:xfrm>
        </p:spPr>
        <p:txBody>
          <a:bodyPr/>
          <a:lstStyle/>
          <a:p>
            <a:pPr algn="ctr" eaLnBrk="1" hangingPunct="1">
              <a:spcBef>
                <a:spcPts val="575"/>
              </a:spcBef>
              <a:buFont typeface="Wingdings 2" panose="05020102010507070707" pitchFamily="18" charset="2"/>
              <a:buNone/>
            </a:pPr>
            <a:r>
              <a:rPr lang="sk-SK" alt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2. Vlastný text zápisnice</a:t>
            </a:r>
          </a:p>
          <a:p>
            <a:pPr eaLnBrk="1" hangingPunct="1">
              <a:spcBef>
                <a:spcPts val="575"/>
              </a:spcBef>
              <a:buFont typeface="Wingdings 2" panose="05020102010507070707" pitchFamily="18" charset="2"/>
              <a:buNone/>
            </a:pPr>
            <a:r>
              <a:rPr lang="sk-SK" alt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       stručný záznam priebehu rokovania (podľa jednotlivých bodov)</a:t>
            </a:r>
          </a:p>
          <a:p>
            <a:pPr eaLnBrk="1" hangingPunct="1">
              <a:spcBef>
                <a:spcPts val="575"/>
              </a:spcBef>
              <a:buFont typeface="Wingdings 2" panose="05020102010507070707" pitchFamily="18" charset="2"/>
              <a:buNone/>
            </a:pPr>
            <a:r>
              <a:rPr lang="sk-SK" altLang="sk-SK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Ukážka:</a:t>
            </a:r>
          </a:p>
          <a:p>
            <a:pPr eaLnBrk="1" hangingPunct="1">
              <a:spcBef>
                <a:spcPts val="575"/>
              </a:spcBef>
              <a:buFont typeface="Arial" panose="020B0604020202020204" pitchFamily="34" charset="0"/>
              <a:buChar char="•"/>
            </a:pPr>
            <a:endParaRPr lang="sk-SK" alt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7" name="Obrázok 3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433638"/>
            <a:ext cx="7523162" cy="442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776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obsahu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>
            <a:normAutofit/>
          </a:bodyPr>
          <a:lstStyle/>
          <a:p>
            <a:pPr eaLnBrk="1" hangingPunct="1">
              <a:spcBef>
                <a:spcPts val="575"/>
              </a:spcBef>
              <a:buFont typeface="Wingdings 2" panose="05020102010507070707" pitchFamily="18" charset="2"/>
              <a:buNone/>
            </a:pPr>
            <a:r>
              <a:rPr lang="sk-SK" alt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3. Uznesenia</a:t>
            </a:r>
          </a:p>
          <a:p>
            <a:pPr eaLnBrk="1" hangingPunct="1">
              <a:spcBef>
                <a:spcPts val="575"/>
              </a:spcBef>
              <a:buFont typeface="Wingdings 2" panose="05020102010507070707" pitchFamily="18" charset="2"/>
              <a:buNone/>
            </a:pPr>
            <a:r>
              <a:rPr lang="sk-SK" alt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rozčleňujú sa do troch častí:</a:t>
            </a:r>
          </a:p>
          <a:p>
            <a:pPr eaLnBrk="1" hangingPunct="1">
              <a:spcBef>
                <a:spcPts val="575"/>
              </a:spcBef>
              <a:buFont typeface="Wingdings 2" panose="05020102010507070707" pitchFamily="18" charset="2"/>
              <a:buNone/>
            </a:pPr>
            <a:r>
              <a:rPr lang="sk-SK" altLang="sk-SK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Berie sa na vedomie </a:t>
            </a:r>
            <a:r>
              <a:rPr lang="sk-SK" alt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(účastníci prijímajú informáciu),</a:t>
            </a:r>
          </a:p>
          <a:p>
            <a:pPr eaLnBrk="1" hangingPunct="1">
              <a:spcBef>
                <a:spcPts val="575"/>
              </a:spcBef>
              <a:buFont typeface="Wingdings 2" panose="05020102010507070707" pitchFamily="18" charset="2"/>
              <a:buNone/>
            </a:pPr>
            <a:r>
              <a:rPr lang="sk-SK" altLang="sk-SK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Schvaľuje </a:t>
            </a:r>
            <a:r>
              <a:rPr lang="sk-SK" alt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(účastníci súhlasia s predloženými návrhmi, dokumentmi),</a:t>
            </a:r>
          </a:p>
          <a:p>
            <a:pPr eaLnBrk="1" hangingPunct="1">
              <a:spcBef>
                <a:spcPts val="575"/>
              </a:spcBef>
              <a:buFont typeface="Wingdings 2" panose="05020102010507070707" pitchFamily="18" charset="2"/>
              <a:buNone/>
            </a:pPr>
            <a:r>
              <a:rPr lang="sk-SK" altLang="sk-SK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Ukladá </a:t>
            </a:r>
            <a:r>
              <a:rPr lang="sk-SK" alt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(účastníci poverujú konkrétnu osobu termínovanou úlohou).</a:t>
            </a:r>
            <a:endParaRPr lang="sk-SK" altLang="sk-SK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k-SK" alt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Záverečná rámcová časť</a:t>
            </a:r>
          </a:p>
          <a:p>
            <a:pPr eaLnBrk="1" hangingPunct="1"/>
            <a:r>
              <a:rPr lang="sk-SK" alt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dátum a miesto zapísania a meno zapisovateľa</a:t>
            </a:r>
          </a:p>
          <a:p>
            <a:pPr eaLnBrk="1" hangingPunct="1"/>
            <a:r>
              <a:rPr lang="sk-SK" alt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meno overovateľa obsahu záznamu (zvyčajne predsedu organizácie, triedy ap.)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933056"/>
            <a:ext cx="27813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327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obsah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spcBef>
                <a:spcPts val="575"/>
              </a:spcBef>
              <a:buFont typeface="Arial" panose="020B0604020202020204" pitchFamily="34" charset="0"/>
              <a:buNone/>
            </a:pPr>
            <a:endParaRPr lang="sk-SK" altLang="sk-SK" b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575"/>
              </a:spcBef>
              <a:buFont typeface="Arial" panose="020B0604020202020204" pitchFamily="34" charset="0"/>
              <a:buNone/>
            </a:pPr>
            <a:r>
              <a:rPr lang="sk-SK" altLang="sk-SK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Ukážka:</a:t>
            </a:r>
          </a:p>
        </p:txBody>
      </p:sp>
      <p:pic>
        <p:nvPicPr>
          <p:cNvPr id="18435" name="Obrázok 3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0788"/>
            <a:ext cx="9144000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098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eaLnBrk="1" hangingPunct="1"/>
            <a:r>
              <a:rPr lang="sk-SK" altLang="sk-SK" sz="4000" smtClean="0"/>
              <a:t>Zápis</a:t>
            </a:r>
          </a:p>
        </p:txBody>
      </p:sp>
      <p:sp>
        <p:nvSpPr>
          <p:cNvPr id="19459" name="Zástupný symbol obsahu 2"/>
          <p:cNvSpPr>
            <a:spLocks noGrp="1"/>
          </p:cNvSpPr>
          <p:nvPr>
            <p:ph idx="1"/>
          </p:nvPr>
        </p:nvSpPr>
        <p:spPr>
          <a:xfrm>
            <a:off x="914400" y="1447800"/>
            <a:ext cx="7978775" cy="4572000"/>
          </a:xfrm>
        </p:spPr>
        <p:txBody>
          <a:bodyPr/>
          <a:lstStyle/>
          <a:p>
            <a:pPr eaLnBrk="1" hangingPunct="1"/>
            <a:r>
              <a:rPr lang="sk-SK" altLang="sk-SK" smtClean="0">
                <a:latin typeface="Arial" panose="020B0604020202020204" pitchFamily="34" charset="0"/>
                <a:cs typeface="Arial" panose="020B0604020202020204" pitchFamily="34" charset="0"/>
              </a:rPr>
              <a:t>je stručné zachytenie priebehu schôdze, je oveľa stručnejší než zápisnica. Uvádza kompletný program schôdze, ale podrobnejšie zaznamenáva iba body, ktoré sú závažné a z ktorých vyplynuli nové úlohy.</a:t>
            </a:r>
          </a:p>
        </p:txBody>
      </p:sp>
      <p:pic>
        <p:nvPicPr>
          <p:cNvPr id="4" name="Obrázok 3" descr="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3952825"/>
            <a:ext cx="1873250" cy="3076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Obrázok 4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6974" y="3909615"/>
            <a:ext cx="2333625" cy="3086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67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100" b="1" dirty="0" smtClean="0"/>
              <a:t/>
            </a:r>
            <a:br>
              <a:rPr lang="sk-SK" sz="3100" b="1" dirty="0" smtClean="0"/>
            </a:br>
            <a:r>
              <a:rPr lang="sk-SK" sz="3100" b="1" dirty="0" smtClean="0"/>
              <a:t>Z</a:t>
            </a:r>
            <a:r>
              <a:rPr lang="sk-SK" sz="3100" b="1" dirty="0"/>
              <a:t> á p i s n i c a</a:t>
            </a:r>
            <a:r>
              <a:rPr lang="sk-SK" sz="3100" dirty="0"/>
              <a:t> </a:t>
            </a:r>
            <a:br>
              <a:rPr lang="sk-SK" sz="3100" dirty="0"/>
            </a:br>
            <a:r>
              <a:rPr lang="sk-SK" sz="3100" b="1" dirty="0"/>
              <a:t>z ustanovujúceho zasadnutia najvyššieho orgánu občianskeho združenia</a:t>
            </a:r>
            <a:r>
              <a:rPr lang="sk-SK" sz="3100" dirty="0"/>
              <a:t> 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822960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1100" b="1" dirty="0" smtClean="0"/>
              <a:t>Občianske združenie</a:t>
            </a:r>
            <a:r>
              <a:rPr lang="sk-SK" sz="1100" dirty="0" smtClean="0"/>
              <a:t> </a:t>
            </a:r>
          </a:p>
          <a:p>
            <a:r>
              <a:rPr lang="sk-SK" sz="1100" dirty="0" smtClean="0"/>
              <a:t>Názov</a:t>
            </a:r>
            <a:r>
              <a:rPr lang="sk-SK" sz="1100" dirty="0"/>
              <a:t>:                                    ............................................... </a:t>
            </a:r>
          </a:p>
          <a:p>
            <a:r>
              <a:rPr lang="sk-SK" sz="1100" dirty="0"/>
              <a:t>Sídlo:                                       ............................................... </a:t>
            </a:r>
          </a:p>
          <a:p>
            <a:r>
              <a:rPr lang="sk-SK" sz="1100" dirty="0"/>
              <a:t>IČO:                                        ............................................... </a:t>
            </a:r>
          </a:p>
          <a:p>
            <a:r>
              <a:rPr lang="sk-SK" sz="1100" dirty="0"/>
              <a:t>(ďalej len „Občianske združenie“) </a:t>
            </a:r>
          </a:p>
          <a:p>
            <a:r>
              <a:rPr lang="sk-SK" sz="1100" dirty="0"/>
              <a:t>                                                                                         </a:t>
            </a:r>
          </a:p>
          <a:p>
            <a:r>
              <a:rPr lang="sk-SK" sz="1100" dirty="0"/>
              <a:t>Miesto konania :                    sídlo Občianskeho združenia </a:t>
            </a:r>
          </a:p>
          <a:p>
            <a:r>
              <a:rPr lang="sk-SK" sz="1100" dirty="0"/>
              <a:t>Dátum a čas konania :           ............................................... </a:t>
            </a:r>
          </a:p>
          <a:p>
            <a:r>
              <a:rPr lang="sk-SK" sz="1100" dirty="0"/>
              <a:t>                                               Začiatok o 08:00 hod, </a:t>
            </a:r>
          </a:p>
          <a:p>
            <a:r>
              <a:rPr lang="sk-SK" sz="1100" dirty="0"/>
              <a:t>                                               Koniec o 09:00 hod. </a:t>
            </a:r>
          </a:p>
          <a:p>
            <a:r>
              <a:rPr lang="sk-SK" sz="1100" dirty="0"/>
              <a:t>  </a:t>
            </a:r>
          </a:p>
          <a:p>
            <a:r>
              <a:rPr lang="sk-SK" sz="1100" dirty="0"/>
              <a:t>Prítomní: </a:t>
            </a:r>
          </a:p>
          <a:p>
            <a:r>
              <a:rPr lang="sk-SK" sz="1100" dirty="0"/>
              <a:t>Meno a priezvisko:           ............................................... </a:t>
            </a:r>
          </a:p>
          <a:p>
            <a:r>
              <a:rPr lang="sk-SK" sz="1100" dirty="0"/>
              <a:t>Adresa </a:t>
            </a:r>
            <a:r>
              <a:rPr lang="sk-SK" sz="1100" dirty="0" err="1"/>
              <a:t>trv</a:t>
            </a:r>
            <a:r>
              <a:rPr lang="sk-SK" sz="1100" dirty="0"/>
              <a:t>. bydliska:        ............................................... </a:t>
            </a:r>
          </a:p>
          <a:p>
            <a:r>
              <a:rPr lang="sk-SK" sz="1100" dirty="0"/>
              <a:t>Dátum narodenia:            ............................................... </a:t>
            </a:r>
          </a:p>
          <a:p>
            <a:r>
              <a:rPr lang="sk-SK" sz="1100" dirty="0"/>
              <a:t>Rodné číslo:                      ............................................... </a:t>
            </a:r>
          </a:p>
          <a:p>
            <a:r>
              <a:rPr lang="sk-SK" sz="1100" dirty="0"/>
              <a:t>  </a:t>
            </a:r>
          </a:p>
          <a:p>
            <a:r>
              <a:rPr lang="sk-SK" sz="1100" dirty="0"/>
              <a:t>Meno a priezvisko:           ............................................... </a:t>
            </a:r>
          </a:p>
          <a:p>
            <a:r>
              <a:rPr lang="sk-SK" sz="1100" dirty="0"/>
              <a:t>Adresa </a:t>
            </a:r>
            <a:r>
              <a:rPr lang="sk-SK" sz="1100" dirty="0" err="1"/>
              <a:t>trv</a:t>
            </a:r>
            <a:r>
              <a:rPr lang="sk-SK" sz="1100" dirty="0"/>
              <a:t>. bydliska:        ............................................... </a:t>
            </a:r>
          </a:p>
          <a:p>
            <a:r>
              <a:rPr lang="sk-SK" sz="1100" dirty="0"/>
              <a:t>Dátum narodenia:            ............................................... </a:t>
            </a:r>
          </a:p>
          <a:p>
            <a:r>
              <a:rPr lang="sk-SK" sz="1100" dirty="0"/>
              <a:t>Rodné číslo:                      ............................................... </a:t>
            </a:r>
          </a:p>
          <a:p>
            <a:r>
              <a:rPr lang="sk-SK" sz="1100" dirty="0"/>
              <a:t>  </a:t>
            </a:r>
          </a:p>
          <a:p>
            <a:r>
              <a:rPr lang="sk-SK" sz="1100" dirty="0"/>
              <a:t>Meno a priezvisko:           ............................................... </a:t>
            </a:r>
          </a:p>
          <a:p>
            <a:r>
              <a:rPr lang="sk-SK" sz="1100" dirty="0"/>
              <a:t>Adresa </a:t>
            </a:r>
            <a:r>
              <a:rPr lang="sk-SK" sz="1100" dirty="0" err="1"/>
              <a:t>trv</a:t>
            </a:r>
            <a:r>
              <a:rPr lang="sk-SK" sz="1100" dirty="0"/>
              <a:t>. bydliska:        ............................................... </a:t>
            </a:r>
          </a:p>
          <a:p>
            <a:r>
              <a:rPr lang="sk-SK" sz="1100" dirty="0"/>
              <a:t>Dátum narodenia:            ............................................... </a:t>
            </a:r>
          </a:p>
          <a:p>
            <a:r>
              <a:rPr lang="sk-SK" sz="1100" dirty="0"/>
              <a:t>Rodné číslo:                      ............................................... </a:t>
            </a:r>
          </a:p>
          <a:p>
            <a:pPr marL="0" indent="0">
              <a:buNone/>
            </a:pP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141626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/>
              <a:t>Program:        </a:t>
            </a:r>
            <a:r>
              <a:rPr lang="sk-SK" dirty="0"/>
              <a:t>1.   Otvorenie a prijatie prvých členov </a:t>
            </a:r>
          </a:p>
          <a:p>
            <a:r>
              <a:rPr lang="sk-SK" dirty="0"/>
              <a:t>2.   Voľba orgánov Občianskeho združenia </a:t>
            </a:r>
          </a:p>
          <a:p>
            <a:r>
              <a:rPr lang="sk-SK" dirty="0"/>
              <a:t>3.   Záver </a:t>
            </a:r>
          </a:p>
          <a:p>
            <a:r>
              <a:rPr lang="sk-SK" dirty="0"/>
              <a:t>  </a:t>
            </a:r>
          </a:p>
          <a:p>
            <a:r>
              <a:rPr lang="sk-SK" b="1" dirty="0"/>
              <a:t>AD 1. (Otvorenie)</a:t>
            </a:r>
            <a:r>
              <a:rPr lang="sk-SK" dirty="0"/>
              <a:t> </a:t>
            </a:r>
          </a:p>
          <a:p>
            <a:r>
              <a:rPr lang="sk-SK" dirty="0"/>
              <a:t>Člen prípravného výboru Občianskeho združenia, ktorý bol oprávnený v mene Občianskeho združenia konať pred jeho vznikom poďakoval členom prípravného výboru za doteraz vykonané činnosti, privítal všetkých prítomných a informoval ich o právnych náležitostiach spojených s registráciou Občianskeho združenia. Ďalej informoval prítomných o prvých žiadostiach o členstvo v Občianskom združení a navrhol ich schválenie.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680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sk-SK" b="1" i="1" dirty="0"/>
              <a:t>uznesenie č. 1</a:t>
            </a:r>
            <a:r>
              <a:rPr lang="sk-SK" dirty="0"/>
              <a:t> </a:t>
            </a:r>
          </a:p>
          <a:p>
            <a:r>
              <a:rPr lang="sk-SK" i="1" dirty="0"/>
              <a:t>Najvyšší orgán Občianskeho združenia prijíma za prvých členov nasledovné osoby:</a:t>
            </a:r>
            <a:r>
              <a:rPr lang="sk-SK" dirty="0"/>
              <a:t> </a:t>
            </a:r>
          </a:p>
          <a:p>
            <a:r>
              <a:rPr lang="sk-SK" b="1" i="1" dirty="0"/>
              <a:t>1.         člen</a:t>
            </a:r>
            <a:r>
              <a:rPr lang="sk-SK" dirty="0"/>
              <a:t> </a:t>
            </a:r>
          </a:p>
          <a:p>
            <a:r>
              <a:rPr lang="sk-SK" i="1" dirty="0"/>
              <a:t>Meno a priezvisko:     ...............................................</a:t>
            </a:r>
            <a:r>
              <a:rPr lang="sk-SK" dirty="0"/>
              <a:t> </a:t>
            </a:r>
          </a:p>
          <a:p>
            <a:r>
              <a:rPr lang="sk-SK" i="1" dirty="0"/>
              <a:t>Adresa </a:t>
            </a:r>
            <a:r>
              <a:rPr lang="sk-SK" i="1" dirty="0" err="1"/>
              <a:t>trv</a:t>
            </a:r>
            <a:r>
              <a:rPr lang="sk-SK" i="1" dirty="0"/>
              <a:t>. bydliska:   ...............................................</a:t>
            </a:r>
            <a:r>
              <a:rPr lang="sk-SK" dirty="0"/>
              <a:t> </a:t>
            </a:r>
          </a:p>
          <a:p>
            <a:r>
              <a:rPr lang="sk-SK" i="1" dirty="0"/>
              <a:t>Dátum narodenia:      ...............................................</a:t>
            </a:r>
            <a:r>
              <a:rPr lang="sk-SK" dirty="0"/>
              <a:t> </a:t>
            </a:r>
          </a:p>
          <a:p>
            <a:r>
              <a:rPr lang="sk-SK" i="1" dirty="0"/>
              <a:t>Rodné číslo:                ...............................................</a:t>
            </a:r>
            <a:r>
              <a:rPr lang="sk-SK" dirty="0"/>
              <a:t> </a:t>
            </a:r>
          </a:p>
          <a:p>
            <a:r>
              <a:rPr lang="sk-SK" dirty="0"/>
              <a:t>  </a:t>
            </a:r>
          </a:p>
          <a:p>
            <a:r>
              <a:rPr lang="sk-SK" b="1" i="1" dirty="0"/>
              <a:t>2.         člen</a:t>
            </a:r>
            <a:r>
              <a:rPr lang="sk-SK" dirty="0"/>
              <a:t> </a:t>
            </a:r>
          </a:p>
          <a:p>
            <a:r>
              <a:rPr lang="sk-SK" i="1" dirty="0"/>
              <a:t>Meno a priezvisko:     ...............................................</a:t>
            </a:r>
            <a:r>
              <a:rPr lang="sk-SK" dirty="0"/>
              <a:t> </a:t>
            </a:r>
          </a:p>
          <a:p>
            <a:r>
              <a:rPr lang="sk-SK" i="1" dirty="0"/>
              <a:t>Adresa </a:t>
            </a:r>
            <a:r>
              <a:rPr lang="sk-SK" i="1" dirty="0" err="1"/>
              <a:t>trv</a:t>
            </a:r>
            <a:r>
              <a:rPr lang="sk-SK" i="1" dirty="0"/>
              <a:t>. bydliska:   ...............................................</a:t>
            </a:r>
            <a:r>
              <a:rPr lang="sk-SK" dirty="0"/>
              <a:t> </a:t>
            </a:r>
          </a:p>
          <a:p>
            <a:r>
              <a:rPr lang="sk-SK" i="1" dirty="0"/>
              <a:t>Dátum narodenia:      ...............................................</a:t>
            </a:r>
            <a:r>
              <a:rPr lang="sk-SK" dirty="0"/>
              <a:t> </a:t>
            </a:r>
          </a:p>
          <a:p>
            <a:r>
              <a:rPr lang="sk-SK" i="1" dirty="0"/>
              <a:t>Rodné číslo:                ...............................................</a:t>
            </a:r>
            <a:r>
              <a:rPr lang="sk-SK" dirty="0"/>
              <a:t> </a:t>
            </a:r>
          </a:p>
          <a:p>
            <a:r>
              <a:rPr lang="sk-SK" dirty="0"/>
              <a:t>  </a:t>
            </a:r>
          </a:p>
          <a:p>
            <a:r>
              <a:rPr lang="sk-SK" b="1" i="1" dirty="0"/>
              <a:t>3.         člen</a:t>
            </a:r>
            <a:r>
              <a:rPr lang="sk-SK" dirty="0"/>
              <a:t> </a:t>
            </a:r>
          </a:p>
          <a:p>
            <a:r>
              <a:rPr lang="sk-SK" i="1" dirty="0"/>
              <a:t>Meno a priezvisko:     ...............................................</a:t>
            </a:r>
            <a:r>
              <a:rPr lang="sk-SK" dirty="0"/>
              <a:t> </a:t>
            </a:r>
          </a:p>
          <a:p>
            <a:r>
              <a:rPr lang="sk-SK" i="1" dirty="0"/>
              <a:t>Adresa </a:t>
            </a:r>
            <a:r>
              <a:rPr lang="sk-SK" i="1" dirty="0" err="1"/>
              <a:t>trv</a:t>
            </a:r>
            <a:r>
              <a:rPr lang="sk-SK" i="1" dirty="0"/>
              <a:t>. bydliska:   ...............................................</a:t>
            </a:r>
            <a:r>
              <a:rPr lang="sk-SK" dirty="0"/>
              <a:t> </a:t>
            </a:r>
          </a:p>
          <a:p>
            <a:r>
              <a:rPr lang="sk-SK" i="1" dirty="0"/>
              <a:t>Dátum narodenia:      ...............................................</a:t>
            </a:r>
            <a:r>
              <a:rPr lang="sk-SK" dirty="0"/>
              <a:t> </a:t>
            </a:r>
          </a:p>
          <a:p>
            <a:r>
              <a:rPr lang="sk-SK" i="1" dirty="0"/>
              <a:t>Rodné číslo:                ...............................................</a:t>
            </a:r>
            <a:r>
              <a:rPr lang="sk-SK" dirty="0"/>
              <a:t> </a:t>
            </a:r>
          </a:p>
          <a:p>
            <a:r>
              <a:rPr lang="sk-SK" dirty="0"/>
              <a:t>  </a:t>
            </a:r>
          </a:p>
          <a:p>
            <a:r>
              <a:rPr lang="sk-SK" dirty="0"/>
              <a:t>Uznesenie č. 1 bolo prijaté  v pomere hlasov takto : </a:t>
            </a:r>
          </a:p>
          <a:p>
            <a:r>
              <a:rPr lang="sk-SK" dirty="0"/>
              <a:t>za : 100%, proti : 0%, zdržal sa : 0% </a:t>
            </a:r>
          </a:p>
        </p:txBody>
      </p:sp>
    </p:spTree>
    <p:extLst>
      <p:ext uri="{BB962C8B-B14F-4D97-AF65-F5344CB8AC3E}">
        <p14:creationId xmlns:p14="http://schemas.microsoft.com/office/powerpoint/2010/main" val="122465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sk-SK" dirty="0"/>
          </a:p>
          <a:p>
            <a:r>
              <a:rPr lang="sk-SK" b="1" dirty="0"/>
              <a:t>AD 2. (Voľba orgánov združenia)</a:t>
            </a:r>
            <a:r>
              <a:rPr lang="sk-SK" dirty="0"/>
              <a:t> </a:t>
            </a:r>
          </a:p>
          <a:p>
            <a:r>
              <a:rPr lang="sk-SK" dirty="0"/>
              <a:t>Na návrh člena Občianskeho združenia bolo prijaté </a:t>
            </a:r>
          </a:p>
          <a:p>
            <a:r>
              <a:rPr lang="sk-SK" dirty="0"/>
              <a:t>  </a:t>
            </a:r>
          </a:p>
          <a:p>
            <a:r>
              <a:rPr lang="sk-SK" b="1" i="1" dirty="0"/>
              <a:t>uznesenie č. 2</a:t>
            </a:r>
            <a:r>
              <a:rPr lang="sk-SK" dirty="0"/>
              <a:t> </a:t>
            </a:r>
          </a:p>
          <a:p>
            <a:r>
              <a:rPr lang="sk-SK" i="1" dirty="0"/>
              <a:t>Najvyšší orgán Občianskeho združenia:</a:t>
            </a:r>
            <a:r>
              <a:rPr lang="sk-SK" dirty="0"/>
              <a:t> </a:t>
            </a:r>
          </a:p>
          <a:p>
            <a:r>
              <a:rPr lang="sk-SK" dirty="0"/>
              <a:t>  </a:t>
            </a:r>
          </a:p>
          <a:p>
            <a:r>
              <a:rPr lang="sk-SK" b="1" i="1" dirty="0"/>
              <a:t>Zvolil do jednotlivých funkcií Občianskeho združenia nasledovné osoby:</a:t>
            </a:r>
            <a:r>
              <a:rPr lang="sk-SK" dirty="0"/>
              <a:t> </a:t>
            </a:r>
          </a:p>
          <a:p>
            <a:r>
              <a:rPr lang="sk-SK" dirty="0"/>
              <a:t>  </a:t>
            </a:r>
          </a:p>
          <a:p>
            <a:r>
              <a:rPr lang="sk-SK" b="1" i="1" dirty="0"/>
              <a:t>Štatutárny orgán Občianskeho združenia:                            </a:t>
            </a:r>
            <a:endParaRPr lang="sk-SK" dirty="0"/>
          </a:p>
          <a:p>
            <a:r>
              <a:rPr lang="sk-SK" i="1" dirty="0"/>
              <a:t>Meno a priezvisko:     ...............................................</a:t>
            </a:r>
            <a:r>
              <a:rPr lang="sk-SK" dirty="0"/>
              <a:t> </a:t>
            </a:r>
          </a:p>
          <a:p>
            <a:r>
              <a:rPr lang="sk-SK" i="1" dirty="0"/>
              <a:t>Adresa </a:t>
            </a:r>
            <a:r>
              <a:rPr lang="sk-SK" i="1" dirty="0" err="1"/>
              <a:t>trv</a:t>
            </a:r>
            <a:r>
              <a:rPr lang="sk-SK" i="1" dirty="0"/>
              <a:t>. bydliska:   ...............................................</a:t>
            </a:r>
            <a:r>
              <a:rPr lang="sk-SK" dirty="0"/>
              <a:t> </a:t>
            </a:r>
          </a:p>
          <a:p>
            <a:r>
              <a:rPr lang="sk-SK" i="1" dirty="0"/>
              <a:t>Dátum narodenia:      ...............................................</a:t>
            </a:r>
            <a:r>
              <a:rPr lang="sk-SK" dirty="0"/>
              <a:t> </a:t>
            </a:r>
          </a:p>
          <a:p>
            <a:r>
              <a:rPr lang="sk-SK" i="1" dirty="0"/>
              <a:t>Rodné číslo:                ...............................................</a:t>
            </a:r>
            <a:r>
              <a:rPr lang="sk-SK" dirty="0"/>
              <a:t> </a:t>
            </a:r>
          </a:p>
          <a:p>
            <a:r>
              <a:rPr lang="sk-SK" i="1" dirty="0"/>
              <a:t>Funkcia vzniká dňom konania tohto zasadnutia najvyššieho orgánu Občianskeho združenia.</a:t>
            </a:r>
            <a:r>
              <a:rPr lang="sk-SK" dirty="0"/>
              <a:t> </a:t>
            </a:r>
          </a:p>
          <a:p>
            <a:r>
              <a:rPr lang="sk-SK" dirty="0"/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145974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sz="9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Zápisnica</a:t>
            </a:r>
            <a:r>
              <a:rPr lang="sk-SK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3269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k-SK" dirty="0"/>
              <a:t>Uznesenie č. 2 bolo prijaté  v pomere hlasov takto: </a:t>
            </a:r>
          </a:p>
          <a:p>
            <a:r>
              <a:rPr lang="sk-SK" dirty="0"/>
              <a:t>za : 100%, proti : 0%, zdržal sa : 0% </a:t>
            </a:r>
          </a:p>
          <a:p>
            <a:r>
              <a:rPr lang="sk-SK" dirty="0"/>
              <a:t>  </a:t>
            </a:r>
          </a:p>
          <a:p>
            <a:r>
              <a:rPr lang="sk-SK" b="1" dirty="0"/>
              <a:t>AD 3. (Záver)</a:t>
            </a:r>
            <a:r>
              <a:rPr lang="sk-SK" dirty="0"/>
              <a:t> </a:t>
            </a:r>
          </a:p>
          <a:p>
            <a:r>
              <a:rPr lang="sk-SK" dirty="0"/>
              <a:t>Na záver nový štatutárny orgán Občianskeho združenia o 09:00  hod. poďakoval prítomným za účasť a rokovanie uzavrel. </a:t>
            </a:r>
          </a:p>
          <a:p>
            <a:r>
              <a:rPr lang="sk-SK" dirty="0"/>
              <a:t>  </a:t>
            </a:r>
          </a:p>
          <a:p>
            <a:pPr lvl="0"/>
            <a:r>
              <a:rPr lang="sk-SK" b="1" dirty="0"/>
              <a:t>člen</a:t>
            </a:r>
            <a:endParaRPr lang="sk-SK" dirty="0"/>
          </a:p>
          <a:p>
            <a:r>
              <a:rPr lang="sk-SK" dirty="0"/>
              <a:t>Meno a priezvisko:           ............................................... </a:t>
            </a:r>
          </a:p>
          <a:p>
            <a:r>
              <a:rPr lang="sk-SK" dirty="0"/>
              <a:t>Podpis:                              _______________________ </a:t>
            </a:r>
          </a:p>
          <a:p>
            <a:r>
              <a:rPr lang="sk-SK" dirty="0"/>
              <a:t>  </a:t>
            </a:r>
          </a:p>
          <a:p>
            <a:pPr lvl="0"/>
            <a:r>
              <a:rPr lang="sk-SK" b="1" dirty="0"/>
              <a:t>člen</a:t>
            </a:r>
            <a:endParaRPr lang="sk-SK" dirty="0"/>
          </a:p>
          <a:p>
            <a:r>
              <a:rPr lang="sk-SK" dirty="0"/>
              <a:t>Meno a priezvisko:           ............................................... </a:t>
            </a:r>
          </a:p>
          <a:p>
            <a:r>
              <a:rPr lang="sk-SK" dirty="0"/>
              <a:t>Podpis:                              _______________________ </a:t>
            </a:r>
          </a:p>
          <a:p>
            <a:r>
              <a:rPr lang="sk-SK" dirty="0"/>
              <a:t>      </a:t>
            </a:r>
          </a:p>
          <a:p>
            <a:pPr lvl="0"/>
            <a:r>
              <a:rPr lang="sk-SK" b="1" dirty="0"/>
              <a:t>člen</a:t>
            </a:r>
            <a:endParaRPr lang="sk-SK" dirty="0"/>
          </a:p>
          <a:p>
            <a:r>
              <a:rPr lang="sk-SK" dirty="0"/>
              <a:t>Meno a priezvisko:           ............................................... </a:t>
            </a:r>
          </a:p>
          <a:p>
            <a:r>
              <a:rPr lang="sk-SK" dirty="0"/>
              <a:t>Podpis:                              ____</a:t>
            </a:r>
          </a:p>
        </p:txBody>
      </p:sp>
    </p:spTree>
    <p:extLst>
      <p:ext uri="{BB962C8B-B14F-4D97-AF65-F5344CB8AC3E}">
        <p14:creationId xmlns:p14="http://schemas.microsoft.com/office/powerpoint/2010/main" val="71800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284984"/>
            <a:ext cx="8305800" cy="2664296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dirty="0" smtClean="0"/>
              <a:t>Ďakujem za pozornosť</a:t>
            </a:r>
            <a:r>
              <a:rPr lang="sk-SK" dirty="0" smtClean="0"/>
              <a:t>!</a:t>
            </a:r>
            <a:br>
              <a:rPr lang="sk-SK" dirty="0" smtClean="0"/>
            </a:br>
            <a:r>
              <a:rPr lang="sk-SK" dirty="0" smtClean="0"/>
              <a:t>Mgr. Mária </a:t>
            </a:r>
            <a:r>
              <a:rPr lang="sk-SK" smtClean="0"/>
              <a:t>Gavenčiaková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2071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VEREJNÁ KOMUNIKÁCIA</a:t>
            </a:r>
          </a:p>
        </p:txBody>
      </p:sp>
      <p:sp>
        <p:nvSpPr>
          <p:cNvPr id="12" name="Zástupný objekt pre obsah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dirty="0" smtClean="0"/>
              <a:t>PÍSOMNÁ</a:t>
            </a:r>
          </a:p>
          <a:p>
            <a:r>
              <a:rPr lang="sk-SK" dirty="0"/>
              <a:t>sa využíva v </a:t>
            </a:r>
            <a:r>
              <a:rPr lang="sk-SK" b="1" dirty="0" smtClean="0">
                <a:solidFill>
                  <a:srgbClr val="0070C0"/>
                </a:solidFill>
              </a:rPr>
              <a:t>administratívnom </a:t>
            </a:r>
            <a:r>
              <a:rPr lang="sk-SK" b="1" dirty="0">
                <a:solidFill>
                  <a:srgbClr val="0070C0"/>
                </a:solidFill>
              </a:rPr>
              <a:t>štýle</a:t>
            </a:r>
            <a:endParaRPr lang="sk-SK" dirty="0">
              <a:solidFill>
                <a:srgbClr val="0070C0"/>
              </a:solidFill>
            </a:endParaRPr>
          </a:p>
          <a:p>
            <a:r>
              <a:rPr lang="sk-SK" dirty="0"/>
              <a:t>jej hlavným cieľom je </a:t>
            </a:r>
            <a:r>
              <a:rPr lang="sk-SK" b="1" dirty="0">
                <a:solidFill>
                  <a:srgbClr val="0070C0"/>
                </a:solidFill>
              </a:rPr>
              <a:t>informovať</a:t>
            </a:r>
            <a:r>
              <a:rPr lang="sk-SK" b="1" dirty="0"/>
              <a:t> </a:t>
            </a:r>
            <a:r>
              <a:rPr lang="sk-SK" dirty="0"/>
              <a:t>adresáta, a to </a:t>
            </a:r>
            <a:r>
              <a:rPr lang="sk-SK" b="1" dirty="0">
                <a:solidFill>
                  <a:srgbClr val="0070C0"/>
                </a:solidFill>
              </a:rPr>
              <a:t>stručne</a:t>
            </a:r>
            <a:r>
              <a:rPr lang="sk-SK" dirty="0"/>
              <a:t>,</a:t>
            </a:r>
            <a:r>
              <a:rPr lang="sk-SK" b="1" dirty="0"/>
              <a:t> </a:t>
            </a:r>
            <a:r>
              <a:rPr lang="sk-SK" b="1" dirty="0">
                <a:solidFill>
                  <a:srgbClr val="0070C0"/>
                </a:solidFill>
              </a:rPr>
              <a:t>vecne</a:t>
            </a:r>
            <a:r>
              <a:rPr lang="sk-SK" b="1" dirty="0"/>
              <a:t> </a:t>
            </a:r>
            <a:r>
              <a:rPr lang="sk-SK" dirty="0"/>
              <a:t>a </a:t>
            </a:r>
            <a:r>
              <a:rPr lang="sk-SK" b="1" dirty="0">
                <a:solidFill>
                  <a:srgbClr val="0070C0"/>
                </a:solidFill>
              </a:rPr>
              <a:t>presne</a:t>
            </a:r>
          </a:p>
          <a:p>
            <a:r>
              <a:rPr lang="sk-SK" dirty="0"/>
              <a:t>riadi sa </a:t>
            </a:r>
            <a:r>
              <a:rPr lang="sk-SK" b="1" dirty="0">
                <a:solidFill>
                  <a:srgbClr val="0070C0"/>
                </a:solidFill>
              </a:rPr>
              <a:t>stanovenými normami</a:t>
            </a:r>
            <a:r>
              <a:rPr lang="sk-SK" dirty="0"/>
              <a:t>, ktoré obsahujú pravidlá písania a úpravy úradných písomností</a:t>
            </a:r>
          </a:p>
          <a:p>
            <a:r>
              <a:rPr lang="sk-SK" dirty="0"/>
              <a:t>jej typickým znakom je </a:t>
            </a:r>
            <a:r>
              <a:rPr lang="sk-SK" b="1" dirty="0">
                <a:solidFill>
                  <a:srgbClr val="0070C0"/>
                </a:solidFill>
              </a:rPr>
              <a:t>stereotypná forma</a:t>
            </a:r>
            <a:r>
              <a:rPr lang="sk-SK" dirty="0">
                <a:solidFill>
                  <a:srgbClr val="0070C0"/>
                </a:solidFill>
              </a:rPr>
              <a:t> </a:t>
            </a:r>
            <a:endParaRPr lang="sk-SK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sk-SK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8217" y="1220738"/>
            <a:ext cx="2143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880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Zápisnica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>
                <a:solidFill>
                  <a:srgbClr val="0070C0"/>
                </a:solidFill>
              </a:rPr>
              <a:t>dokument o priebehu schôdzky </a:t>
            </a:r>
            <a:r>
              <a:rPr lang="sk-SK" dirty="0"/>
              <a:t>a diskusie,        </a:t>
            </a:r>
          </a:p>
          <a:p>
            <a:pPr marL="0" indent="0">
              <a:buNone/>
            </a:pPr>
            <a:r>
              <a:rPr lang="sk-SK" dirty="0" smtClean="0"/>
              <a:t>  </a:t>
            </a:r>
            <a:r>
              <a:rPr lang="sk-SK" dirty="0"/>
              <a:t>o rokovaní pracovného kolektívu a pod.</a:t>
            </a:r>
          </a:p>
          <a:p>
            <a:r>
              <a:rPr lang="sk-SK" b="1" dirty="0">
                <a:solidFill>
                  <a:srgbClr val="0070C0"/>
                </a:solidFill>
              </a:rPr>
              <a:t>umožňuje systematickú kontrolu </a:t>
            </a:r>
            <a:r>
              <a:rPr lang="sk-SK" dirty="0"/>
              <a:t>práce a plnenia úloh (uznesení)</a:t>
            </a:r>
          </a:p>
          <a:p>
            <a:r>
              <a:rPr lang="sk-SK" dirty="0"/>
              <a:t>ak má porada jednoduchší program, je efektívne robiť iba stručný </a:t>
            </a:r>
            <a:r>
              <a:rPr lang="sk-SK" b="1" dirty="0">
                <a:solidFill>
                  <a:srgbClr val="0070C0"/>
                </a:solidFill>
              </a:rPr>
              <a:t>zápis</a:t>
            </a:r>
            <a:r>
              <a:rPr lang="sk-SK" dirty="0"/>
              <a:t>, v ktorom je zaznamenaný problém, jeho riešenie a termín splnenia</a:t>
            </a:r>
          </a:p>
          <a:p>
            <a:r>
              <a:rPr lang="sk-SK" dirty="0"/>
              <a:t>pri oficiálnych rokovaniach a súdnych procesoch sa používa </a:t>
            </a:r>
            <a:r>
              <a:rPr lang="sk-SK" b="1" dirty="0">
                <a:solidFill>
                  <a:srgbClr val="0070C0"/>
                </a:solidFill>
              </a:rPr>
              <a:t>protokol</a:t>
            </a:r>
            <a:r>
              <a:rPr lang="sk-SK" dirty="0"/>
              <a:t>, ktorý sa odlišuje od zápisnice tým, že je obšírnejší, podrobnejší (zaznamenáva aj doslovné výpovede), obsahuje viac dokladov, materiálu (prílohy)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3317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Zápisnica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2800" dirty="0">
                <a:latin typeface="Times New Roman" pitchFamily="18" charset="0"/>
                <a:cs typeface="Times New Roman" pitchFamily="18" charset="0"/>
              </a:rPr>
            </a:b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vnútropodniková písomnosť, ktorej úlohou je, napr. zaznamenať priebeh schôdze, porady...</a:t>
            </a:r>
            <a:endParaRPr lang="sk-SK" sz="2800" dirty="0"/>
          </a:p>
        </p:txBody>
      </p:sp>
      <p:pic>
        <p:nvPicPr>
          <p:cNvPr id="7" name="Picture 8" descr="http://www.ocukosarovce.sk/tlaciva/uznesenia_zapisnice/Zapisnica_c_1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95736" y="2348880"/>
            <a:ext cx="2665923" cy="3767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10" descr="http://www.velkygrob.sk/data/zapisnica_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508104" y="2348880"/>
            <a:ext cx="2661810" cy="3767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6812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Zápisnica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zápisnici zaznamenávame priebeh schôdzky a závery z diskusie. Zápisnica informuje o činnosti organizácie a umožňuje kontrolu, či sa uznesenia splnili. </a:t>
            </a:r>
            <a:endParaRPr lang="sk-SK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140968"/>
            <a:ext cx="3201219" cy="320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33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6589199" cy="1280890"/>
          </a:xfrm>
        </p:spPr>
        <p:txBody>
          <a:bodyPr>
            <a:normAutofit/>
          </a:bodyPr>
          <a:lstStyle/>
          <a:p>
            <a:r>
              <a:rPr lang="sk-SK" dirty="0"/>
              <a:t>Zápisnica musí obsahovať tieto údaje: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k-SK" dirty="0" smtClean="0"/>
          </a:p>
          <a:p>
            <a:r>
              <a:rPr lang="sk-SK" sz="3600" dirty="0" smtClean="0"/>
              <a:t>Názov organizácie, druh schôdzky alebo porady</a:t>
            </a:r>
          </a:p>
          <a:p>
            <a:r>
              <a:rPr lang="sk-SK" sz="3600" dirty="0" smtClean="0"/>
              <a:t>Zoznam účastníkov</a:t>
            </a:r>
          </a:p>
          <a:p>
            <a:r>
              <a:rPr lang="sk-SK" sz="3600" dirty="0" smtClean="0"/>
              <a:t>Program schôdzky</a:t>
            </a:r>
          </a:p>
          <a:p>
            <a:r>
              <a:rPr lang="sk-SK" sz="3600" dirty="0" smtClean="0"/>
              <a:t>Uznesenia s určením termínu ich splnenia</a:t>
            </a:r>
          </a:p>
          <a:p>
            <a:r>
              <a:rPr lang="sk-SK" sz="3600" dirty="0" smtClean="0"/>
              <a:t>Dátum budúcej schôdzky s programom</a:t>
            </a:r>
          </a:p>
          <a:p>
            <a:r>
              <a:rPr lang="sk-SK" sz="3600" dirty="0" smtClean="0"/>
              <a:t>Podpis zapisovateľa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304066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3200" b="1" dirty="0" smtClean="0">
              <a:solidFill>
                <a:schemeClr val="tx1"/>
              </a:solidFill>
            </a:endParaRPr>
          </a:p>
          <a:p>
            <a:pPr algn="ctr"/>
            <a:r>
              <a:rPr lang="sk-SK" sz="3200" b="1" dirty="0" smtClean="0">
                <a:solidFill>
                  <a:schemeClr val="tx1"/>
                </a:solidFill>
              </a:rPr>
              <a:t>ZÁPISNICA</a:t>
            </a:r>
          </a:p>
          <a:p>
            <a:pPr algn="ctr"/>
            <a:endParaRPr lang="sk-SK" sz="800" b="1" dirty="0" smtClean="0">
              <a:solidFill>
                <a:schemeClr val="tx1"/>
              </a:solidFill>
            </a:endParaRP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zo schôdzky...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Schôdzka sa konala (kedy a kde)</a:t>
            </a:r>
          </a:p>
          <a:p>
            <a:pPr algn="ctr"/>
            <a:endParaRPr lang="sk-SK" sz="2000" dirty="0" smtClean="0">
              <a:solidFill>
                <a:schemeClr val="tx1"/>
              </a:solidFill>
            </a:endParaRPr>
          </a:p>
          <a:p>
            <a:r>
              <a:rPr lang="sk-SK" sz="2000" dirty="0" smtClean="0">
                <a:solidFill>
                  <a:schemeClr val="tx1"/>
                </a:solidFill>
              </a:rPr>
              <a:t>       </a:t>
            </a:r>
            <a:r>
              <a:rPr lang="sk-SK" sz="2800" dirty="0" smtClean="0">
                <a:solidFill>
                  <a:schemeClr val="tx1"/>
                </a:solidFill>
              </a:rPr>
              <a:t>Prítomní: </a:t>
            </a:r>
            <a:r>
              <a:rPr lang="sk-SK" sz="2800" i="1" dirty="0" smtClean="0">
                <a:solidFill>
                  <a:schemeClr val="tx1"/>
                </a:solidFill>
              </a:rPr>
              <a:t>viď prezenčnú listinu</a:t>
            </a:r>
          </a:p>
          <a:p>
            <a:r>
              <a:rPr lang="sk-SK" sz="2800" dirty="0" smtClean="0">
                <a:solidFill>
                  <a:schemeClr val="tx1"/>
                </a:solidFill>
              </a:rPr>
              <a:t>     Schôdzku viedol...</a:t>
            </a:r>
          </a:p>
          <a:p>
            <a:endParaRPr lang="sk-SK" sz="2000" dirty="0" smtClean="0">
              <a:solidFill>
                <a:schemeClr val="tx1"/>
              </a:solidFill>
            </a:endParaRPr>
          </a:p>
          <a:p>
            <a:r>
              <a:rPr lang="sk-SK" sz="1200" dirty="0" smtClean="0">
                <a:solidFill>
                  <a:schemeClr val="tx1"/>
                </a:solidFill>
              </a:rPr>
              <a:t>           </a:t>
            </a:r>
            <a:r>
              <a:rPr lang="sk-SK" sz="2800" dirty="0" smtClean="0">
                <a:solidFill>
                  <a:schemeClr val="tx1"/>
                </a:solidFill>
              </a:rPr>
              <a:t>Program:...</a:t>
            </a:r>
          </a:p>
          <a:p>
            <a:endParaRPr lang="sk-SK" sz="2000" dirty="0" smtClean="0">
              <a:solidFill>
                <a:schemeClr val="tx1"/>
              </a:solidFill>
            </a:endParaRPr>
          </a:p>
          <a:p>
            <a:r>
              <a:rPr lang="sk-SK" sz="2000" dirty="0" smtClean="0">
                <a:solidFill>
                  <a:schemeClr val="tx1"/>
                </a:solidFill>
              </a:rPr>
              <a:t>       </a:t>
            </a:r>
            <a:r>
              <a:rPr lang="sk-SK" sz="2800" dirty="0" smtClean="0">
                <a:solidFill>
                  <a:schemeClr val="tx1"/>
                </a:solidFill>
              </a:rPr>
              <a:t>Priebeh schôdzky:...</a:t>
            </a:r>
          </a:p>
          <a:p>
            <a:endParaRPr lang="sk-SK" sz="2000" dirty="0" smtClean="0">
              <a:solidFill>
                <a:schemeClr val="tx1"/>
              </a:solidFill>
            </a:endParaRPr>
          </a:p>
          <a:p>
            <a:r>
              <a:rPr lang="sk-SK" sz="2000" dirty="0" smtClean="0">
                <a:solidFill>
                  <a:schemeClr val="tx1"/>
                </a:solidFill>
              </a:rPr>
              <a:t>       </a:t>
            </a:r>
            <a:r>
              <a:rPr lang="sk-SK" sz="2800" dirty="0" smtClean="0">
                <a:solidFill>
                  <a:schemeClr val="tx1"/>
                </a:solidFill>
              </a:rPr>
              <a:t>Uznesenia:...</a:t>
            </a:r>
          </a:p>
          <a:p>
            <a:r>
              <a:rPr lang="sk-SK" sz="2800" dirty="0" smtClean="0">
                <a:solidFill>
                  <a:schemeClr val="tx1"/>
                </a:solidFill>
              </a:rPr>
              <a:t>                                           </a:t>
            </a:r>
          </a:p>
          <a:p>
            <a:r>
              <a:rPr lang="sk-SK" sz="2800" dirty="0" smtClean="0">
                <a:solidFill>
                  <a:schemeClr val="tx1"/>
                </a:solidFill>
              </a:rPr>
              <a:t>                                               Zapísal:...</a:t>
            </a:r>
          </a:p>
          <a:p>
            <a:r>
              <a:rPr lang="sk-SK" sz="2000" dirty="0" smtClean="0">
                <a:solidFill>
                  <a:schemeClr val="tx1"/>
                </a:solidFill>
              </a:rPr>
              <a:t>      </a:t>
            </a:r>
          </a:p>
          <a:p>
            <a:endParaRPr lang="sk-SK" sz="800" dirty="0" smtClean="0"/>
          </a:p>
          <a:p>
            <a:endParaRPr lang="sk-SK" sz="800" dirty="0"/>
          </a:p>
        </p:txBody>
      </p:sp>
    </p:spTree>
    <p:extLst>
      <p:ext uri="{BB962C8B-B14F-4D97-AF65-F5344CB8AC3E}">
        <p14:creationId xmlns:p14="http://schemas.microsoft.com/office/powerpoint/2010/main" val="397128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altLang="sk-S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altLang="sk-SK" b="1" dirty="0" smtClean="0"/>
              <a:t>Zápisnica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69946" y="1491910"/>
            <a:ext cx="6591985" cy="3777622"/>
          </a:xfrm>
        </p:spPr>
        <p:txBody>
          <a:bodyPr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sk-SK" sz="3000" dirty="0" smtClean="0">
              <a:latin typeface="Arial" charset="0"/>
              <a:cs typeface="Arial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sk-SK" sz="3000" dirty="0" smtClean="0">
                <a:latin typeface="Arial" charset="0"/>
                <a:cs typeface="Arial" charset="0"/>
              </a:rPr>
              <a:t>je podrobný (nie doslovný) záznam priebehu rokovania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sk-SK" sz="3000" dirty="0" smtClean="0">
                <a:latin typeface="Arial" charset="0"/>
                <a:cs typeface="Arial" charset="0"/>
              </a:rPr>
              <a:t>je dokumentárny útvar administratívneho štýlu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sk-SK" sz="3000" dirty="0" smtClean="0">
                <a:latin typeface="Arial" charset="0"/>
                <a:cs typeface="Arial" charset="0"/>
              </a:rPr>
              <a:t>má formát  A4, alebo sa píše do knihy zápisníc, ktorá má očíslované strany – zabráni manipulácii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sk-SK" sz="3000" dirty="0" smtClean="0">
                <a:latin typeface="Arial" charset="0"/>
                <a:cs typeface="Arial" charset="0"/>
              </a:rPr>
              <a:t>sa archivuje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sk-SK" sz="3000" dirty="0" smtClean="0">
                <a:latin typeface="Arial" charset="0"/>
                <a:cs typeface="Arial" charset="0"/>
              </a:rPr>
              <a:t>je stručná, prehľadná – výpis zo zápisnice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endParaRPr lang="sk-SK" dirty="0" smtClean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725144"/>
            <a:ext cx="2664412" cy="2001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172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573</TotalTime>
  <Words>559</Words>
  <Application>Microsoft Office PowerPoint</Application>
  <PresentationFormat>Prezentácia na obrazovke (4:3)</PresentationFormat>
  <Paragraphs>179</Paragraphs>
  <Slides>21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7" baseType="lpstr">
      <vt:lpstr>Arial</vt:lpstr>
      <vt:lpstr>Century Gothic</vt:lpstr>
      <vt:lpstr>Times New Roman</vt:lpstr>
      <vt:lpstr>Wingdings 2</vt:lpstr>
      <vt:lpstr>Wingdings 3</vt:lpstr>
      <vt:lpstr>Dym</vt:lpstr>
      <vt:lpstr>Prezentácia programu PowerPoint</vt:lpstr>
      <vt:lpstr>Zápisnica </vt:lpstr>
      <vt:lpstr>VEREJNÁ KOMUNIKÁCIA</vt:lpstr>
      <vt:lpstr>Zápisnica</vt:lpstr>
      <vt:lpstr>Zápisnica vnútropodniková písomnosť, ktorej úlohou je, napr. zaznamenať priebeh schôdze, porady...</vt:lpstr>
      <vt:lpstr>Zápisnica</vt:lpstr>
      <vt:lpstr>Zápisnica musí obsahovať tieto údaje:</vt:lpstr>
      <vt:lpstr>Prezentácia programu PowerPoint</vt:lpstr>
      <vt:lpstr> Zápisnica</vt:lpstr>
      <vt:lpstr>Kompozícia zápisnice</vt:lpstr>
      <vt:lpstr>Prezentácia programu PowerPoint</vt:lpstr>
      <vt:lpstr>Prezentácia programu PowerPoint</vt:lpstr>
      <vt:lpstr>Prezentácia programu PowerPoint</vt:lpstr>
      <vt:lpstr>Prezentácia programu PowerPoint</vt:lpstr>
      <vt:lpstr>Zápis</vt:lpstr>
      <vt:lpstr> Z á p i s n i c a  z ustanovujúceho zasadnutia najvyššieho orgánu občianskeho združenia  </vt:lpstr>
      <vt:lpstr>Prezentácia programu PowerPoint</vt:lpstr>
      <vt:lpstr>Prezentácia programu PowerPoint</vt:lpstr>
      <vt:lpstr>Prezentácia programu PowerPoint</vt:lpstr>
      <vt:lpstr>Prezentácia programu PowerPoint</vt:lpstr>
      <vt:lpstr>Ďakujem za pozornosť! Mgr. Mária Gavenčiaková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Administratívny štýl</dc:title>
  <dc:creator>Home</dc:creator>
  <cp:lastModifiedBy>Škola</cp:lastModifiedBy>
  <cp:revision>134</cp:revision>
  <dcterms:created xsi:type="dcterms:W3CDTF">2013-05-01T17:08:43Z</dcterms:created>
  <dcterms:modified xsi:type="dcterms:W3CDTF">2021-01-07T23:54:23Z</dcterms:modified>
</cp:coreProperties>
</file>