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4" r:id="rId3"/>
    <p:sldId id="298" r:id="rId4"/>
    <p:sldId id="299" r:id="rId5"/>
    <p:sldId id="300" r:id="rId6"/>
    <p:sldId id="301" r:id="rId7"/>
    <p:sldId id="304" r:id="rId8"/>
    <p:sldId id="305" r:id="rId9"/>
    <p:sldId id="306" r:id="rId10"/>
    <p:sldId id="296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etlý štýl 1 - zvýrazneni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53" autoAdjust="0"/>
    <p:restoredTop sz="94660"/>
  </p:normalViewPr>
  <p:slideViewPr>
    <p:cSldViewPr snapToGrid="0">
      <p:cViewPr varScale="1">
        <p:scale>
          <a:sx n="68" d="100"/>
          <a:sy n="68" d="100"/>
        </p:scale>
        <p:origin x="67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143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8663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2697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846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2927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21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0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025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3323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545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3562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A2F4-EAB3-4CD1-8D72-48951542214B}" type="datetimeFigureOut">
              <a:rPr lang="sk-SK" smtClean="0"/>
              <a:t>2. 7. 2021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EBC05-0E0D-4C2F-B871-30ADD3D5B2F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140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2246249"/>
            <a:ext cx="10515600" cy="4351338"/>
          </a:xfrm>
        </p:spPr>
        <p:txBody>
          <a:bodyPr>
            <a:normAutofit/>
          </a:bodyPr>
          <a:lstStyle/>
          <a:p>
            <a:r>
              <a:rPr lang="sk-SK" sz="2400" dirty="0"/>
              <a:t>Prioritná os: Vzdelávanie</a:t>
            </a:r>
          </a:p>
          <a:p>
            <a:r>
              <a:rPr lang="sk-SK" sz="2400" dirty="0"/>
              <a:t>Špecifický cieľ: 1.2.1 Zvýšiť kvalitu odborného vzdelávania a prípravy reflektujúc potreby trhu práce</a:t>
            </a:r>
          </a:p>
          <a:p>
            <a:r>
              <a:rPr lang="sk-SK" sz="2400" dirty="0"/>
              <a:t>Prijímateľ: Stredná odborná škola drevárska a stavebná Krásno nad Kysucou</a:t>
            </a:r>
          </a:p>
          <a:p>
            <a:r>
              <a:rPr lang="sk-SK" sz="2400" dirty="0"/>
              <a:t>Názov projektu: Zvyšovanie kľúčových kompetencií žiakov v Strednej odbornej škole drevárskej a stavebnej v Krásne nad Kysucou s ohľadom na moderné technológie a potreby trhu práce</a:t>
            </a:r>
          </a:p>
          <a:p>
            <a:r>
              <a:rPr lang="sk-SK" sz="2400" dirty="0"/>
              <a:t>Kód projektu  ITMS2014+: NFP312010AGX2</a:t>
            </a:r>
          </a:p>
          <a:p>
            <a:r>
              <a:rPr lang="sk-SK" sz="2400" dirty="0"/>
              <a:t>Názov pedagogického klubu: Administratívny štýl v praxi</a:t>
            </a:r>
          </a:p>
        </p:txBody>
      </p:sp>
      <p:pic>
        <p:nvPicPr>
          <p:cNvPr id="4" name="Obrázo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365124"/>
            <a:ext cx="8686800" cy="1325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10763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8295" y="1234104"/>
            <a:ext cx="9144000" cy="252159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defRPr/>
            </a:pPr>
            <a:r>
              <a:rPr lang="en-US" sz="7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Ďakujem</a:t>
            </a:r>
            <a: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za </a:t>
            </a:r>
            <a:r>
              <a:rPr lang="en-US" sz="7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pozornosť</a:t>
            </a:r>
            <a: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</a:t>
            </a:r>
            <a:br>
              <a:rPr lang="en-US" sz="7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7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FAQ: Ako reklamovať tovar zakúpený v e-shope">
            <a:extLst>
              <a:ext uri="{FF2B5EF4-FFF2-40B4-BE49-F238E27FC236}">
                <a16:creationId xmlns:a16="http://schemas.microsoft.com/office/drawing/2014/main" id="{304F3409-BD9A-4195-89F9-7D398B3D8E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2869396"/>
            <a:ext cx="3524250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134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47BDE95F-650B-4D12-A3A5-975E461D2E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45858" y="5110423"/>
            <a:ext cx="10906061" cy="671540"/>
          </a:xfrm>
          <a:noFill/>
        </p:spPr>
        <p:txBody>
          <a:bodyPr anchor="ctr">
            <a:normAutofit/>
          </a:bodyPr>
          <a:lstStyle/>
          <a:p>
            <a:r>
              <a:rPr lang="sk-SK" sz="1900" b="1">
                <a:latin typeface="Times New Roman" panose="02020603050405020304" pitchFamily="18" charset="0"/>
                <a:cs typeface="Times New Roman" panose="02020603050405020304" pitchFamily="18" charset="0"/>
              </a:rPr>
              <a:t>Reklamácia</a:t>
            </a:r>
            <a:br>
              <a:rPr lang="sk-SK" sz="19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190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45858" y="5855843"/>
            <a:ext cx="10906061" cy="458470"/>
          </a:xfrm>
          <a:noFill/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71FC7D98-7B8B-402A-90FC-F027482F21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2" cy="4822479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28">
            <a:extLst>
              <a:ext uri="{FF2B5EF4-FFF2-40B4-BE49-F238E27FC236}">
                <a16:creationId xmlns:a16="http://schemas.microsoft.com/office/drawing/2014/main" id="{AD7356EA-285B-4E5D-8FEC-104659A4FD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4562" y="640091"/>
            <a:ext cx="8182876" cy="388111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Obrázok 5" descr="Obrázok, na ktorom je text&#10;&#10;Automaticky generovaný popis">
            <a:extLst>
              <a:ext uri="{FF2B5EF4-FFF2-40B4-BE49-F238E27FC236}">
                <a16:creationId xmlns:a16="http://schemas.microsoft.com/office/drawing/2014/main" id="{426FFF2A-6EFF-4F8C-BB35-3146BC1826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2"/>
          <a:stretch/>
        </p:blipFill>
        <p:spPr>
          <a:xfrm>
            <a:off x="2170029" y="804672"/>
            <a:ext cx="7851943" cy="35546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8841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1B12F-5DD7-45A3-8FD3-E3BC98D4B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7"/>
            <a:ext cx="4944152" cy="951178"/>
          </a:xfrm>
        </p:spPr>
        <p:txBody>
          <a:bodyPr>
            <a:normAutofit/>
          </a:bodyPr>
          <a:lstStyle/>
          <a:p>
            <a:r>
              <a:rPr lang="sk-SK" dirty="0"/>
              <a:t>Definícia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D02E634-0E18-4CFC-A3DB-019FD7F34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1873956"/>
            <a:ext cx="4944152" cy="4349863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Reklamácia je písomnosť, ktorou kupujúci upozorňuje predávajúceho (dodávateľa) na chyby, ktoré sa v dodanom tovare alebo v službe, prípadne v súvislostiach s dodávkou vyskytli.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Reklamácia sa vyskytuje v administratívnom styku – v podnikateľskej sfére, napr. medzi kupujúcim- podnikateľskou firmou a dodávateľom – podnikateľskou firmou.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dirty="0"/>
              <a:t>Zároveň sa vyskytuje v súkromno-verejnom styku – fyzická osoba nakupuje u dodávateľa – podnikateľský subjekt.</a:t>
            </a:r>
          </a:p>
          <a:p>
            <a:pPr marL="0" indent="0">
              <a:buNone/>
            </a:pPr>
            <a:endParaRPr lang="sk-SK" sz="2000" dirty="0"/>
          </a:p>
        </p:txBody>
      </p:sp>
      <p:sp>
        <p:nvSpPr>
          <p:cNvPr id="44" name="Rectangle 37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Obrázok 5" descr="Obrázok, na ktorom je text&#10;&#10;Automaticky generovaný popis">
            <a:extLst>
              <a:ext uri="{FF2B5EF4-FFF2-40B4-BE49-F238E27FC236}">
                <a16:creationId xmlns:a16="http://schemas.microsoft.com/office/drawing/2014/main" id="{CCD30A05-1797-4012-BFFB-008FF5DE1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125" y="833418"/>
            <a:ext cx="4422698" cy="518791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99255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C4B0F5-D38A-4BD0-A162-12C67885C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4944152" cy="1622321"/>
          </a:xfrm>
        </p:spPr>
        <p:txBody>
          <a:bodyPr>
            <a:normAutofit/>
          </a:bodyPr>
          <a:lstStyle/>
          <a:p>
            <a:r>
              <a:rPr lang="sk-SK"/>
              <a:t>Reklamovať môžeme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76F4349-E753-47FB-A3D7-EF5B009FFD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14" y="1842294"/>
            <a:ext cx="5108867" cy="4381526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b="1" dirty="0"/>
              <a:t>samotný predmet dodávky</a:t>
            </a:r>
            <a:r>
              <a:rPr lang="sk-SK" sz="2000" dirty="0"/>
              <a:t> – ak napr. nesúhlasí s predmetom objednávky, resp. kúpnej zmluvy: objednali sme si napr. iný druh tovaru,...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b="1" dirty="0"/>
              <a:t>chyby v predmete dodávky</a:t>
            </a:r>
            <a:r>
              <a:rPr lang="sk-SK" sz="2000" dirty="0"/>
              <a:t> - akúkoľvek odchýlku od požadovanej vlastnosti, napr. prišlo nedostatočné množstvo tovaru, nedostatočná hmotnosť, veľkosť, farba, akosť, balenie, chýbali napr. nejaké časti tovaru, označenia,...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000" b="1" dirty="0"/>
              <a:t>chyby v dokladoch</a:t>
            </a:r>
            <a:r>
              <a:rPr lang="sk-SK" sz="2000" dirty="0"/>
              <a:t>– ide o chyby, ktoré nejakým spôsobom súvisia s dodávkou – napr. chyby v dodacom liste, vo faktúre,...</a:t>
            </a:r>
          </a:p>
          <a:p>
            <a:pPr marL="0" indent="0">
              <a:buNone/>
            </a:pPr>
            <a:br>
              <a:rPr lang="sk-SK" sz="1700" dirty="0"/>
            </a:br>
            <a:br>
              <a:rPr lang="sk-SK" sz="1700" dirty="0"/>
            </a:br>
            <a:endParaRPr lang="sk-SK" sz="1700" dirty="0"/>
          </a:p>
        </p:txBody>
      </p:sp>
      <p:sp>
        <p:nvSpPr>
          <p:cNvPr id="25" name="Rectangle 2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32DDA0AC-BBF1-43CD-A21C-DAC82D033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709" y="1842293"/>
            <a:ext cx="4475531" cy="317016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567112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5C710-CF85-4A2D-9A3D-A6F9C30AB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284451"/>
            <a:ext cx="4944152" cy="1097934"/>
          </a:xfrm>
        </p:spPr>
        <p:txBody>
          <a:bodyPr>
            <a:normAutofit fontScale="90000"/>
          </a:bodyPr>
          <a:lstStyle/>
          <a:p>
            <a:r>
              <a:rPr lang="sk-SK" sz="2400" b="1" dirty="0"/>
              <a:t>Reklamácia</a:t>
            </a:r>
            <a:r>
              <a:rPr lang="sk-SK" sz="2400" dirty="0"/>
              <a:t> je teda list, v ktorom požadujeme nápravu v dodaní tovaru. Má ustálenú kompozíciu: úvod, jadro, záver.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D1FEE5-E3C5-423F-8ADE-B259D1E5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090" y="1382385"/>
            <a:ext cx="5396088" cy="51911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1600" b="1" dirty="0"/>
              <a:t>Úvod:</a:t>
            </a:r>
            <a:endParaRPr lang="sk-SK" sz="16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600" dirty="0"/>
              <a:t>Obsahuje vyjadrenie potvrdenia prijatia tovaru, ktorý sa stáva predmetom reklamácie. V prípade, že ste s firmou, na ktorú sa obraciate s reklamáciou, už obchodovali a vaše vzťahy boli korektné a bezproblémové, môžete vyjadriť spokojnosť s doterajšou spoluprácou a vyjadriť poľutovanie nad nutnosťou reklamácie.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sk-SK" sz="1600" b="1" dirty="0"/>
              <a:t>Jadro:</a:t>
            </a:r>
            <a:endParaRPr lang="sk-SK" sz="16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600" dirty="0"/>
              <a:t>Obsahuje presný popis chýb, ktoré boli zistené po prebratí tovaru, ale pre úplnosť reklamácie je potrebné uviesť napr. aj čas zistenia, miesto zistenia,... 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600" dirty="0"/>
              <a:t>Je dobré k reklamácii priložiť dôkazový materiál, napr. fotografiu, pri skrytých chybách je vhodné uviesť záručnú lehotu.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600" dirty="0"/>
              <a:t>V jadre je potrebné naformulovať aj návrh na riešenie – napr. výmena tovaru, zľava z ceny, odstúpenie od zmluvy, prípadne je potrebné vyjadriť súhlas s možnosťou náhrady škody,...</a:t>
            </a:r>
          </a:p>
          <a:p>
            <a:pPr marL="0" indent="0"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sk-SK" sz="1600" b="1" dirty="0"/>
              <a:t>Záver:</a:t>
            </a:r>
            <a:endParaRPr lang="sk-SK" sz="16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600" dirty="0"/>
              <a:t>V závere vyjadríme presvedčenie, že reklamácia bude vybavená v čo najkratšom čase k spokojnosti pisateľa.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endParaRPr lang="sk-SK" sz="1100" dirty="0"/>
          </a:p>
          <a:p>
            <a:pPr marL="0" indent="0">
              <a:buNone/>
            </a:pPr>
            <a:endParaRPr lang="sk-SK" sz="11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klamačný list - vnútroštátny styk">
            <a:extLst>
              <a:ext uri="{FF2B5EF4-FFF2-40B4-BE49-F238E27FC236}">
                <a16:creationId xmlns:a16="http://schemas.microsoft.com/office/drawing/2014/main" id="{5F665D21-70E9-4513-BBA6-5AE6003A7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06302" y="833418"/>
            <a:ext cx="3672345" cy="518791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247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477CB8D1-5DCA-4F33-A14D-409891130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4DA2520-0962-4368-B00D-52B1CA471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0073" cy="1676603"/>
          </a:xfrm>
        </p:spPr>
        <p:txBody>
          <a:bodyPr>
            <a:normAutofit/>
          </a:bodyPr>
          <a:lstStyle/>
          <a:p>
            <a:r>
              <a:rPr lang="sk-SK" dirty="0"/>
              <a:t>Osnova Reklamácie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5A4C511-0412-40CC-AFCD-98F4CC628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047" y="1964268"/>
            <a:ext cx="5284998" cy="4259552"/>
          </a:xfrm>
        </p:spPr>
        <p:txBody>
          <a:bodyPr>
            <a:normAutofit/>
          </a:bodyPr>
          <a:lstStyle/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cap="none" spc="0" dirty="0"/>
              <a:t>Potvrdenie prijatia objednaného tovaru, ktorý sa stal predmetom reklamácie.</a:t>
            </a: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cap="none" spc="0" dirty="0"/>
              <a:t>Presný popis chýb, ktoré viedli k reklamácii.</a:t>
            </a: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cap="none" spc="0" dirty="0"/>
              <a:t>Návrh na riešenie vzniknutého problému.</a:t>
            </a: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cap="none" spc="0" dirty="0"/>
              <a:t>Upozornenie na náhradu škody.</a:t>
            </a:r>
          </a:p>
          <a:p>
            <a:pPr marL="285750" indent="-285750">
              <a:buClr>
                <a:schemeClr val="accent1">
                  <a:lumMod val="40000"/>
                  <a:lumOff val="6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cap="none" spc="0" dirty="0"/>
              <a:t>Záverečná formula, pozdrav.</a:t>
            </a:r>
          </a:p>
          <a:p>
            <a:endParaRPr lang="en-US" sz="20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FA7A195-03A4-44AB-A3D8-2507E2C943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41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9">
            <a:extLst>
              <a:ext uri="{FF2B5EF4-FFF2-40B4-BE49-F238E27FC236}">
                <a16:creationId xmlns:a16="http://schemas.microsoft.com/office/drawing/2014/main" id="{8F235346-20CC-4981-B836-23ECF1F4E2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3465" y="559407"/>
            <a:ext cx="514148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Kde sa píše čiarka? Naučte sa to poriadne | VŠ práce">
            <a:extLst>
              <a:ext uri="{FF2B5EF4-FFF2-40B4-BE49-F238E27FC236}">
                <a16:creationId xmlns:a16="http://schemas.microsoft.com/office/drawing/2014/main" id="{348B84AF-5118-47EB-80BE-2141A46F8F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22" r="11752" b="1"/>
          <a:stretch/>
        </p:blipFill>
        <p:spPr bwMode="auto">
          <a:xfrm>
            <a:off x="6739337" y="722376"/>
            <a:ext cx="4809744" cy="541324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1">
            <a:extLst>
              <a:ext uri="{FF2B5EF4-FFF2-40B4-BE49-F238E27FC236}">
                <a16:creationId xmlns:a16="http://schemas.microsoft.com/office/drawing/2014/main" id="{1F8E7D1A-5D11-4EA6-BFCD-F23859492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0" y="237752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br>
              <a:rPr kumimoji="0" lang="sk-SK" altLang="sk-SK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k-SK" altLang="sk-SK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428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A376123-6643-4EF3-AA5B-33046168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78885"/>
          </a:xfrm>
        </p:spPr>
        <p:txBody>
          <a:bodyPr>
            <a:noAutofit/>
          </a:bodyPr>
          <a:lstStyle/>
          <a:p>
            <a:r>
              <a:rPr lang="sk-SK" sz="2000" dirty="0"/>
              <a:t>Reklamácia - ukážka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2E3CD4D-E567-4826-8437-E3842C07C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064" y="1557867"/>
            <a:ext cx="9637776" cy="42220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k-SK" sz="1100" b="1" dirty="0"/>
              <a:t>Ing. Ján Hrach, Slovenská 64, 080 01 Prešov</a:t>
            </a:r>
            <a:endParaRPr lang="sk-SK" sz="1100" dirty="0"/>
          </a:p>
          <a:p>
            <a:pPr marL="0" indent="0">
              <a:buNone/>
            </a:pPr>
            <a:endParaRPr lang="sk-SK" sz="1100" dirty="0"/>
          </a:p>
          <a:p>
            <a:pPr marL="0" indent="0">
              <a:buNone/>
            </a:pPr>
            <a:r>
              <a:rPr lang="sk-SK" sz="1100" dirty="0"/>
              <a:t>VALLET, </a:t>
            </a:r>
            <a:r>
              <a:rPr lang="sk-SK" sz="1100" dirty="0" err="1"/>
              <a:t>s.r.o</a:t>
            </a:r>
            <a:r>
              <a:rPr lang="sk-SK" sz="1100" dirty="0"/>
              <a:t>.</a:t>
            </a:r>
          </a:p>
          <a:p>
            <a:pPr marL="0" indent="0">
              <a:buNone/>
            </a:pPr>
            <a:r>
              <a:rPr lang="sk-SK" sz="1100" dirty="0"/>
              <a:t>Kamenická 59/89</a:t>
            </a:r>
          </a:p>
          <a:p>
            <a:pPr marL="0" indent="0">
              <a:buNone/>
            </a:pPr>
            <a:r>
              <a:rPr lang="sk-SK" sz="1100" dirty="0"/>
              <a:t>98075 Bratislava 2</a:t>
            </a:r>
          </a:p>
          <a:p>
            <a:pPr marL="0" indent="0">
              <a:buNone/>
            </a:pPr>
            <a:endParaRPr lang="sk-SK" sz="1100" dirty="0"/>
          </a:p>
          <a:p>
            <a:pPr marL="0" indent="0">
              <a:buNone/>
            </a:pPr>
            <a:r>
              <a:rPr lang="sk-SK" sz="1100" dirty="0"/>
              <a:t>Prešov 7.11.2012 </a:t>
            </a:r>
          </a:p>
          <a:p>
            <a:pPr marL="0" indent="0">
              <a:buNone/>
            </a:pPr>
            <a:r>
              <a:rPr lang="sk-SK" sz="1100" b="1" dirty="0"/>
              <a:t>Reklamácia tabletu</a:t>
            </a:r>
            <a:endParaRPr lang="sk-SK" sz="1100" dirty="0"/>
          </a:p>
          <a:p>
            <a:pPr marL="0" indent="0">
              <a:buNone/>
            </a:pPr>
            <a:r>
              <a:rPr lang="sk-SK" sz="1100" dirty="0"/>
              <a:t>Vážený výrobca, </a:t>
            </a:r>
          </a:p>
          <a:p>
            <a:pPr marL="0" indent="0">
              <a:buNone/>
            </a:pPr>
            <a:r>
              <a:rPr lang="sk-SK" sz="1100" dirty="0"/>
              <a:t>dňa 10. októbra 2012 som si vo Vašej pobočke v Prešove kúpil tablet Samsung </a:t>
            </a:r>
            <a:r>
              <a:rPr lang="sk-SK" sz="1100" dirty="0" err="1"/>
              <a:t>Galaxy</a:t>
            </a:r>
            <a:r>
              <a:rPr lang="sk-SK" sz="1100" dirty="0"/>
              <a:t> P6800 TAB </a:t>
            </a:r>
            <a:r>
              <a:rPr lang="sk-SK" sz="1100" dirty="0" err="1"/>
              <a:t>Silver</a:t>
            </a:r>
            <a:r>
              <a:rPr lang="sk-SK" sz="1100" dirty="0"/>
              <a:t>. </a:t>
            </a:r>
          </a:p>
          <a:p>
            <a:pPr marL="0" indent="0">
              <a:buNone/>
            </a:pPr>
            <a:r>
              <a:rPr lang="sk-SK" sz="1100" dirty="0"/>
              <a:t>Tablet Vám posielam na reklamáciu, pretože od jeho zakúpenia neprešiel ani mesiac a začal sa kaziť. Displej nereaguje na dotyky, musím niekoľkokrát zopakovať ten istý pohyb či dotyk. </a:t>
            </a:r>
          </a:p>
          <a:p>
            <a:pPr marL="0" indent="0">
              <a:buNone/>
            </a:pPr>
            <a:r>
              <a:rPr lang="sk-SK" sz="1100" dirty="0"/>
              <a:t>Vzhľadom na krátky čas používania zakúpeného tabletu, počas ktorého som s ním zaobchádzal opatrne, vylučujem akúkoľvek pravdepodobnosť, že tovar bol poškodený mnou. Preto predpokladám, že ide o výrobnú chybu a verím, že moju žiadosť o reklamáciu akceptujete. Týmto Vás žiadam o výmenu poškodeného tabletu za nový alebo vrátenie peňazí. </a:t>
            </a:r>
          </a:p>
          <a:p>
            <a:pPr marL="0" indent="0">
              <a:buNone/>
            </a:pPr>
            <a:r>
              <a:rPr lang="sk-SK" sz="1100" dirty="0"/>
              <a:t> S pozdravom </a:t>
            </a:r>
            <a:br>
              <a:rPr lang="sk-SK" sz="1100" dirty="0"/>
            </a:br>
            <a:endParaRPr lang="sk-SK" sz="1100" dirty="0"/>
          </a:p>
          <a:p>
            <a:pPr marL="0" indent="0">
              <a:buNone/>
            </a:pPr>
            <a:r>
              <a:rPr lang="sk-SK" sz="1100" dirty="0"/>
              <a:t>.........................................</a:t>
            </a:r>
            <a:br>
              <a:rPr lang="sk-SK" sz="1100" dirty="0"/>
            </a:br>
            <a:r>
              <a:rPr lang="sk-SK" sz="1100" dirty="0"/>
              <a:t>Ing. Ján Hrach</a:t>
            </a:r>
          </a:p>
          <a:p>
            <a:pPr marL="0" indent="0">
              <a:buNone/>
            </a:pPr>
            <a:endParaRPr lang="sk-SK" sz="500" dirty="0"/>
          </a:p>
        </p:txBody>
      </p:sp>
    </p:spTree>
    <p:extLst>
      <p:ext uri="{BB962C8B-B14F-4D97-AF65-F5344CB8AC3E}">
        <p14:creationId xmlns:p14="http://schemas.microsoft.com/office/powerpoint/2010/main" val="3412554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8DA60CF-CBAA-4AC9-A045-549D64CDC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99CDA2F-933E-466D-865C-D82BE88B6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7"/>
            <a:ext cx="6422849" cy="714112"/>
          </a:xfrm>
        </p:spPr>
        <p:txBody>
          <a:bodyPr>
            <a:normAutofit fontScale="90000"/>
          </a:bodyPr>
          <a:lstStyle/>
          <a:p>
            <a:r>
              <a:rPr lang="sk-SK" dirty="0"/>
              <a:t>Spôsoby vyjadrovania v reklamácií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98B3B14-03E8-4980-84E8-461B0AE6C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1761068"/>
            <a:ext cx="6422847" cy="4684888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Dňa ......som dostal/sme dostali Vašu zásielku...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Pri kontrole zásielky som zistil/sme zistili....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S poľutovaním Vám oznamujem/oznamujeme, že zásielka...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Po prevzatí Vášho tovaru som zistil/sme zistili, že...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Namiesto...ste mi predali/nám predali...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Pri prevzatí zásielky... som zistil/sme zistili tieto závažné nedostatky: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Po dvoch mesiacoch používania som zistil/sme zistili...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Vraciam/Vraciame Vám Vašu zásielku a žiadam/žiadame o výmenu tovaru...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Oznamujem/Oznamujeme Vám, že odstupujem/odstupujeme od zmluvy...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Verím/Veríme, že sa podobná situácia už nebude opakovať...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1800" dirty="0"/>
              <a:t>Verím/Veríme, že našu reklamáciu vybavíte čo najskôr...</a:t>
            </a:r>
          </a:p>
          <a:p>
            <a:pPr marL="0" indent="0">
              <a:buNone/>
            </a:pPr>
            <a:endParaRPr lang="sk-SK" sz="14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E20FA99-AAAC-4AF3-9FAE-707420324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410" y="0"/>
            <a:ext cx="4636008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9573BE85-6043-4C3A-A7DD-483A0A5F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1042" y="559407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ok 4" descr="Obrázok, na ktorom je text&#10;&#10;Automaticky generovaný popis">
            <a:extLst>
              <a:ext uri="{FF2B5EF4-FFF2-40B4-BE49-F238E27FC236}">
                <a16:creationId xmlns:a16="http://schemas.microsoft.com/office/drawing/2014/main" id="{D36585CE-E733-4FDD-B04A-29EFA38AC2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49" r="44001"/>
          <a:stretch/>
        </p:blipFill>
        <p:spPr>
          <a:xfrm>
            <a:off x="8205634" y="722376"/>
            <a:ext cx="3337560" cy="541324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03306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A0A49-88BE-48D4-9570-4B49241F0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7"/>
            <a:ext cx="4944152" cy="1041490"/>
          </a:xfrm>
        </p:spPr>
        <p:txBody>
          <a:bodyPr>
            <a:normAutofit fontScale="90000"/>
          </a:bodyPr>
          <a:lstStyle/>
          <a:p>
            <a:r>
              <a:rPr lang="sk-SK" dirty="0"/>
              <a:t>Nesprávne výrazy a väzby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0B1026-9737-419B-B0DB-5E8C9F0E7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214" y="2019878"/>
            <a:ext cx="5108867" cy="4358344"/>
          </a:xfrm>
        </p:spPr>
        <p:txBody>
          <a:bodyPr>
            <a:norm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dnešným dňom – dnes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obdržali sme vašu zásielku – dostali sme vašu zásielku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chceli by sme vás upozorniť – upozorňujeme Vás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dodali Ste, uviedli Ste – dodali ste, uviedli ste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 err="1"/>
              <a:t>sada</a:t>
            </a:r>
            <a:r>
              <a:rPr lang="sk-SK" sz="2400" dirty="0"/>
              <a:t> hrncov – súprava hrncov</a:t>
            </a:r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q"/>
            </a:pPr>
            <a:r>
              <a:rPr lang="sk-SK" sz="2400" dirty="0"/>
              <a:t>vzhľadom k tomu – vzhľadom nato</a:t>
            </a:r>
          </a:p>
          <a:p>
            <a:pPr marL="0" indent="0">
              <a:buNone/>
            </a:pPr>
            <a:endParaRPr lang="sk-SK" sz="2400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6F7435D-E3DB-47B1-BA61-B00ACC83A9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2950" y="0"/>
            <a:ext cx="609905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9">
            <a:extLst>
              <a:ext uri="{FF2B5EF4-FFF2-40B4-BE49-F238E27FC236}">
                <a16:creationId xmlns:a16="http://schemas.microsoft.com/office/drawing/2014/main" id="{F263A0B5-F8C4-4116-809F-78A768EA79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7582" y="557784"/>
            <a:ext cx="513020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Robíte tieto chyby pri telefonovaní aj vy? Expertnapredaj.skExpert na predaj">
            <a:extLst>
              <a:ext uri="{FF2B5EF4-FFF2-40B4-BE49-F238E27FC236}">
                <a16:creationId xmlns:a16="http://schemas.microsoft.com/office/drawing/2014/main" id="{F858AC9E-1026-4A5D-A8C1-7AEDE2FA27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4709" y="2019877"/>
            <a:ext cx="4475531" cy="281499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03267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782</Words>
  <Application>Microsoft Office PowerPoint</Application>
  <PresentationFormat>Širokouhlá</PresentationFormat>
  <Paragraphs>67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Motív balíka Office</vt:lpstr>
      <vt:lpstr>Prezentácia programu PowerPoint</vt:lpstr>
      <vt:lpstr>Reklamácia </vt:lpstr>
      <vt:lpstr>Definícia</vt:lpstr>
      <vt:lpstr>Reklamovať môžeme</vt:lpstr>
      <vt:lpstr>Reklamácia je teda list, v ktorom požadujeme nápravu v dodaní tovaru. Má ustálenú kompozíciu: úvod, jadro, záver.</vt:lpstr>
      <vt:lpstr>Osnova Reklamácie</vt:lpstr>
      <vt:lpstr>Reklamácia - ukážka</vt:lpstr>
      <vt:lpstr>Spôsoby vyjadrovania v reklamácií</vt:lpstr>
      <vt:lpstr>Nesprávne výrazy a väzby</vt:lpstr>
      <vt:lpstr>Ďakujem za pozornosť!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Škola</dc:creator>
  <cp:lastModifiedBy>Klieštiková Michaela Ing.</cp:lastModifiedBy>
  <cp:revision>44</cp:revision>
  <dcterms:created xsi:type="dcterms:W3CDTF">2021-01-07T21:58:41Z</dcterms:created>
  <dcterms:modified xsi:type="dcterms:W3CDTF">2021-07-02T09:31:58Z</dcterms:modified>
</cp:coreProperties>
</file>