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2" r:id="rId2"/>
    <p:sldId id="294" r:id="rId3"/>
    <p:sldId id="308" r:id="rId4"/>
    <p:sldId id="298" r:id="rId5"/>
    <p:sldId id="299" r:id="rId6"/>
    <p:sldId id="300" r:id="rId7"/>
    <p:sldId id="301" r:id="rId8"/>
    <p:sldId id="307" r:id="rId9"/>
    <p:sldId id="304" r:id="rId10"/>
    <p:sldId id="305" r:id="rId11"/>
    <p:sldId id="306" r:id="rId12"/>
    <p:sldId id="309" r:id="rId13"/>
    <p:sldId id="310" r:id="rId14"/>
    <p:sldId id="296" r:id="rId15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Svetlý štýl 1 - zvýrazneni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653" autoAdjust="0"/>
    <p:restoredTop sz="94660"/>
  </p:normalViewPr>
  <p:slideViewPr>
    <p:cSldViewPr snapToGrid="0">
      <p:cViewPr varScale="1">
        <p:scale>
          <a:sx n="62" d="100"/>
          <a:sy n="62" d="100"/>
        </p:scale>
        <p:origin x="86" y="35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/>
              <a:t>Upravte štýly predlohy textu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/>
              <a:t>Kliknutím upravte štýl predlohy podnadpisov</a:t>
            </a:r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0A2F4-EAB3-4CD1-8D72-48951542214B}" type="datetimeFigureOut">
              <a:rPr lang="sk-SK" smtClean="0"/>
              <a:t>22. 6. 2022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EBC05-0E0D-4C2F-B871-30ADD3D5B2F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9114396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objekt pre z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0A2F4-EAB3-4CD1-8D72-48951542214B}" type="datetimeFigureOut">
              <a:rPr lang="sk-SK" smtClean="0"/>
              <a:t>22. 6. 2022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EBC05-0E0D-4C2F-B871-30ADD3D5B2F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8866396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objekt pre z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0A2F4-EAB3-4CD1-8D72-48951542214B}" type="datetimeFigureOut">
              <a:rPr lang="sk-SK" smtClean="0"/>
              <a:t>22. 6. 2022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EBC05-0E0D-4C2F-B871-30ADD3D5B2F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926973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0A2F4-EAB3-4CD1-8D72-48951542214B}" type="datetimeFigureOut">
              <a:rPr lang="sk-SK" smtClean="0"/>
              <a:t>22. 6. 2022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EBC05-0E0D-4C2F-B871-30ADD3D5B2F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384622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/>
              <a:t>Upravte štýly predlohy textu</a:t>
            </a:r>
          </a:p>
        </p:txBody>
      </p:sp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0A2F4-EAB3-4CD1-8D72-48951542214B}" type="datetimeFigureOut">
              <a:rPr lang="sk-SK" smtClean="0"/>
              <a:t>22. 6. 2022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EBC05-0E0D-4C2F-B871-30ADD3D5B2F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1292795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objekt pre dá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0A2F4-EAB3-4CD1-8D72-48951542214B}" type="datetimeFigureOut">
              <a:rPr lang="sk-SK" smtClean="0"/>
              <a:t>22. 6. 2022</a:t>
            </a:fld>
            <a:endParaRPr lang="sk-SK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EBC05-0E0D-4C2F-B871-30ADD3D5B2F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52113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Zástupný objekt pre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objekt pre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6" name="Zástupný objekt pre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7" name="Zástupný objekt pre dá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0A2F4-EAB3-4CD1-8D72-48951542214B}" type="datetimeFigureOut">
              <a:rPr lang="sk-SK" smtClean="0"/>
              <a:t>22. 6. 2022</a:t>
            </a:fld>
            <a:endParaRPr lang="sk-SK"/>
          </a:p>
        </p:txBody>
      </p:sp>
      <p:sp>
        <p:nvSpPr>
          <p:cNvPr id="8" name="Zástupný objekt pre pät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objekt pre číslo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EBC05-0E0D-4C2F-B871-30ADD3D5B2F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213001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objekt pre dá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0A2F4-EAB3-4CD1-8D72-48951542214B}" type="datetimeFigureOut">
              <a:rPr lang="sk-SK" smtClean="0"/>
              <a:t>22. 6. 2022</a:t>
            </a:fld>
            <a:endParaRPr lang="sk-SK"/>
          </a:p>
        </p:txBody>
      </p:sp>
      <p:sp>
        <p:nvSpPr>
          <p:cNvPr id="4" name="Zástupný objekt pre pät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objekt pre číslo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EBC05-0E0D-4C2F-B871-30ADD3D5B2F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702587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dá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0A2F4-EAB3-4CD1-8D72-48951542214B}" type="datetimeFigureOut">
              <a:rPr lang="sk-SK" smtClean="0"/>
              <a:t>22. 6. 2022</a:t>
            </a:fld>
            <a:endParaRPr lang="sk-SK"/>
          </a:p>
        </p:txBody>
      </p:sp>
      <p:sp>
        <p:nvSpPr>
          <p:cNvPr id="3" name="Zástupný objekt pre pät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EBC05-0E0D-4C2F-B871-30ADD3D5B2F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4733233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Upravte štýly predlohy textu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Zástupný objekt pre dá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0A2F4-EAB3-4CD1-8D72-48951542214B}" type="datetimeFigureOut">
              <a:rPr lang="sk-SK" smtClean="0"/>
              <a:t>22. 6. 2022</a:t>
            </a:fld>
            <a:endParaRPr lang="sk-SK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EBC05-0E0D-4C2F-B871-30ADD3D5B2F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2554558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Upravte štýly predlohy textu</a:t>
            </a:r>
          </a:p>
        </p:txBody>
      </p:sp>
      <p:sp>
        <p:nvSpPr>
          <p:cNvPr id="3" name="Zástupný objekt pre obrázo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objekt pre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Zástupný objekt pre dá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0A2F4-EAB3-4CD1-8D72-48951542214B}" type="datetimeFigureOut">
              <a:rPr lang="sk-SK" smtClean="0"/>
              <a:t>22. 6. 2022</a:t>
            </a:fld>
            <a:endParaRPr lang="sk-SK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EBC05-0E0D-4C2F-B871-30ADD3D5B2F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356227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60A2F4-EAB3-4CD1-8D72-48951542214B}" type="datetimeFigureOut">
              <a:rPr lang="sk-SK" smtClean="0"/>
              <a:t>22. 6. 2022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DEBC05-0E0D-4C2F-B871-30ADD3D5B2F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9514014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odnikajte.sk/uctovne-doklady/naskenovany-podpis-na-fakture" TargetMode="External"/><Relationship Id="rId2" Type="http://schemas.openxmlformats.org/officeDocument/2006/relationships/hyperlink" Target="https://www.podnikajte.sk/uctovne-doklady/htt/zakonne-povinnosti-podnikatela/musi-mat-podnikatel-peciatku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838200" y="2246249"/>
            <a:ext cx="10515600" cy="4351338"/>
          </a:xfrm>
        </p:spPr>
        <p:txBody>
          <a:bodyPr>
            <a:normAutofit/>
          </a:bodyPr>
          <a:lstStyle/>
          <a:p>
            <a:r>
              <a:rPr lang="sk-SK" sz="2400" dirty="0"/>
              <a:t>Prioritná os: Vzdelávanie</a:t>
            </a:r>
          </a:p>
          <a:p>
            <a:r>
              <a:rPr lang="sk-SK" sz="2400" dirty="0"/>
              <a:t>Špecifický cieľ: 1.2.1 Zvýšiť kvalitu odborného vzdelávania a prípravy reflektujúc potreby trhu práce</a:t>
            </a:r>
          </a:p>
          <a:p>
            <a:r>
              <a:rPr lang="sk-SK" sz="2400" dirty="0"/>
              <a:t>Prijímateľ: Stredná odborná škola drevárska a stavebná Krásno nad Kysucou</a:t>
            </a:r>
          </a:p>
          <a:p>
            <a:r>
              <a:rPr lang="sk-SK" sz="2400" dirty="0"/>
              <a:t>Názov projektu: Zvyšovanie kľúčových kompetencií žiakov v Strednej odbornej škole drevárskej a stavebnej v Krásne nad Kysucou s ohľadom na moderné technológie a potreby trhu práce</a:t>
            </a:r>
          </a:p>
          <a:p>
            <a:r>
              <a:rPr lang="sk-SK" sz="2400" dirty="0"/>
              <a:t>Kód projektu  ITMS2014+: NFP312010AGX2</a:t>
            </a:r>
          </a:p>
          <a:p>
            <a:r>
              <a:rPr lang="sk-SK" sz="2400" dirty="0"/>
              <a:t>Názov pedagogického klubu: Administratívny štýl v praxi</a:t>
            </a:r>
          </a:p>
        </p:txBody>
      </p:sp>
      <p:pic>
        <p:nvPicPr>
          <p:cNvPr id="4" name="Obrázok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1" y="365124"/>
            <a:ext cx="8686800" cy="132556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107635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A8DA60CF-CBAA-4AC9-A045-549D64CDCF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D99CDA2F-933E-466D-865C-D82BE88B69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29" y="629267"/>
            <a:ext cx="6422849" cy="714112"/>
          </a:xfrm>
        </p:spPr>
        <p:txBody>
          <a:bodyPr>
            <a:normAutofit/>
          </a:bodyPr>
          <a:lstStyle/>
          <a:p>
            <a:r>
              <a:rPr lang="sk-SK" b="1" dirty="0"/>
              <a:t>Dátum splatnosti faktúry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E98B3B14-03E8-4980-84E8-461B0AE6C8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8931" y="1761068"/>
            <a:ext cx="6422847" cy="468488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sk-SK" dirty="0"/>
              <a:t>P</a:t>
            </a:r>
            <a:r>
              <a:rPr lang="sk-SK" dirty="0">
                <a:effectLst/>
              </a:rPr>
              <a:t>odľa § 340a Obchodného zákonníka </a:t>
            </a:r>
            <a:r>
              <a:rPr lang="sk-SK" b="1" dirty="0">
                <a:effectLst/>
              </a:rPr>
              <a:t>zmluvne určená lehota na splnenie peňažného záväzku</a:t>
            </a:r>
            <a:r>
              <a:rPr lang="sk-SK" dirty="0">
                <a:effectLst/>
              </a:rPr>
              <a:t> (t. j. splatnosť faktúry) dlžníka (odberateľa) z dodania tovaru alebo poskytnutia služby </a:t>
            </a:r>
            <a:r>
              <a:rPr lang="sk-SK" b="1" dirty="0">
                <a:effectLst/>
              </a:rPr>
              <a:t>nesmie presiahnuť 60 dní odo dňa doručenia faktúry</a:t>
            </a:r>
            <a:r>
              <a:rPr lang="sk-SK" dirty="0">
                <a:effectLst/>
              </a:rPr>
              <a:t> alebo inej výzvy veriteľa (dodávateľa) podobnej povahy, ktorou požaduje splnenie peňažného záväzku.</a:t>
            </a:r>
            <a:br>
              <a:rPr lang="sk-SK" sz="1200" dirty="0">
                <a:effectLst/>
              </a:rPr>
            </a:br>
            <a:endParaRPr lang="sk-SK" sz="1400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8E20FA99-AAAC-4AF3-9FAE-707420324F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56410" y="0"/>
            <a:ext cx="4636008" cy="6858000"/>
          </a:xfrm>
          <a:prstGeom prst="rect">
            <a:avLst/>
          </a:prstGeom>
          <a:solidFill>
            <a:srgbClr val="C8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ounded Rectangle 9">
            <a:extLst>
              <a:ext uri="{FF2B5EF4-FFF2-40B4-BE49-F238E27FC236}">
                <a16:creationId xmlns:a16="http://schemas.microsoft.com/office/drawing/2014/main" id="{9573BE85-6043-4C3A-A7DD-483A0A5FB7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1042" y="559407"/>
            <a:ext cx="3666744" cy="5739187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Obrázok 5" descr="Obrázok, na ktorom je text&#10;&#10;Automaticky generovaný popis">
            <a:extLst>
              <a:ext uri="{FF2B5EF4-FFF2-40B4-BE49-F238E27FC236}">
                <a16:creationId xmlns:a16="http://schemas.microsoft.com/office/drawing/2014/main" id="{D5410E54-9710-DA9F-55D1-629AECDFE11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9523" y="1761068"/>
            <a:ext cx="3011731" cy="3011731"/>
          </a:xfrm>
          <a:prstGeom prst="rect">
            <a:avLst/>
          </a:prstGeom>
          <a:effectLst>
            <a:softEdge rad="139700"/>
          </a:effectLst>
        </p:spPr>
      </p:pic>
    </p:spTree>
    <p:extLst>
      <p:ext uri="{BB962C8B-B14F-4D97-AF65-F5344CB8AC3E}">
        <p14:creationId xmlns:p14="http://schemas.microsoft.com/office/powerpoint/2010/main" val="40330637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DBA0A49-88BE-48D4-9570-4B49241F0C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29" y="629267"/>
            <a:ext cx="4944152" cy="1041490"/>
          </a:xfrm>
        </p:spPr>
        <p:txBody>
          <a:bodyPr>
            <a:normAutofit fontScale="90000"/>
          </a:bodyPr>
          <a:lstStyle/>
          <a:p>
            <a:r>
              <a:rPr lang="sk-SK" b="1" dirty="0"/>
              <a:t>Uvádzanie pečiatky a podpisu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E20B1026-9737-419B-B0DB-5E8C9F0E71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4214" y="2019878"/>
            <a:ext cx="5108867" cy="4358344"/>
          </a:xfrm>
        </p:spPr>
        <p:txBody>
          <a:bodyPr>
            <a:normAutofit fontScale="92500"/>
          </a:bodyPr>
          <a:lstStyle/>
          <a:p>
            <a:pPr algn="just"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q"/>
            </a:pPr>
            <a:r>
              <a:rPr lang="sk-SK" sz="2400" dirty="0">
                <a:effectLst/>
              </a:rPr>
              <a:t>Ani v jednom </a:t>
            </a:r>
            <a:r>
              <a:rPr lang="sk-SK" sz="2400" dirty="0"/>
              <a:t>z vyššie spomenutých ustanovení zákonov </a:t>
            </a:r>
            <a:r>
              <a:rPr lang="sk-SK" sz="2400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nie je medzi stanovenými povinnými náležitosťami pečiatka</a:t>
            </a:r>
            <a:r>
              <a:rPr lang="sk-SK" sz="2400" dirty="0"/>
              <a:t>, či podpis vystavovateľa faktúry. Uvedené znamená, že ten, kto vystavuje faktúru nemá povinnosť túto faktúru opečiatkovať, ani podpísať.</a:t>
            </a:r>
          </a:p>
          <a:p>
            <a:pPr algn="just"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q"/>
            </a:pPr>
            <a:r>
              <a:rPr lang="sk-SK" sz="2400" dirty="0"/>
              <a:t>Jediným povinným </a:t>
            </a:r>
            <a:r>
              <a:rPr lang="sk-SK" sz="2400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podpisom na faktúre</a:t>
            </a:r>
            <a:r>
              <a:rPr lang="sk-SK" sz="2400" dirty="0"/>
              <a:t>, je podpis osoby zodpovednej za účtovný prípad a osoby zodpovednej za jeho zaúčtovanie (v účtovnej jednotke, ktorá o doklade </a:t>
            </a:r>
            <a:r>
              <a:rPr lang="sk-SK" sz="2400" dirty="0">
                <a:effectLst/>
              </a:rPr>
              <a:t>účtuje).</a:t>
            </a:r>
            <a:br>
              <a:rPr lang="sk-SK" sz="2400" dirty="0">
                <a:effectLst/>
              </a:rPr>
            </a:br>
            <a:br>
              <a:rPr lang="sk-SK" sz="1600" dirty="0">
                <a:effectLst/>
              </a:rPr>
            </a:br>
            <a:endParaRPr lang="sk-SK" sz="2400" dirty="0"/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46F7435D-E3DB-47B1-BA61-B00ACC83A9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92950" y="0"/>
            <a:ext cx="6099050" cy="6858000"/>
          </a:xfrm>
          <a:prstGeom prst="rect">
            <a:avLst/>
          </a:prstGeom>
          <a:solidFill>
            <a:srgbClr val="C8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ounded Rectangle 9">
            <a:extLst>
              <a:ext uri="{FF2B5EF4-FFF2-40B4-BE49-F238E27FC236}">
                <a16:creationId xmlns:a16="http://schemas.microsoft.com/office/drawing/2014/main" id="{F263A0B5-F8C4-4116-809F-78A768EA79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577582" y="557784"/>
            <a:ext cx="5130204" cy="5739187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122" name="Picture 2" descr="Podpisová pečiatka | 12,99 € • obchodPEČIATOK.sk">
            <a:extLst>
              <a:ext uri="{FF2B5EF4-FFF2-40B4-BE49-F238E27FC236}">
                <a16:creationId xmlns:a16="http://schemas.microsoft.com/office/drawing/2014/main" id="{B4DCF17D-AC35-C577-601E-8F7406108E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5228" y="2242616"/>
            <a:ext cx="4361346" cy="2118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410326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DBA0A49-88BE-48D4-9570-4B49241F0C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6571" y="134996"/>
            <a:ext cx="4944152" cy="865901"/>
          </a:xfrm>
        </p:spPr>
        <p:txBody>
          <a:bodyPr>
            <a:normAutofit/>
          </a:bodyPr>
          <a:lstStyle/>
          <a:p>
            <a:r>
              <a:rPr lang="sk-SK" b="1" dirty="0"/>
              <a:t>Typy faktúr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E20B1026-9737-419B-B0DB-5E8C9F0E71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4214" y="1186249"/>
            <a:ext cx="5108867" cy="5536755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sk-SK" sz="3200" b="1" dirty="0"/>
              <a:t>Zálohová faktúra</a:t>
            </a:r>
          </a:p>
          <a:p>
            <a:pPr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q"/>
            </a:pPr>
            <a:r>
              <a:rPr lang="sk-SK" sz="3200" dirty="0"/>
              <a:t>Nie je účtovným ani daňovým dokladom, slúži len na zníženie rizika, že odberateľ nezaplatí za dodanie tovaru alebo služby. </a:t>
            </a:r>
          </a:p>
          <a:p>
            <a:pPr marL="0" indent="0">
              <a:buNone/>
            </a:pPr>
            <a:r>
              <a:rPr lang="sk-SK" sz="3200" b="1" dirty="0"/>
              <a:t>Faktúra k prijatej platbe</a:t>
            </a:r>
          </a:p>
          <a:p>
            <a:pPr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q"/>
            </a:pPr>
            <a:r>
              <a:rPr lang="sk-SK" sz="3200" dirty="0"/>
              <a:t>Rozlišujeme u platiteľa DPH a neplatiteľa DPH. Neplatiteľ DPH je povinný vystaviť ostrú faktúru až v deň dodania tovaru/služby, nemusí vystavovať k prijatej platbe žiadny ďalší daňový doklad. </a:t>
            </a:r>
          </a:p>
          <a:p>
            <a:pPr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q"/>
            </a:pPr>
            <a:r>
              <a:rPr lang="sk-SK" sz="3200" dirty="0"/>
              <a:t>Platiteľ DPH je povinný vystaviť ostrú faktúru k prijatej platbe do 15 dní odo dňa prijatia platby alebo do konca kalendárneho mesiaca, v ktorom bola platba prijatá, pričom si musí dať pozor, aby z prijatej platby vypočítal základ DPH a sumu DPH a dátum vystavenia bol zhodný s dátumom prijatia platby.</a:t>
            </a:r>
          </a:p>
          <a:p>
            <a:pPr marL="0" indent="0" algn="just">
              <a:buClr>
                <a:schemeClr val="accent1">
                  <a:lumMod val="60000"/>
                  <a:lumOff val="40000"/>
                </a:schemeClr>
              </a:buClr>
              <a:buNone/>
            </a:pPr>
            <a:br>
              <a:rPr lang="sk-SK" sz="3200" dirty="0">
                <a:effectLst/>
              </a:rPr>
            </a:br>
            <a:br>
              <a:rPr lang="sk-SK" sz="1600" dirty="0">
                <a:effectLst/>
              </a:rPr>
            </a:br>
            <a:endParaRPr lang="sk-SK" sz="2400" dirty="0"/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46F7435D-E3DB-47B1-BA61-B00ACC83A9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92950" y="0"/>
            <a:ext cx="6099050" cy="6858000"/>
          </a:xfrm>
          <a:prstGeom prst="rect">
            <a:avLst/>
          </a:prstGeom>
          <a:solidFill>
            <a:srgbClr val="C8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ounded Rectangle 9">
            <a:extLst>
              <a:ext uri="{FF2B5EF4-FFF2-40B4-BE49-F238E27FC236}">
                <a16:creationId xmlns:a16="http://schemas.microsoft.com/office/drawing/2014/main" id="{F263A0B5-F8C4-4116-809F-78A768EA79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577582" y="557784"/>
            <a:ext cx="5130204" cy="5739187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Obrázok 4" descr="Obrázok, na ktorom je stôl&#10;&#10;Automaticky generovaný popis">
            <a:extLst>
              <a:ext uri="{FF2B5EF4-FFF2-40B4-BE49-F238E27FC236}">
                <a16:creationId xmlns:a16="http://schemas.microsoft.com/office/drawing/2014/main" id="{A8990DAF-6CAA-EE08-46C5-B7A0FFCE8DB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001" y="2064804"/>
            <a:ext cx="4874947" cy="33824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86501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DBA0A49-88BE-48D4-9570-4B49241F0C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6571" y="134997"/>
            <a:ext cx="4944152" cy="754690"/>
          </a:xfrm>
        </p:spPr>
        <p:txBody>
          <a:bodyPr>
            <a:normAutofit/>
          </a:bodyPr>
          <a:lstStyle/>
          <a:p>
            <a:r>
              <a:rPr lang="sk-SK" b="1" dirty="0"/>
              <a:t>Typy faktúr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E20B1026-9737-419B-B0DB-5E8C9F0E71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4214" y="1025611"/>
            <a:ext cx="5108867" cy="569739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sk-SK" sz="3100" b="1" dirty="0"/>
              <a:t>Zjednodušená faktúra</a:t>
            </a:r>
          </a:p>
          <a:p>
            <a:pPr>
              <a:buClr>
                <a:schemeClr val="accent1">
                  <a:lumMod val="40000"/>
                  <a:lumOff val="60000"/>
                </a:schemeClr>
              </a:buClr>
              <a:buFont typeface="Wingdings" panose="05000000000000000000" pitchFamily="2" charset="2"/>
              <a:buChar char="q"/>
            </a:pPr>
            <a:r>
              <a:rPr lang="sk-SK" sz="2400" dirty="0"/>
              <a:t>doklad za tovar alebo službu, ak cena vrátane dane nie je viac ako 100 eur,</a:t>
            </a:r>
          </a:p>
          <a:p>
            <a:pPr>
              <a:buClr>
                <a:schemeClr val="accent1">
                  <a:lumMod val="40000"/>
                  <a:lumOff val="60000"/>
                </a:schemeClr>
              </a:buClr>
              <a:buFont typeface="Wingdings" panose="05000000000000000000" pitchFamily="2" charset="2"/>
              <a:buChar char="q"/>
            </a:pPr>
            <a:r>
              <a:rPr lang="sk-SK" sz="2400" dirty="0"/>
              <a:t>doklad vyhotovený elektronickou registračnou pokladnicou a doklad vyhotovený tankovacím automatom pre </a:t>
            </a:r>
            <a:r>
              <a:rPr lang="sk-SK" sz="2400" dirty="0" err="1"/>
              <a:t>bezobslužné</a:t>
            </a:r>
            <a:r>
              <a:rPr lang="sk-SK" sz="2400" dirty="0"/>
              <a:t> čerpanie pohonných látok za určitých cenových podmienok, </a:t>
            </a:r>
          </a:p>
          <a:p>
            <a:pPr>
              <a:buClr>
                <a:schemeClr val="accent1">
                  <a:lumMod val="40000"/>
                  <a:lumOff val="60000"/>
                </a:schemeClr>
              </a:buClr>
              <a:buFont typeface="Wingdings" panose="05000000000000000000" pitchFamily="2" charset="2"/>
              <a:buChar char="q"/>
            </a:pPr>
            <a:r>
              <a:rPr lang="sk-SK" sz="2400" dirty="0"/>
              <a:t>doklad alebo oznámenie, ktoré mení pôvodnú faktúru a osobitne sa na ňu vzťahuje.</a:t>
            </a:r>
          </a:p>
          <a:p>
            <a:pPr marL="0" indent="0">
              <a:buNone/>
            </a:pPr>
            <a:r>
              <a:rPr lang="sk-SK" sz="3100" b="1" dirty="0"/>
              <a:t>Opravná faktúra</a:t>
            </a:r>
          </a:p>
          <a:p>
            <a:pPr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q"/>
            </a:pPr>
            <a:r>
              <a:rPr lang="sk-SK" sz="2400" dirty="0"/>
              <a:t>Tieto faktúry opravujú pôvodný doklad z dôvodu mylného vystavenia, zníženia/zvýšenia ceny, vrátenia/reklamácie dodávky.</a:t>
            </a:r>
          </a:p>
          <a:p>
            <a:pPr marL="0" indent="0">
              <a:buClr>
                <a:schemeClr val="accent1">
                  <a:lumMod val="60000"/>
                  <a:lumOff val="40000"/>
                </a:schemeClr>
              </a:buClr>
              <a:buNone/>
            </a:pPr>
            <a:r>
              <a:rPr lang="sk-SK" sz="2400" dirty="0"/>
              <a:t> Zaraďujeme sem dobropis a ťarchopis</a:t>
            </a:r>
            <a:r>
              <a:rPr lang="sk-SK" sz="2600" dirty="0"/>
              <a:t>.</a:t>
            </a:r>
            <a:br>
              <a:rPr lang="sk-SK" sz="1600" dirty="0">
                <a:effectLst/>
              </a:rPr>
            </a:br>
            <a:endParaRPr lang="sk-SK" sz="2400" dirty="0"/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46F7435D-E3DB-47B1-BA61-B00ACC83A9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92950" y="0"/>
            <a:ext cx="6099050" cy="6858000"/>
          </a:xfrm>
          <a:prstGeom prst="rect">
            <a:avLst/>
          </a:prstGeom>
          <a:solidFill>
            <a:srgbClr val="C8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ounded Rectangle 9">
            <a:extLst>
              <a:ext uri="{FF2B5EF4-FFF2-40B4-BE49-F238E27FC236}">
                <a16:creationId xmlns:a16="http://schemas.microsoft.com/office/drawing/2014/main" id="{F263A0B5-F8C4-4116-809F-78A768EA79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577582" y="557784"/>
            <a:ext cx="5130204" cy="5739187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Obrázok 5" descr="Obrázok, na ktorom je text&#10;&#10;Automaticky generovaný popis">
            <a:extLst>
              <a:ext uri="{FF2B5EF4-FFF2-40B4-BE49-F238E27FC236}">
                <a16:creationId xmlns:a16="http://schemas.microsoft.com/office/drawing/2014/main" id="{35DFCD73-E6E6-5D2B-95C7-9163D6D2F5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5819" y="2025494"/>
            <a:ext cx="4933311" cy="28037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25607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31">
            <a:extLst>
              <a:ext uri="{FF2B5EF4-FFF2-40B4-BE49-F238E27FC236}">
                <a16:creationId xmlns:a16="http://schemas.microsoft.com/office/drawing/2014/main" id="{D8386171-E87D-46AB-8718-4CE2A88748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C8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ounded Rectangle 26">
            <a:extLst>
              <a:ext uri="{FF2B5EF4-FFF2-40B4-BE49-F238E27FC236}">
                <a16:creationId xmlns:a16="http://schemas.microsoft.com/office/drawing/2014/main" id="{207CB456-8849-413C-8210-B663779A32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E513936D-D1EB-4E42-A97F-942BA1F3DF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98295" y="1234104"/>
            <a:ext cx="9144000" cy="2521594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>
              <a:defRPr/>
            </a:pPr>
            <a:r>
              <a:rPr lang="en-US" sz="70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Ďakujem</a:t>
            </a:r>
            <a:r>
              <a:rPr lang="en-US" sz="70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za </a:t>
            </a:r>
            <a:r>
              <a:rPr lang="en-US" sz="70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pozornosť</a:t>
            </a:r>
            <a:r>
              <a:rPr lang="en-US" sz="70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!</a:t>
            </a:r>
            <a:br>
              <a:rPr lang="en-US" sz="70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endParaRPr lang="en-US" sz="70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AFA75EE9-0DE4-4982-A870-290AD61EAA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352800" y="4479276"/>
            <a:ext cx="5486400" cy="0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098" name="Picture 2" descr="FAQ: Ako reklamovať tovar zakúpený v e-shope">
            <a:extLst>
              <a:ext uri="{FF2B5EF4-FFF2-40B4-BE49-F238E27FC236}">
                <a16:creationId xmlns:a16="http://schemas.microsoft.com/office/drawing/2014/main" id="{304F3409-BD9A-4195-89F9-7D398B3D8E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3875" y="2869396"/>
            <a:ext cx="3524250" cy="1304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60134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9" name="Rectangle 63">
            <a:extLst>
              <a:ext uri="{FF2B5EF4-FFF2-40B4-BE49-F238E27FC236}">
                <a16:creationId xmlns:a16="http://schemas.microsoft.com/office/drawing/2014/main" id="{3C54F4CE-85F0-46ED-80DA-9518C9251A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Freeform: Shape 65">
            <a:extLst>
              <a:ext uri="{FF2B5EF4-FFF2-40B4-BE49-F238E27FC236}">
                <a16:creationId xmlns:a16="http://schemas.microsoft.com/office/drawing/2014/main" id="{669216FA-293F-4DFA-AF49-122081674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7814528" cy="6858000"/>
          </a:xfrm>
          <a:custGeom>
            <a:avLst/>
            <a:gdLst>
              <a:gd name="connsiteX0" fmla="*/ 7814528 w 7814528"/>
              <a:gd name="connsiteY0" fmla="*/ 0 h 6858000"/>
              <a:gd name="connsiteX1" fmla="*/ 4918634 w 7814528"/>
              <a:gd name="connsiteY1" fmla="*/ 0 h 6858000"/>
              <a:gd name="connsiteX2" fmla="*/ 3846377 w 7814528"/>
              <a:gd name="connsiteY2" fmla="*/ 0 h 6858000"/>
              <a:gd name="connsiteX3" fmla="*/ 1560224 w 7814528"/>
              <a:gd name="connsiteY3" fmla="*/ 0 h 6858000"/>
              <a:gd name="connsiteX4" fmla="*/ 1545811 w 7814528"/>
              <a:gd name="connsiteY4" fmla="*/ 52964 h 6858000"/>
              <a:gd name="connsiteX5" fmla="*/ 1507504 w 7814528"/>
              <a:gd name="connsiteY5" fmla="*/ 89121 h 6858000"/>
              <a:gd name="connsiteX6" fmla="*/ 1509331 w 7814528"/>
              <a:gd name="connsiteY6" fmla="*/ 143623 h 6858000"/>
              <a:gd name="connsiteX7" fmla="*/ 1476497 w 7814528"/>
              <a:gd name="connsiteY7" fmla="*/ 182099 h 6858000"/>
              <a:gd name="connsiteX8" fmla="*/ 1448939 w 7814528"/>
              <a:gd name="connsiteY8" fmla="*/ 236597 h 6858000"/>
              <a:gd name="connsiteX9" fmla="*/ 1420047 w 7814528"/>
              <a:gd name="connsiteY9" fmla="*/ 334926 h 6858000"/>
              <a:gd name="connsiteX10" fmla="*/ 1379508 w 7814528"/>
              <a:gd name="connsiteY10" fmla="*/ 455615 h 6858000"/>
              <a:gd name="connsiteX11" fmla="*/ 1387994 w 7814528"/>
              <a:gd name="connsiteY11" fmla="*/ 515581 h 6858000"/>
              <a:gd name="connsiteX12" fmla="*/ 1369494 w 7814528"/>
              <a:gd name="connsiteY12" fmla="*/ 600848 h 6858000"/>
              <a:gd name="connsiteX13" fmla="*/ 1385058 w 7814528"/>
              <a:gd name="connsiteY13" fmla="*/ 712462 h 6858000"/>
              <a:gd name="connsiteX14" fmla="*/ 1312535 w 7814528"/>
              <a:gd name="connsiteY14" fmla="*/ 779617 h 6858000"/>
              <a:gd name="connsiteX15" fmla="*/ 1327355 w 7814528"/>
              <a:gd name="connsiteY15" fmla="*/ 890133 h 6858000"/>
              <a:gd name="connsiteX16" fmla="*/ 1366472 w 7814528"/>
              <a:gd name="connsiteY16" fmla="*/ 950605 h 6858000"/>
              <a:gd name="connsiteX17" fmla="*/ 1386886 w 7814528"/>
              <a:gd name="connsiteY17" fmla="*/ 1051638 h 6858000"/>
              <a:gd name="connsiteX18" fmla="*/ 1370890 w 7814528"/>
              <a:gd name="connsiteY18" fmla="*/ 1102487 h 6858000"/>
              <a:gd name="connsiteX19" fmla="*/ 1341022 w 7814528"/>
              <a:gd name="connsiteY19" fmla="*/ 1164961 h 6858000"/>
              <a:gd name="connsiteX20" fmla="*/ 1342836 w 7814528"/>
              <a:gd name="connsiteY20" fmla="*/ 1249089 h 6858000"/>
              <a:gd name="connsiteX21" fmla="*/ 1306738 w 7814528"/>
              <a:gd name="connsiteY21" fmla="*/ 1345177 h 6858000"/>
              <a:gd name="connsiteX22" fmla="*/ 1300572 w 7814528"/>
              <a:gd name="connsiteY22" fmla="*/ 1349556 h 6858000"/>
              <a:gd name="connsiteX23" fmla="*/ 1299545 w 7814528"/>
              <a:gd name="connsiteY23" fmla="*/ 1357170 h 6858000"/>
              <a:gd name="connsiteX24" fmla="*/ 1303870 w 7814528"/>
              <a:gd name="connsiteY24" fmla="*/ 1361656 h 6858000"/>
              <a:gd name="connsiteX25" fmla="*/ 1291699 w 7814528"/>
              <a:gd name="connsiteY25" fmla="*/ 1421105 h 6858000"/>
              <a:gd name="connsiteX26" fmla="*/ 1268505 w 7814528"/>
              <a:gd name="connsiteY26" fmla="*/ 1489998 h 6858000"/>
              <a:gd name="connsiteX27" fmla="*/ 1273852 w 7814528"/>
              <a:gd name="connsiteY27" fmla="*/ 1558391 h 6858000"/>
              <a:gd name="connsiteX28" fmla="*/ 1269886 w 7814528"/>
              <a:gd name="connsiteY28" fmla="*/ 1634781 h 6858000"/>
              <a:gd name="connsiteX29" fmla="*/ 1267725 w 7814528"/>
              <a:gd name="connsiteY29" fmla="*/ 1680343 h 6858000"/>
              <a:gd name="connsiteX30" fmla="*/ 1245845 w 7814528"/>
              <a:gd name="connsiteY30" fmla="*/ 1810891 h 6858000"/>
              <a:gd name="connsiteX31" fmla="*/ 1197494 w 7814528"/>
              <a:gd name="connsiteY31" fmla="*/ 1985855 h 6858000"/>
              <a:gd name="connsiteX32" fmla="*/ 1180450 w 7814528"/>
              <a:gd name="connsiteY32" fmla="*/ 2025741 h 6858000"/>
              <a:gd name="connsiteX33" fmla="*/ 1180389 w 7814528"/>
              <a:gd name="connsiteY33" fmla="*/ 2031780 h 6858000"/>
              <a:gd name="connsiteX34" fmla="*/ 1173755 w 7814528"/>
              <a:gd name="connsiteY34" fmla="*/ 2064932 h 6858000"/>
              <a:gd name="connsiteX35" fmla="*/ 1178518 w 7814528"/>
              <a:gd name="connsiteY35" fmla="*/ 2118139 h 6858000"/>
              <a:gd name="connsiteX36" fmla="*/ 1185141 w 7814528"/>
              <a:gd name="connsiteY36" fmla="*/ 2154737 h 6858000"/>
              <a:gd name="connsiteX37" fmla="*/ 1185020 w 7814528"/>
              <a:gd name="connsiteY37" fmla="*/ 2259305 h 6858000"/>
              <a:gd name="connsiteX38" fmla="*/ 1178049 w 7814528"/>
              <a:gd name="connsiteY38" fmla="*/ 2517573 h 6858000"/>
              <a:gd name="connsiteX39" fmla="*/ 1179496 w 7814528"/>
              <a:gd name="connsiteY39" fmla="*/ 2636046 h 6858000"/>
              <a:gd name="connsiteX40" fmla="*/ 1192574 w 7814528"/>
              <a:gd name="connsiteY40" fmla="*/ 2780324 h 6858000"/>
              <a:gd name="connsiteX41" fmla="*/ 1158036 w 7814528"/>
              <a:gd name="connsiteY41" fmla="*/ 3022588 h 6858000"/>
              <a:gd name="connsiteX42" fmla="*/ 1150044 w 7814528"/>
              <a:gd name="connsiteY42" fmla="*/ 3399727 h 6858000"/>
              <a:gd name="connsiteX43" fmla="*/ 1150150 w 7814528"/>
              <a:gd name="connsiteY43" fmla="*/ 3673177 h 6858000"/>
              <a:gd name="connsiteX44" fmla="*/ 1151174 w 7814528"/>
              <a:gd name="connsiteY44" fmla="*/ 3675779 h 6858000"/>
              <a:gd name="connsiteX45" fmla="*/ 1149664 w 7814528"/>
              <a:gd name="connsiteY45" fmla="*/ 3703595 h 6858000"/>
              <a:gd name="connsiteX46" fmla="*/ 1132881 w 7814528"/>
              <a:gd name="connsiteY46" fmla="*/ 3833633 h 6858000"/>
              <a:gd name="connsiteX47" fmla="*/ 1134815 w 7814528"/>
              <a:gd name="connsiteY47" fmla="*/ 3841018 h 6858000"/>
              <a:gd name="connsiteX48" fmla="*/ 1120250 w 7814528"/>
              <a:gd name="connsiteY48" fmla="*/ 3887430 h 6858000"/>
              <a:gd name="connsiteX49" fmla="*/ 1102131 w 7814528"/>
              <a:gd name="connsiteY49" fmla="*/ 4004432 h 6858000"/>
              <a:gd name="connsiteX50" fmla="*/ 1023613 w 7814528"/>
              <a:gd name="connsiteY50" fmla="*/ 4326337 h 6858000"/>
              <a:gd name="connsiteX51" fmla="*/ 978637 w 7814528"/>
              <a:gd name="connsiteY51" fmla="*/ 4400454 h 6858000"/>
              <a:gd name="connsiteX52" fmla="*/ 965082 w 7814528"/>
              <a:gd name="connsiteY52" fmla="*/ 4458968 h 6858000"/>
              <a:gd name="connsiteX53" fmla="*/ 920188 w 7814528"/>
              <a:gd name="connsiteY53" fmla="*/ 4639226 h 6858000"/>
              <a:gd name="connsiteX54" fmla="*/ 742368 w 7814528"/>
              <a:gd name="connsiteY54" fmla="*/ 4844222 h 6858000"/>
              <a:gd name="connsiteX55" fmla="*/ 607456 w 7814528"/>
              <a:gd name="connsiteY55" fmla="*/ 4966224 h 6858000"/>
              <a:gd name="connsiteX56" fmla="*/ 508178 w 7814528"/>
              <a:gd name="connsiteY56" fmla="*/ 5187685 h 6858000"/>
              <a:gd name="connsiteX57" fmla="*/ 534294 w 7814528"/>
              <a:gd name="connsiteY57" fmla="*/ 5284615 h 6858000"/>
              <a:gd name="connsiteX58" fmla="*/ 447707 w 7814528"/>
              <a:gd name="connsiteY58" fmla="*/ 5395474 h 6858000"/>
              <a:gd name="connsiteX59" fmla="*/ 387935 w 7814528"/>
              <a:gd name="connsiteY59" fmla="*/ 5513206 h 6858000"/>
              <a:gd name="connsiteX60" fmla="*/ 292998 w 7814528"/>
              <a:gd name="connsiteY60" fmla="*/ 5606846 h 6858000"/>
              <a:gd name="connsiteX61" fmla="*/ 312720 w 7814528"/>
              <a:gd name="connsiteY61" fmla="*/ 5718432 h 6858000"/>
              <a:gd name="connsiteX62" fmla="*/ 303403 w 7814528"/>
              <a:gd name="connsiteY62" fmla="*/ 5763866 h 6858000"/>
              <a:gd name="connsiteX63" fmla="*/ 274115 w 7814528"/>
              <a:gd name="connsiteY63" fmla="*/ 5897456 h 6858000"/>
              <a:gd name="connsiteX64" fmla="*/ 267877 w 7814528"/>
              <a:gd name="connsiteY64" fmla="*/ 5939124 h 6858000"/>
              <a:gd name="connsiteX65" fmla="*/ 258663 w 7814528"/>
              <a:gd name="connsiteY65" fmla="*/ 6050242 h 6858000"/>
              <a:gd name="connsiteX66" fmla="*/ 283914 w 7814528"/>
              <a:gd name="connsiteY66" fmla="*/ 6117636 h 6858000"/>
              <a:gd name="connsiteX67" fmla="*/ 322438 w 7814528"/>
              <a:gd name="connsiteY67" fmla="*/ 6227890 h 6858000"/>
              <a:gd name="connsiteX68" fmla="*/ 311534 w 7814528"/>
              <a:gd name="connsiteY68" fmla="*/ 6270812 h 6858000"/>
              <a:gd name="connsiteX69" fmla="*/ 280671 w 7814528"/>
              <a:gd name="connsiteY69" fmla="*/ 6223342 h 6858000"/>
              <a:gd name="connsiteX70" fmla="*/ 280789 w 7814528"/>
              <a:gd name="connsiteY70" fmla="*/ 6292076 h 6858000"/>
              <a:gd name="connsiteX71" fmla="*/ 278411 w 7814528"/>
              <a:gd name="connsiteY71" fmla="*/ 6346762 h 6858000"/>
              <a:gd name="connsiteX72" fmla="*/ 196833 w 7814528"/>
              <a:gd name="connsiteY72" fmla="*/ 6404216 h 6858000"/>
              <a:gd name="connsiteX73" fmla="*/ 186183 w 7814528"/>
              <a:gd name="connsiteY73" fmla="*/ 6460270 h 6858000"/>
              <a:gd name="connsiteX74" fmla="*/ 134005 w 7814528"/>
              <a:gd name="connsiteY74" fmla="*/ 6493382 h 6858000"/>
              <a:gd name="connsiteX75" fmla="*/ 131368 w 7814528"/>
              <a:gd name="connsiteY75" fmla="*/ 6500603 h 6858000"/>
              <a:gd name="connsiteX76" fmla="*/ 134632 w 7814528"/>
              <a:gd name="connsiteY76" fmla="*/ 6505906 h 6858000"/>
              <a:gd name="connsiteX77" fmla="*/ 109997 w 7814528"/>
              <a:gd name="connsiteY77" fmla="*/ 6561395 h 6858000"/>
              <a:gd name="connsiteX78" fmla="*/ 97687 w 7814528"/>
              <a:gd name="connsiteY78" fmla="*/ 6623770 h 6858000"/>
              <a:gd name="connsiteX79" fmla="*/ 53082 w 7814528"/>
              <a:gd name="connsiteY79" fmla="*/ 6696748 h 6858000"/>
              <a:gd name="connsiteX80" fmla="*/ 42878 w 7814528"/>
              <a:gd name="connsiteY80" fmla="*/ 6765511 h 6858000"/>
              <a:gd name="connsiteX81" fmla="*/ 30999 w 7814528"/>
              <a:gd name="connsiteY81" fmla="*/ 6809563 h 6858000"/>
              <a:gd name="connsiteX82" fmla="*/ 154 w 7814528"/>
              <a:gd name="connsiteY82" fmla="*/ 6857440 h 6858000"/>
              <a:gd name="connsiteX83" fmla="*/ 0 w 7814528"/>
              <a:gd name="connsiteY83" fmla="*/ 6858000 h 6858000"/>
              <a:gd name="connsiteX84" fmla="*/ 3846377 w 7814528"/>
              <a:gd name="connsiteY84" fmla="*/ 6858000 h 6858000"/>
              <a:gd name="connsiteX85" fmla="*/ 4918634 w 7814528"/>
              <a:gd name="connsiteY85" fmla="*/ 6858000 h 6858000"/>
              <a:gd name="connsiteX86" fmla="*/ 7814528 w 7814528"/>
              <a:gd name="connsiteY8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</a:cxnLst>
            <a:rect l="l" t="t" r="r" b="b"/>
            <a:pathLst>
              <a:path w="7814528" h="6858000">
                <a:moveTo>
                  <a:pt x="7814528" y="0"/>
                </a:moveTo>
                <a:lnTo>
                  <a:pt x="4918634" y="0"/>
                </a:lnTo>
                <a:lnTo>
                  <a:pt x="3846377" y="0"/>
                </a:lnTo>
                <a:lnTo>
                  <a:pt x="1560224" y="0"/>
                </a:lnTo>
                <a:lnTo>
                  <a:pt x="1545811" y="52964"/>
                </a:lnTo>
                <a:cubicBezTo>
                  <a:pt x="1528410" y="78177"/>
                  <a:pt x="1517810" y="67775"/>
                  <a:pt x="1507504" y="89121"/>
                </a:cubicBezTo>
                <a:cubicBezTo>
                  <a:pt x="1508113" y="107288"/>
                  <a:pt x="1508722" y="125456"/>
                  <a:pt x="1509331" y="143623"/>
                </a:cubicBezTo>
                <a:cubicBezTo>
                  <a:pt x="1506516" y="157505"/>
                  <a:pt x="1450948" y="154163"/>
                  <a:pt x="1476497" y="182099"/>
                </a:cubicBezTo>
                <a:cubicBezTo>
                  <a:pt x="1477289" y="203409"/>
                  <a:pt x="1453597" y="215198"/>
                  <a:pt x="1448939" y="236597"/>
                </a:cubicBezTo>
                <a:cubicBezTo>
                  <a:pt x="1404813" y="323811"/>
                  <a:pt x="1432514" y="275061"/>
                  <a:pt x="1420047" y="334926"/>
                </a:cubicBezTo>
                <a:cubicBezTo>
                  <a:pt x="1410313" y="400073"/>
                  <a:pt x="1422800" y="355936"/>
                  <a:pt x="1379508" y="455615"/>
                </a:cubicBezTo>
                <a:cubicBezTo>
                  <a:pt x="1385931" y="489229"/>
                  <a:pt x="1380690" y="490382"/>
                  <a:pt x="1387994" y="515581"/>
                </a:cubicBezTo>
                <a:cubicBezTo>
                  <a:pt x="1405790" y="523813"/>
                  <a:pt x="1354208" y="591261"/>
                  <a:pt x="1369494" y="600848"/>
                </a:cubicBezTo>
                <a:cubicBezTo>
                  <a:pt x="1369503" y="646426"/>
                  <a:pt x="1385049" y="666884"/>
                  <a:pt x="1385058" y="712462"/>
                </a:cubicBezTo>
                <a:cubicBezTo>
                  <a:pt x="1371578" y="737413"/>
                  <a:pt x="1301411" y="773001"/>
                  <a:pt x="1312535" y="779617"/>
                </a:cubicBezTo>
                <a:cubicBezTo>
                  <a:pt x="1306880" y="822322"/>
                  <a:pt x="1322795" y="848662"/>
                  <a:pt x="1327355" y="890133"/>
                </a:cubicBezTo>
                <a:cubicBezTo>
                  <a:pt x="1310340" y="948105"/>
                  <a:pt x="1361739" y="906205"/>
                  <a:pt x="1366472" y="950605"/>
                </a:cubicBezTo>
                <a:lnTo>
                  <a:pt x="1386886" y="1051638"/>
                </a:lnTo>
                <a:lnTo>
                  <a:pt x="1370890" y="1102487"/>
                </a:lnTo>
                <a:lnTo>
                  <a:pt x="1341022" y="1164961"/>
                </a:lnTo>
                <a:cubicBezTo>
                  <a:pt x="1325635" y="1231008"/>
                  <a:pt x="1335585" y="1221954"/>
                  <a:pt x="1342836" y="1249089"/>
                </a:cubicBezTo>
                <a:cubicBezTo>
                  <a:pt x="1331059" y="1279763"/>
                  <a:pt x="1300805" y="1310433"/>
                  <a:pt x="1306738" y="1345177"/>
                </a:cubicBezTo>
                <a:cubicBezTo>
                  <a:pt x="1303557" y="1343687"/>
                  <a:pt x="1301735" y="1345624"/>
                  <a:pt x="1300572" y="1349556"/>
                </a:cubicBezTo>
                <a:lnTo>
                  <a:pt x="1299545" y="1357170"/>
                </a:lnTo>
                <a:lnTo>
                  <a:pt x="1303870" y="1361656"/>
                </a:lnTo>
                <a:cubicBezTo>
                  <a:pt x="1318344" y="1380369"/>
                  <a:pt x="1296755" y="1386887"/>
                  <a:pt x="1291699" y="1421105"/>
                </a:cubicBezTo>
                <a:cubicBezTo>
                  <a:pt x="1288206" y="1437353"/>
                  <a:pt x="1272286" y="1493313"/>
                  <a:pt x="1268505" y="1489998"/>
                </a:cubicBezTo>
                <a:lnTo>
                  <a:pt x="1273852" y="1558391"/>
                </a:lnTo>
                <a:cubicBezTo>
                  <a:pt x="1249752" y="1600697"/>
                  <a:pt x="1278105" y="1594593"/>
                  <a:pt x="1269886" y="1634781"/>
                </a:cubicBezTo>
                <a:cubicBezTo>
                  <a:pt x="1260574" y="1657385"/>
                  <a:pt x="1258711" y="1670409"/>
                  <a:pt x="1267725" y="1680343"/>
                </a:cubicBezTo>
                <a:cubicBezTo>
                  <a:pt x="1222526" y="1786031"/>
                  <a:pt x="1264454" y="1728006"/>
                  <a:pt x="1245845" y="1810891"/>
                </a:cubicBezTo>
                <a:cubicBezTo>
                  <a:pt x="1231459" y="1866045"/>
                  <a:pt x="1220375" y="1923519"/>
                  <a:pt x="1197494" y="1985855"/>
                </a:cubicBezTo>
                <a:lnTo>
                  <a:pt x="1180450" y="2025741"/>
                </a:lnTo>
                <a:lnTo>
                  <a:pt x="1180389" y="2031780"/>
                </a:lnTo>
                <a:cubicBezTo>
                  <a:pt x="1179373" y="2043912"/>
                  <a:pt x="1177313" y="2055306"/>
                  <a:pt x="1173755" y="2064932"/>
                </a:cubicBezTo>
                <a:cubicBezTo>
                  <a:pt x="1187987" y="2054984"/>
                  <a:pt x="1167308" y="2109329"/>
                  <a:pt x="1178518" y="2118139"/>
                </a:cubicBezTo>
                <a:cubicBezTo>
                  <a:pt x="1187958" y="2122956"/>
                  <a:pt x="1183883" y="2140566"/>
                  <a:pt x="1185141" y="2154737"/>
                </a:cubicBezTo>
                <a:cubicBezTo>
                  <a:pt x="1193612" y="2166165"/>
                  <a:pt x="1190732" y="2235860"/>
                  <a:pt x="1185020" y="2259305"/>
                </a:cubicBezTo>
                <a:lnTo>
                  <a:pt x="1178049" y="2517573"/>
                </a:lnTo>
                <a:cubicBezTo>
                  <a:pt x="1177128" y="2580363"/>
                  <a:pt x="1171628" y="2600315"/>
                  <a:pt x="1179496" y="2636046"/>
                </a:cubicBezTo>
                <a:cubicBezTo>
                  <a:pt x="1184616" y="2688494"/>
                  <a:pt x="1163332" y="2741828"/>
                  <a:pt x="1192574" y="2780324"/>
                </a:cubicBezTo>
                <a:cubicBezTo>
                  <a:pt x="1179558" y="2884035"/>
                  <a:pt x="1185698" y="2922794"/>
                  <a:pt x="1158036" y="3022588"/>
                </a:cubicBezTo>
                <a:cubicBezTo>
                  <a:pt x="1152947" y="3137700"/>
                  <a:pt x="1151991" y="3299532"/>
                  <a:pt x="1150044" y="3399727"/>
                </a:cubicBezTo>
                <a:cubicBezTo>
                  <a:pt x="1150079" y="3490877"/>
                  <a:pt x="1150115" y="3582027"/>
                  <a:pt x="1150150" y="3673177"/>
                </a:cubicBezTo>
                <a:lnTo>
                  <a:pt x="1151174" y="3675779"/>
                </a:lnTo>
                <a:cubicBezTo>
                  <a:pt x="1153016" y="3688315"/>
                  <a:pt x="1151974" y="3696849"/>
                  <a:pt x="1149664" y="3703595"/>
                </a:cubicBezTo>
                <a:lnTo>
                  <a:pt x="1132881" y="3833633"/>
                </a:lnTo>
                <a:lnTo>
                  <a:pt x="1134815" y="3841018"/>
                </a:lnTo>
                <a:lnTo>
                  <a:pt x="1120250" y="3887430"/>
                </a:lnTo>
                <a:cubicBezTo>
                  <a:pt x="1105791" y="3928762"/>
                  <a:pt x="1111561" y="3966554"/>
                  <a:pt x="1102131" y="4004432"/>
                </a:cubicBezTo>
                <a:cubicBezTo>
                  <a:pt x="1064064" y="4136055"/>
                  <a:pt x="1040701" y="4260393"/>
                  <a:pt x="1023613" y="4326337"/>
                </a:cubicBezTo>
                <a:cubicBezTo>
                  <a:pt x="1011608" y="4366877"/>
                  <a:pt x="986978" y="4380936"/>
                  <a:pt x="978637" y="4400454"/>
                </a:cubicBezTo>
                <a:cubicBezTo>
                  <a:pt x="973638" y="4417006"/>
                  <a:pt x="948720" y="4442947"/>
                  <a:pt x="965082" y="4458968"/>
                </a:cubicBezTo>
                <a:cubicBezTo>
                  <a:pt x="925918" y="4546524"/>
                  <a:pt x="944438" y="4565414"/>
                  <a:pt x="920188" y="4639226"/>
                </a:cubicBezTo>
                <a:lnTo>
                  <a:pt x="742368" y="4844222"/>
                </a:lnTo>
                <a:lnTo>
                  <a:pt x="607456" y="4966224"/>
                </a:lnTo>
                <a:cubicBezTo>
                  <a:pt x="552467" y="5030691"/>
                  <a:pt x="542133" y="5141843"/>
                  <a:pt x="508178" y="5187685"/>
                </a:cubicBezTo>
                <a:lnTo>
                  <a:pt x="534294" y="5284615"/>
                </a:lnTo>
                <a:lnTo>
                  <a:pt x="447707" y="5395474"/>
                </a:lnTo>
                <a:cubicBezTo>
                  <a:pt x="437363" y="5431641"/>
                  <a:pt x="402113" y="5463532"/>
                  <a:pt x="387935" y="5513206"/>
                </a:cubicBezTo>
                <a:cubicBezTo>
                  <a:pt x="364458" y="5574781"/>
                  <a:pt x="356661" y="5518667"/>
                  <a:pt x="292998" y="5606846"/>
                </a:cubicBezTo>
                <a:cubicBezTo>
                  <a:pt x="292067" y="5641050"/>
                  <a:pt x="310984" y="5692261"/>
                  <a:pt x="312720" y="5718432"/>
                </a:cubicBezTo>
                <a:cubicBezTo>
                  <a:pt x="328340" y="5730258"/>
                  <a:pt x="290524" y="5751252"/>
                  <a:pt x="303403" y="5763866"/>
                </a:cubicBezTo>
                <a:lnTo>
                  <a:pt x="274115" y="5897456"/>
                </a:lnTo>
                <a:cubicBezTo>
                  <a:pt x="255595" y="5918965"/>
                  <a:pt x="258427" y="5930296"/>
                  <a:pt x="267877" y="5939124"/>
                </a:cubicBezTo>
                <a:cubicBezTo>
                  <a:pt x="253196" y="5979642"/>
                  <a:pt x="263098" y="6008758"/>
                  <a:pt x="258663" y="6050242"/>
                </a:cubicBezTo>
                <a:cubicBezTo>
                  <a:pt x="229611" y="6103262"/>
                  <a:pt x="288809" y="6073252"/>
                  <a:pt x="283914" y="6117636"/>
                </a:cubicBezTo>
                <a:lnTo>
                  <a:pt x="322438" y="6227890"/>
                </a:lnTo>
                <a:lnTo>
                  <a:pt x="311534" y="6270812"/>
                </a:lnTo>
                <a:lnTo>
                  <a:pt x="280671" y="6223342"/>
                </a:lnTo>
                <a:lnTo>
                  <a:pt x="280789" y="6292076"/>
                </a:lnTo>
                <a:lnTo>
                  <a:pt x="278411" y="6346762"/>
                </a:lnTo>
                <a:cubicBezTo>
                  <a:pt x="249219" y="6408016"/>
                  <a:pt x="195566" y="6376164"/>
                  <a:pt x="196833" y="6404216"/>
                </a:cubicBezTo>
                <a:cubicBezTo>
                  <a:pt x="178751" y="6431680"/>
                  <a:pt x="187838" y="6425066"/>
                  <a:pt x="186183" y="6460270"/>
                </a:cubicBezTo>
                <a:cubicBezTo>
                  <a:pt x="183397" y="6458140"/>
                  <a:pt x="135985" y="6489789"/>
                  <a:pt x="134005" y="6493382"/>
                </a:cubicBezTo>
                <a:lnTo>
                  <a:pt x="131368" y="6500603"/>
                </a:lnTo>
                <a:lnTo>
                  <a:pt x="134632" y="6505906"/>
                </a:lnTo>
                <a:cubicBezTo>
                  <a:pt x="144760" y="6527264"/>
                  <a:pt x="122272" y="6529041"/>
                  <a:pt x="109997" y="6561395"/>
                </a:cubicBezTo>
                <a:cubicBezTo>
                  <a:pt x="103101" y="6576527"/>
                  <a:pt x="100671" y="6627814"/>
                  <a:pt x="97687" y="6623770"/>
                </a:cubicBezTo>
                <a:lnTo>
                  <a:pt x="53082" y="6696748"/>
                </a:lnTo>
                <a:cubicBezTo>
                  <a:pt x="20465" y="6732956"/>
                  <a:pt x="59523" y="6727996"/>
                  <a:pt x="42878" y="6765511"/>
                </a:cubicBezTo>
                <a:cubicBezTo>
                  <a:pt x="28934" y="6785613"/>
                  <a:pt x="24323" y="6797941"/>
                  <a:pt x="30999" y="6809563"/>
                </a:cubicBezTo>
                <a:cubicBezTo>
                  <a:pt x="14295" y="6832974"/>
                  <a:pt x="5105" y="6847546"/>
                  <a:pt x="154" y="6857440"/>
                </a:cubicBezTo>
                <a:lnTo>
                  <a:pt x="0" y="6858000"/>
                </a:lnTo>
                <a:lnTo>
                  <a:pt x="3846377" y="6858000"/>
                </a:lnTo>
                <a:lnTo>
                  <a:pt x="4918634" y="6858000"/>
                </a:lnTo>
                <a:lnTo>
                  <a:pt x="7814528" y="6858000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ctrTitle"/>
          </p:nvPr>
        </p:nvSpPr>
        <p:spPr>
          <a:xfrm>
            <a:off x="773408" y="992094"/>
            <a:ext cx="3616913" cy="2795160"/>
          </a:xfrm>
        </p:spPr>
        <p:txBody>
          <a:bodyPr>
            <a:normAutofit/>
          </a:bodyPr>
          <a:lstStyle/>
          <a:p>
            <a:r>
              <a:rPr lang="sk-SK" sz="4400" dirty="0">
                <a:latin typeface="+mn-lt"/>
                <a:cs typeface="Times New Roman" panose="02020603050405020304" pitchFamily="18" charset="0"/>
              </a:rPr>
              <a:t>Faktúra</a:t>
            </a:r>
            <a:br>
              <a:rPr lang="sk-SK" sz="4400" dirty="0">
                <a:latin typeface="+mn-lt"/>
                <a:cs typeface="Times New Roman" panose="02020603050405020304" pitchFamily="18" charset="0"/>
              </a:rPr>
            </a:br>
            <a:endParaRPr lang="sk-SK" sz="4400" dirty="0">
              <a:latin typeface="+mn-lt"/>
            </a:endParaRP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>
          <a:xfrm>
            <a:off x="845201" y="4121253"/>
            <a:ext cx="3473327" cy="1136843"/>
          </a:xfrm>
        </p:spPr>
        <p:txBody>
          <a:bodyPr>
            <a:normAutofit/>
          </a:bodyPr>
          <a:lstStyle/>
          <a:p>
            <a:endParaRPr lang="sk-SK" sz="1800"/>
          </a:p>
        </p:txBody>
      </p:sp>
      <p:sp>
        <p:nvSpPr>
          <p:cNvPr id="68" name="Freeform: Shape 67">
            <a:extLst>
              <a:ext uri="{FF2B5EF4-FFF2-40B4-BE49-F238E27FC236}">
                <a16:creationId xmlns:a16="http://schemas.microsoft.com/office/drawing/2014/main" id="{885504CF-B07B-45CD-B2B9-77F91DFDF7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235522" y="578738"/>
            <a:ext cx="6596369" cy="5615588"/>
          </a:xfrm>
          <a:custGeom>
            <a:avLst/>
            <a:gdLst>
              <a:gd name="connsiteX0" fmla="*/ 0 w 2400300"/>
              <a:gd name="connsiteY0" fmla="*/ 0 h 2400300"/>
              <a:gd name="connsiteX1" fmla="*/ 2400300 w 2400300"/>
              <a:gd name="connsiteY1" fmla="*/ 0 h 2400300"/>
              <a:gd name="connsiteX2" fmla="*/ 2400300 w 2400300"/>
              <a:gd name="connsiteY2" fmla="*/ 2400300 h 2400300"/>
              <a:gd name="connsiteX3" fmla="*/ 0 w 2400300"/>
              <a:gd name="connsiteY3" fmla="*/ 2400300 h 2400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00300" h="2400300">
                <a:moveTo>
                  <a:pt x="0" y="0"/>
                </a:moveTo>
                <a:lnTo>
                  <a:pt x="2400300" y="0"/>
                </a:lnTo>
                <a:lnTo>
                  <a:pt x="2400300" y="2400300"/>
                </a:lnTo>
                <a:lnTo>
                  <a:pt x="0" y="24003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ffectLst>
            <a:outerShdw blurRad="50800" dist="12700" dir="3000000" algn="tl" rotWithShape="0">
              <a:prstClr val="black">
                <a:alpha val="2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70" name="Rectangle 6">
            <a:extLst>
              <a:ext uri="{FF2B5EF4-FFF2-40B4-BE49-F238E27FC236}">
                <a16:creationId xmlns:a16="http://schemas.microsoft.com/office/drawing/2014/main" id="{C6F0F1BD-D7E0-40DE-8DBF-8152D3191E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25159" y="255475"/>
            <a:ext cx="1367625" cy="428984"/>
          </a:xfrm>
          <a:custGeom>
            <a:avLst/>
            <a:gdLst>
              <a:gd name="connsiteX0" fmla="*/ 0 w 2142503"/>
              <a:gd name="connsiteY0" fmla="*/ 0 h 571500"/>
              <a:gd name="connsiteX1" fmla="*/ 2142503 w 2142503"/>
              <a:gd name="connsiteY1" fmla="*/ 0 h 571500"/>
              <a:gd name="connsiteX2" fmla="*/ 2142503 w 2142503"/>
              <a:gd name="connsiteY2" fmla="*/ 571500 h 571500"/>
              <a:gd name="connsiteX3" fmla="*/ 0 w 2142503"/>
              <a:gd name="connsiteY3" fmla="*/ 571500 h 571500"/>
              <a:gd name="connsiteX4" fmla="*/ 0 w 2142503"/>
              <a:gd name="connsiteY4" fmla="*/ 0 h 571500"/>
              <a:gd name="connsiteX0" fmla="*/ 0 w 2142503"/>
              <a:gd name="connsiteY0" fmla="*/ 0 h 582145"/>
              <a:gd name="connsiteX1" fmla="*/ 2142503 w 2142503"/>
              <a:gd name="connsiteY1" fmla="*/ 0 h 582145"/>
              <a:gd name="connsiteX2" fmla="*/ 2142503 w 2142503"/>
              <a:gd name="connsiteY2" fmla="*/ 571500 h 582145"/>
              <a:gd name="connsiteX3" fmla="*/ 2050917 w 2142503"/>
              <a:gd name="connsiteY3" fmla="*/ 582088 h 582145"/>
              <a:gd name="connsiteX4" fmla="*/ 0 w 2142503"/>
              <a:gd name="connsiteY4" fmla="*/ 571500 h 582145"/>
              <a:gd name="connsiteX5" fmla="*/ 0 w 2142503"/>
              <a:gd name="connsiteY5" fmla="*/ 0 h 582145"/>
              <a:gd name="connsiteX0" fmla="*/ 0 w 2159832"/>
              <a:gd name="connsiteY0" fmla="*/ 0 h 582145"/>
              <a:gd name="connsiteX1" fmla="*/ 2142503 w 2159832"/>
              <a:gd name="connsiteY1" fmla="*/ 0 h 582145"/>
              <a:gd name="connsiteX2" fmla="*/ 2159829 w 2159832"/>
              <a:gd name="connsiteY2" fmla="*/ 96526 h 582145"/>
              <a:gd name="connsiteX3" fmla="*/ 2142503 w 2159832"/>
              <a:gd name="connsiteY3" fmla="*/ 571500 h 582145"/>
              <a:gd name="connsiteX4" fmla="*/ 2050917 w 2159832"/>
              <a:gd name="connsiteY4" fmla="*/ 582088 h 582145"/>
              <a:gd name="connsiteX5" fmla="*/ 0 w 2159832"/>
              <a:gd name="connsiteY5" fmla="*/ 571500 h 582145"/>
              <a:gd name="connsiteX6" fmla="*/ 0 w 2159832"/>
              <a:gd name="connsiteY6" fmla="*/ 0 h 582145"/>
              <a:gd name="connsiteX0" fmla="*/ 0 w 2159832"/>
              <a:gd name="connsiteY0" fmla="*/ 12386 h 594531"/>
              <a:gd name="connsiteX1" fmla="*/ 67826 w 2159832"/>
              <a:gd name="connsiteY1" fmla="*/ 0 h 594531"/>
              <a:gd name="connsiteX2" fmla="*/ 2142503 w 2159832"/>
              <a:gd name="connsiteY2" fmla="*/ 12386 h 594531"/>
              <a:gd name="connsiteX3" fmla="*/ 2159829 w 2159832"/>
              <a:gd name="connsiteY3" fmla="*/ 108912 h 594531"/>
              <a:gd name="connsiteX4" fmla="*/ 2142503 w 2159832"/>
              <a:gd name="connsiteY4" fmla="*/ 583886 h 594531"/>
              <a:gd name="connsiteX5" fmla="*/ 2050917 w 2159832"/>
              <a:gd name="connsiteY5" fmla="*/ 594474 h 594531"/>
              <a:gd name="connsiteX6" fmla="*/ 0 w 2159832"/>
              <a:gd name="connsiteY6" fmla="*/ 583886 h 594531"/>
              <a:gd name="connsiteX7" fmla="*/ 0 w 2159832"/>
              <a:gd name="connsiteY7" fmla="*/ 12386 h 594531"/>
              <a:gd name="connsiteX0" fmla="*/ 0 w 2168908"/>
              <a:gd name="connsiteY0" fmla="*/ 26000 h 594531"/>
              <a:gd name="connsiteX1" fmla="*/ 76902 w 2168908"/>
              <a:gd name="connsiteY1" fmla="*/ 0 h 594531"/>
              <a:gd name="connsiteX2" fmla="*/ 2151579 w 2168908"/>
              <a:gd name="connsiteY2" fmla="*/ 12386 h 594531"/>
              <a:gd name="connsiteX3" fmla="*/ 2168905 w 2168908"/>
              <a:gd name="connsiteY3" fmla="*/ 108912 h 594531"/>
              <a:gd name="connsiteX4" fmla="*/ 2151579 w 2168908"/>
              <a:gd name="connsiteY4" fmla="*/ 583886 h 594531"/>
              <a:gd name="connsiteX5" fmla="*/ 2059993 w 2168908"/>
              <a:gd name="connsiteY5" fmla="*/ 594474 h 594531"/>
              <a:gd name="connsiteX6" fmla="*/ 9076 w 2168908"/>
              <a:gd name="connsiteY6" fmla="*/ 583886 h 594531"/>
              <a:gd name="connsiteX7" fmla="*/ 0 w 2168908"/>
              <a:gd name="connsiteY7" fmla="*/ 26000 h 594531"/>
              <a:gd name="connsiteX0" fmla="*/ 5393 w 2174301"/>
              <a:gd name="connsiteY0" fmla="*/ 26000 h 594531"/>
              <a:gd name="connsiteX1" fmla="*/ 82295 w 2174301"/>
              <a:gd name="connsiteY1" fmla="*/ 0 h 594531"/>
              <a:gd name="connsiteX2" fmla="*/ 2156972 w 2174301"/>
              <a:gd name="connsiteY2" fmla="*/ 12386 h 594531"/>
              <a:gd name="connsiteX3" fmla="*/ 2174298 w 2174301"/>
              <a:gd name="connsiteY3" fmla="*/ 108912 h 594531"/>
              <a:gd name="connsiteX4" fmla="*/ 2156972 w 2174301"/>
              <a:gd name="connsiteY4" fmla="*/ 583886 h 594531"/>
              <a:gd name="connsiteX5" fmla="*/ 2065386 w 2174301"/>
              <a:gd name="connsiteY5" fmla="*/ 594474 h 594531"/>
              <a:gd name="connsiteX6" fmla="*/ 14469 w 2174301"/>
              <a:gd name="connsiteY6" fmla="*/ 583886 h 594531"/>
              <a:gd name="connsiteX7" fmla="*/ 5393 w 2174301"/>
              <a:gd name="connsiteY7" fmla="*/ 26000 h 594531"/>
              <a:gd name="connsiteX0" fmla="*/ 5393 w 2174301"/>
              <a:gd name="connsiteY0" fmla="*/ 26000 h 594531"/>
              <a:gd name="connsiteX1" fmla="*/ 82295 w 2174301"/>
              <a:gd name="connsiteY1" fmla="*/ 0 h 594531"/>
              <a:gd name="connsiteX2" fmla="*/ 2156972 w 2174301"/>
              <a:gd name="connsiteY2" fmla="*/ 12386 h 594531"/>
              <a:gd name="connsiteX3" fmla="*/ 2174298 w 2174301"/>
              <a:gd name="connsiteY3" fmla="*/ 108912 h 594531"/>
              <a:gd name="connsiteX4" fmla="*/ 2156972 w 2174301"/>
              <a:gd name="connsiteY4" fmla="*/ 583886 h 594531"/>
              <a:gd name="connsiteX5" fmla="*/ 2065386 w 2174301"/>
              <a:gd name="connsiteY5" fmla="*/ 594474 h 594531"/>
              <a:gd name="connsiteX6" fmla="*/ 14469 w 2174301"/>
              <a:gd name="connsiteY6" fmla="*/ 583886 h 594531"/>
              <a:gd name="connsiteX7" fmla="*/ 5393 w 2174301"/>
              <a:gd name="connsiteY7" fmla="*/ 26000 h 594531"/>
              <a:gd name="connsiteX0" fmla="*/ 5393 w 2174301"/>
              <a:gd name="connsiteY0" fmla="*/ 26000 h 594531"/>
              <a:gd name="connsiteX1" fmla="*/ 82295 w 2174301"/>
              <a:gd name="connsiteY1" fmla="*/ 0 h 594531"/>
              <a:gd name="connsiteX2" fmla="*/ 2156972 w 2174301"/>
              <a:gd name="connsiteY2" fmla="*/ 12386 h 594531"/>
              <a:gd name="connsiteX3" fmla="*/ 2174298 w 2174301"/>
              <a:gd name="connsiteY3" fmla="*/ 108912 h 594531"/>
              <a:gd name="connsiteX4" fmla="*/ 2156972 w 2174301"/>
              <a:gd name="connsiteY4" fmla="*/ 583886 h 594531"/>
              <a:gd name="connsiteX5" fmla="*/ 2065386 w 2174301"/>
              <a:gd name="connsiteY5" fmla="*/ 594474 h 594531"/>
              <a:gd name="connsiteX6" fmla="*/ 14469 w 2174301"/>
              <a:gd name="connsiteY6" fmla="*/ 583886 h 594531"/>
              <a:gd name="connsiteX7" fmla="*/ 5393 w 2174301"/>
              <a:gd name="connsiteY7" fmla="*/ 26000 h 594531"/>
              <a:gd name="connsiteX0" fmla="*/ 5393 w 2174301"/>
              <a:gd name="connsiteY0" fmla="*/ 26000 h 594531"/>
              <a:gd name="connsiteX1" fmla="*/ 82295 w 2174301"/>
              <a:gd name="connsiteY1" fmla="*/ 0 h 594531"/>
              <a:gd name="connsiteX2" fmla="*/ 2156972 w 2174301"/>
              <a:gd name="connsiteY2" fmla="*/ 12386 h 594531"/>
              <a:gd name="connsiteX3" fmla="*/ 2174298 w 2174301"/>
              <a:gd name="connsiteY3" fmla="*/ 108912 h 594531"/>
              <a:gd name="connsiteX4" fmla="*/ 2156972 w 2174301"/>
              <a:gd name="connsiteY4" fmla="*/ 583886 h 594531"/>
              <a:gd name="connsiteX5" fmla="*/ 2065386 w 2174301"/>
              <a:gd name="connsiteY5" fmla="*/ 594474 h 594531"/>
              <a:gd name="connsiteX6" fmla="*/ 14469 w 2174301"/>
              <a:gd name="connsiteY6" fmla="*/ 583886 h 594531"/>
              <a:gd name="connsiteX7" fmla="*/ 5393 w 2174301"/>
              <a:gd name="connsiteY7" fmla="*/ 26000 h 594531"/>
              <a:gd name="connsiteX0" fmla="*/ 147197 w 2316105"/>
              <a:gd name="connsiteY0" fmla="*/ 26000 h 594531"/>
              <a:gd name="connsiteX1" fmla="*/ 224099 w 2316105"/>
              <a:gd name="connsiteY1" fmla="*/ 0 h 594531"/>
              <a:gd name="connsiteX2" fmla="*/ 2298776 w 2316105"/>
              <a:gd name="connsiteY2" fmla="*/ 12386 h 594531"/>
              <a:gd name="connsiteX3" fmla="*/ 2316102 w 2316105"/>
              <a:gd name="connsiteY3" fmla="*/ 108912 h 594531"/>
              <a:gd name="connsiteX4" fmla="*/ 2298776 w 2316105"/>
              <a:gd name="connsiteY4" fmla="*/ 583886 h 594531"/>
              <a:gd name="connsiteX5" fmla="*/ 2207190 w 2316105"/>
              <a:gd name="connsiteY5" fmla="*/ 594474 h 594531"/>
              <a:gd name="connsiteX6" fmla="*/ 156273 w 2316105"/>
              <a:gd name="connsiteY6" fmla="*/ 583886 h 594531"/>
              <a:gd name="connsiteX7" fmla="*/ 142416 w 2316105"/>
              <a:gd name="connsiteY7" fmla="*/ 235975 h 594531"/>
              <a:gd name="connsiteX8" fmla="*/ 147197 w 2316105"/>
              <a:gd name="connsiteY8" fmla="*/ 26000 h 594531"/>
              <a:gd name="connsiteX0" fmla="*/ 154684 w 2323592"/>
              <a:gd name="connsiteY0" fmla="*/ 26000 h 594531"/>
              <a:gd name="connsiteX1" fmla="*/ 231586 w 2323592"/>
              <a:gd name="connsiteY1" fmla="*/ 0 h 594531"/>
              <a:gd name="connsiteX2" fmla="*/ 2306263 w 2323592"/>
              <a:gd name="connsiteY2" fmla="*/ 12386 h 594531"/>
              <a:gd name="connsiteX3" fmla="*/ 2323589 w 2323592"/>
              <a:gd name="connsiteY3" fmla="*/ 108912 h 594531"/>
              <a:gd name="connsiteX4" fmla="*/ 2306263 w 2323592"/>
              <a:gd name="connsiteY4" fmla="*/ 583886 h 594531"/>
              <a:gd name="connsiteX5" fmla="*/ 2214677 w 2323592"/>
              <a:gd name="connsiteY5" fmla="*/ 594474 h 594531"/>
              <a:gd name="connsiteX6" fmla="*/ 163760 w 2323592"/>
              <a:gd name="connsiteY6" fmla="*/ 583886 h 594531"/>
              <a:gd name="connsiteX7" fmla="*/ 158979 w 2323592"/>
              <a:gd name="connsiteY7" fmla="*/ 403879 h 594531"/>
              <a:gd name="connsiteX8" fmla="*/ 149903 w 2323592"/>
              <a:gd name="connsiteY8" fmla="*/ 235975 h 594531"/>
              <a:gd name="connsiteX9" fmla="*/ 154684 w 2323592"/>
              <a:gd name="connsiteY9" fmla="*/ 26000 h 594531"/>
              <a:gd name="connsiteX0" fmla="*/ 13665 w 2182573"/>
              <a:gd name="connsiteY0" fmla="*/ 26000 h 594531"/>
              <a:gd name="connsiteX1" fmla="*/ 90567 w 2182573"/>
              <a:gd name="connsiteY1" fmla="*/ 0 h 594531"/>
              <a:gd name="connsiteX2" fmla="*/ 2165244 w 2182573"/>
              <a:gd name="connsiteY2" fmla="*/ 12386 h 594531"/>
              <a:gd name="connsiteX3" fmla="*/ 2182570 w 2182573"/>
              <a:gd name="connsiteY3" fmla="*/ 108912 h 594531"/>
              <a:gd name="connsiteX4" fmla="*/ 2165244 w 2182573"/>
              <a:gd name="connsiteY4" fmla="*/ 583886 h 594531"/>
              <a:gd name="connsiteX5" fmla="*/ 2073658 w 2182573"/>
              <a:gd name="connsiteY5" fmla="*/ 594474 h 594531"/>
              <a:gd name="connsiteX6" fmla="*/ 22741 w 2182573"/>
              <a:gd name="connsiteY6" fmla="*/ 583886 h 594531"/>
              <a:gd name="connsiteX7" fmla="*/ 17960 w 2182573"/>
              <a:gd name="connsiteY7" fmla="*/ 403879 h 594531"/>
              <a:gd name="connsiteX8" fmla="*/ 8884 w 2182573"/>
              <a:gd name="connsiteY8" fmla="*/ 235975 h 594531"/>
              <a:gd name="connsiteX9" fmla="*/ 13665 w 2182573"/>
              <a:gd name="connsiteY9" fmla="*/ 26000 h 594531"/>
              <a:gd name="connsiteX0" fmla="*/ 13665 w 2202120"/>
              <a:gd name="connsiteY0" fmla="*/ 26000 h 594531"/>
              <a:gd name="connsiteX1" fmla="*/ 90567 w 2202120"/>
              <a:gd name="connsiteY1" fmla="*/ 0 h 594531"/>
              <a:gd name="connsiteX2" fmla="*/ 2165244 w 2202120"/>
              <a:gd name="connsiteY2" fmla="*/ 12386 h 594531"/>
              <a:gd name="connsiteX3" fmla="*/ 2182570 w 2202120"/>
              <a:gd name="connsiteY3" fmla="*/ 108912 h 594531"/>
              <a:gd name="connsiteX4" fmla="*/ 2192471 w 2202120"/>
              <a:gd name="connsiteY4" fmla="*/ 583886 h 594531"/>
              <a:gd name="connsiteX5" fmla="*/ 2073658 w 2202120"/>
              <a:gd name="connsiteY5" fmla="*/ 594474 h 594531"/>
              <a:gd name="connsiteX6" fmla="*/ 22741 w 2202120"/>
              <a:gd name="connsiteY6" fmla="*/ 583886 h 594531"/>
              <a:gd name="connsiteX7" fmla="*/ 17960 w 2202120"/>
              <a:gd name="connsiteY7" fmla="*/ 403879 h 594531"/>
              <a:gd name="connsiteX8" fmla="*/ 8884 w 2202120"/>
              <a:gd name="connsiteY8" fmla="*/ 235975 h 594531"/>
              <a:gd name="connsiteX9" fmla="*/ 13665 w 2202120"/>
              <a:gd name="connsiteY9" fmla="*/ 26000 h 594531"/>
              <a:gd name="connsiteX0" fmla="*/ 13665 w 2202036"/>
              <a:gd name="connsiteY0" fmla="*/ 26000 h 594531"/>
              <a:gd name="connsiteX1" fmla="*/ 90567 w 2202036"/>
              <a:gd name="connsiteY1" fmla="*/ 0 h 594531"/>
              <a:gd name="connsiteX2" fmla="*/ 2165244 w 2202036"/>
              <a:gd name="connsiteY2" fmla="*/ 12386 h 594531"/>
              <a:gd name="connsiteX3" fmla="*/ 2182570 w 2202036"/>
              <a:gd name="connsiteY3" fmla="*/ 108912 h 594531"/>
              <a:gd name="connsiteX4" fmla="*/ 2191645 w 2202036"/>
              <a:gd name="connsiteY4" fmla="*/ 422031 h 594531"/>
              <a:gd name="connsiteX5" fmla="*/ 2192471 w 2202036"/>
              <a:gd name="connsiteY5" fmla="*/ 583886 h 594531"/>
              <a:gd name="connsiteX6" fmla="*/ 2073658 w 2202036"/>
              <a:gd name="connsiteY6" fmla="*/ 594474 h 594531"/>
              <a:gd name="connsiteX7" fmla="*/ 22741 w 2202036"/>
              <a:gd name="connsiteY7" fmla="*/ 583886 h 594531"/>
              <a:gd name="connsiteX8" fmla="*/ 17960 w 2202036"/>
              <a:gd name="connsiteY8" fmla="*/ 403879 h 594531"/>
              <a:gd name="connsiteX9" fmla="*/ 8884 w 2202036"/>
              <a:gd name="connsiteY9" fmla="*/ 235975 h 594531"/>
              <a:gd name="connsiteX10" fmla="*/ 13665 w 2202036"/>
              <a:gd name="connsiteY10" fmla="*/ 26000 h 594531"/>
              <a:gd name="connsiteX0" fmla="*/ 142254 w 2330625"/>
              <a:gd name="connsiteY0" fmla="*/ 26000 h 594531"/>
              <a:gd name="connsiteX1" fmla="*/ 219156 w 2330625"/>
              <a:gd name="connsiteY1" fmla="*/ 0 h 594531"/>
              <a:gd name="connsiteX2" fmla="*/ 2293833 w 2330625"/>
              <a:gd name="connsiteY2" fmla="*/ 12386 h 594531"/>
              <a:gd name="connsiteX3" fmla="*/ 2311159 w 2330625"/>
              <a:gd name="connsiteY3" fmla="*/ 108912 h 594531"/>
              <a:gd name="connsiteX4" fmla="*/ 2320234 w 2330625"/>
              <a:gd name="connsiteY4" fmla="*/ 422031 h 594531"/>
              <a:gd name="connsiteX5" fmla="*/ 2321060 w 2330625"/>
              <a:gd name="connsiteY5" fmla="*/ 583886 h 594531"/>
              <a:gd name="connsiteX6" fmla="*/ 2202247 w 2330625"/>
              <a:gd name="connsiteY6" fmla="*/ 594474 h 594531"/>
              <a:gd name="connsiteX7" fmla="*/ 151330 w 2330625"/>
              <a:gd name="connsiteY7" fmla="*/ 583886 h 594531"/>
              <a:gd name="connsiteX8" fmla="*/ 155624 w 2330625"/>
              <a:gd name="connsiteY8" fmla="*/ 512790 h 594531"/>
              <a:gd name="connsiteX9" fmla="*/ 146549 w 2330625"/>
              <a:gd name="connsiteY9" fmla="*/ 403879 h 594531"/>
              <a:gd name="connsiteX10" fmla="*/ 137473 w 2330625"/>
              <a:gd name="connsiteY10" fmla="*/ 235975 h 594531"/>
              <a:gd name="connsiteX11" fmla="*/ 142254 w 2330625"/>
              <a:gd name="connsiteY11" fmla="*/ 26000 h 594531"/>
              <a:gd name="connsiteX0" fmla="*/ 13413 w 2201784"/>
              <a:gd name="connsiteY0" fmla="*/ 26000 h 594531"/>
              <a:gd name="connsiteX1" fmla="*/ 90315 w 2201784"/>
              <a:gd name="connsiteY1" fmla="*/ 0 h 594531"/>
              <a:gd name="connsiteX2" fmla="*/ 2164992 w 2201784"/>
              <a:gd name="connsiteY2" fmla="*/ 12386 h 594531"/>
              <a:gd name="connsiteX3" fmla="*/ 2182318 w 2201784"/>
              <a:gd name="connsiteY3" fmla="*/ 108912 h 594531"/>
              <a:gd name="connsiteX4" fmla="*/ 2191393 w 2201784"/>
              <a:gd name="connsiteY4" fmla="*/ 422031 h 594531"/>
              <a:gd name="connsiteX5" fmla="*/ 2192219 w 2201784"/>
              <a:gd name="connsiteY5" fmla="*/ 583886 h 594531"/>
              <a:gd name="connsiteX6" fmla="*/ 2073406 w 2201784"/>
              <a:gd name="connsiteY6" fmla="*/ 594474 h 594531"/>
              <a:gd name="connsiteX7" fmla="*/ 22489 w 2201784"/>
              <a:gd name="connsiteY7" fmla="*/ 583886 h 594531"/>
              <a:gd name="connsiteX8" fmla="*/ 26783 w 2201784"/>
              <a:gd name="connsiteY8" fmla="*/ 512790 h 594531"/>
              <a:gd name="connsiteX9" fmla="*/ 17708 w 2201784"/>
              <a:gd name="connsiteY9" fmla="*/ 403879 h 594531"/>
              <a:gd name="connsiteX10" fmla="*/ 8632 w 2201784"/>
              <a:gd name="connsiteY10" fmla="*/ 235975 h 594531"/>
              <a:gd name="connsiteX11" fmla="*/ 13413 w 2201784"/>
              <a:gd name="connsiteY11" fmla="*/ 26000 h 5945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201784" h="594531">
                <a:moveTo>
                  <a:pt x="13413" y="26000"/>
                </a:moveTo>
                <a:cubicBezTo>
                  <a:pt x="37534" y="24897"/>
                  <a:pt x="66194" y="1103"/>
                  <a:pt x="90315" y="0"/>
                </a:cubicBezTo>
                <a:lnTo>
                  <a:pt x="2164992" y="12386"/>
                </a:lnTo>
                <a:cubicBezTo>
                  <a:pt x="2164717" y="43049"/>
                  <a:pt x="2182593" y="78249"/>
                  <a:pt x="2182318" y="108912"/>
                </a:cubicBezTo>
                <a:cubicBezTo>
                  <a:pt x="2188231" y="177186"/>
                  <a:pt x="2189743" y="342869"/>
                  <a:pt x="2191393" y="422031"/>
                </a:cubicBezTo>
                <a:cubicBezTo>
                  <a:pt x="2193043" y="501193"/>
                  <a:pt x="2213396" y="555146"/>
                  <a:pt x="2192219" y="583886"/>
                </a:cubicBezTo>
                <a:cubicBezTo>
                  <a:pt x="2172279" y="582877"/>
                  <a:pt x="2093346" y="595483"/>
                  <a:pt x="2073406" y="594474"/>
                </a:cubicBezTo>
                <a:lnTo>
                  <a:pt x="22489" y="583886"/>
                </a:lnTo>
                <a:cubicBezTo>
                  <a:pt x="5849" y="592962"/>
                  <a:pt x="27580" y="542791"/>
                  <a:pt x="26783" y="512790"/>
                </a:cubicBezTo>
                <a:cubicBezTo>
                  <a:pt x="25986" y="482789"/>
                  <a:pt x="18464" y="450015"/>
                  <a:pt x="17708" y="403879"/>
                </a:cubicBezTo>
                <a:cubicBezTo>
                  <a:pt x="16952" y="357743"/>
                  <a:pt x="-14855" y="308787"/>
                  <a:pt x="8632" y="235975"/>
                </a:cubicBezTo>
                <a:cubicBezTo>
                  <a:pt x="7119" y="142994"/>
                  <a:pt x="-201" y="65329"/>
                  <a:pt x="13413" y="26000"/>
                </a:cubicBezTo>
                <a:close/>
              </a:path>
            </a:pathLst>
          </a:custGeom>
          <a:solidFill>
            <a:srgbClr val="D9D4D0">
              <a:alpha val="50000"/>
            </a:srgbClr>
          </a:solidFill>
          <a:ln>
            <a:noFill/>
          </a:ln>
          <a:effectLst>
            <a:softEdge rad="63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3" name="Obrázok 2">
            <a:extLst>
              <a:ext uri="{FF2B5EF4-FFF2-40B4-BE49-F238E27FC236}">
                <a16:creationId xmlns:a16="http://schemas.microsoft.com/office/drawing/2014/main" id="{CC379B3C-B9EA-CC84-B194-3569043AEE9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4246" y="846483"/>
            <a:ext cx="3630807" cy="51344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414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D61B12F-5DD7-45A3-8FD3-E3BC98D4B1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29" y="629267"/>
            <a:ext cx="4944152" cy="951178"/>
          </a:xfrm>
        </p:spPr>
        <p:txBody>
          <a:bodyPr>
            <a:normAutofit/>
          </a:bodyPr>
          <a:lstStyle/>
          <a:p>
            <a:r>
              <a:rPr lang="sk-SK" b="1" dirty="0"/>
              <a:t>Faktúra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CD02E634-0E18-4CFC-A3DB-019FD7F34C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4214" y="2059307"/>
            <a:ext cx="4944152" cy="4349863"/>
          </a:xfrm>
        </p:spPr>
        <p:txBody>
          <a:bodyPr>
            <a:normAutofit/>
          </a:bodyPr>
          <a:lstStyle/>
          <a:p>
            <a:pPr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q"/>
            </a:pPr>
            <a:r>
              <a:rPr lang="sk-SK" sz="2400" dirty="0">
                <a:latin typeface="Arial" panose="020B0604020202020204" pitchFamily="34" charset="0"/>
              </a:rPr>
              <a:t>p</a:t>
            </a:r>
            <a:r>
              <a:rPr lang="sk-SK" sz="2400" dirty="0">
                <a:effectLst/>
                <a:latin typeface="Arial" panose="020B0604020202020204" pitchFamily="34" charset="0"/>
              </a:rPr>
              <a:t>atrí medzi heslové útvary administratívneho štýlu</a:t>
            </a:r>
          </a:p>
          <a:p>
            <a:pPr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q"/>
            </a:pPr>
            <a:r>
              <a:rPr lang="sk-SK" sz="2400" dirty="0">
                <a:latin typeface="Arial" panose="020B0604020202020204" pitchFamily="34" charset="0"/>
              </a:rPr>
              <a:t>č</a:t>
            </a:r>
            <a:r>
              <a:rPr lang="sk-SK" sz="2400" dirty="0">
                <a:effectLst/>
                <a:latin typeface="Arial" panose="020B0604020202020204" pitchFamily="34" charset="0"/>
              </a:rPr>
              <a:t>asto majú predpísanú predlohu</a:t>
            </a:r>
            <a:endParaRPr lang="sk-SK" sz="2000" dirty="0"/>
          </a:p>
        </p:txBody>
      </p:sp>
      <p:sp>
        <p:nvSpPr>
          <p:cNvPr id="44" name="Rectangle 37">
            <a:extLst>
              <a:ext uri="{FF2B5EF4-FFF2-40B4-BE49-F238E27FC236}">
                <a16:creationId xmlns:a16="http://schemas.microsoft.com/office/drawing/2014/main" id="{46F7435D-E3DB-47B1-BA61-B00ACC83A9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92950" y="0"/>
            <a:ext cx="6099050" cy="6858000"/>
          </a:xfrm>
          <a:prstGeom prst="rect">
            <a:avLst/>
          </a:prstGeom>
          <a:solidFill>
            <a:srgbClr val="C8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ounded Rectangle 9">
            <a:extLst>
              <a:ext uri="{FF2B5EF4-FFF2-40B4-BE49-F238E27FC236}">
                <a16:creationId xmlns:a16="http://schemas.microsoft.com/office/drawing/2014/main" id="{F263A0B5-F8C4-4116-809F-78A768EA79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577582" y="557784"/>
            <a:ext cx="5130204" cy="5739187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Obrázok 5" descr="Obrázok, na ktorom je text, mikroskop&#10;&#10;Automaticky generovaný popis">
            <a:extLst>
              <a:ext uri="{FF2B5EF4-FFF2-40B4-BE49-F238E27FC236}">
                <a16:creationId xmlns:a16="http://schemas.microsoft.com/office/drawing/2014/main" id="{8A2BDF0A-B7FD-6DB2-84B3-96F7AB112CD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1202" y="1947402"/>
            <a:ext cx="4185463" cy="2785235"/>
          </a:xfrm>
          <a:prstGeom prst="rect">
            <a:avLst/>
          </a:prstGeom>
          <a:effectLst>
            <a:softEdge rad="139700"/>
          </a:effectLst>
        </p:spPr>
      </p:pic>
    </p:spTree>
    <p:extLst>
      <p:ext uri="{BB962C8B-B14F-4D97-AF65-F5344CB8AC3E}">
        <p14:creationId xmlns:p14="http://schemas.microsoft.com/office/powerpoint/2010/main" val="40336123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D61B12F-5DD7-45A3-8FD3-E3BC98D4B1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29" y="629267"/>
            <a:ext cx="4944152" cy="951178"/>
          </a:xfrm>
        </p:spPr>
        <p:txBody>
          <a:bodyPr>
            <a:normAutofit/>
          </a:bodyPr>
          <a:lstStyle/>
          <a:p>
            <a:r>
              <a:rPr lang="sk-SK" b="1" dirty="0"/>
              <a:t>Definícia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CD02E634-0E18-4CFC-A3DB-019FD7F34C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8930" y="1873956"/>
            <a:ext cx="4944152" cy="43498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k-SK" sz="3500" dirty="0"/>
              <a:t>Pojem faktúra pozná len zákon o DPH. </a:t>
            </a:r>
          </a:p>
          <a:p>
            <a:pPr marL="0" indent="0">
              <a:buNone/>
            </a:pPr>
            <a:endParaRPr lang="sk-SK" sz="2000" dirty="0"/>
          </a:p>
          <a:p>
            <a:pPr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q"/>
            </a:pPr>
            <a:r>
              <a:rPr lang="sk-SK" sz="2000" dirty="0"/>
              <a:t>v zákone o účtovníctve je to účtovný doklad,</a:t>
            </a:r>
          </a:p>
          <a:p>
            <a:pPr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q"/>
            </a:pPr>
            <a:r>
              <a:rPr lang="sk-SK" sz="2000" dirty="0"/>
              <a:t>v obchodnom zákonníku je to obchodný dokument. </a:t>
            </a:r>
          </a:p>
          <a:p>
            <a:pPr marL="0" indent="0">
              <a:buNone/>
            </a:pPr>
            <a:br>
              <a:rPr lang="sk-SK" sz="1400" dirty="0">
                <a:effectLst/>
              </a:rPr>
            </a:br>
            <a:endParaRPr lang="sk-SK" sz="2000" dirty="0"/>
          </a:p>
        </p:txBody>
      </p:sp>
      <p:sp>
        <p:nvSpPr>
          <p:cNvPr id="44" name="Rectangle 37">
            <a:extLst>
              <a:ext uri="{FF2B5EF4-FFF2-40B4-BE49-F238E27FC236}">
                <a16:creationId xmlns:a16="http://schemas.microsoft.com/office/drawing/2014/main" id="{46F7435D-E3DB-47B1-BA61-B00ACC83A9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92950" y="0"/>
            <a:ext cx="6099050" cy="6858000"/>
          </a:xfrm>
          <a:prstGeom prst="rect">
            <a:avLst/>
          </a:prstGeom>
          <a:solidFill>
            <a:srgbClr val="C8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ounded Rectangle 9">
            <a:extLst>
              <a:ext uri="{FF2B5EF4-FFF2-40B4-BE49-F238E27FC236}">
                <a16:creationId xmlns:a16="http://schemas.microsoft.com/office/drawing/2014/main" id="{F263A0B5-F8C4-4116-809F-78A768EA79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577582" y="557784"/>
            <a:ext cx="5130204" cy="5739187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Obrázok 4" descr="Obrázok, na ktorom je stôl&#10;&#10;Automaticky generovaný popis">
            <a:extLst>
              <a:ext uri="{FF2B5EF4-FFF2-40B4-BE49-F238E27FC236}">
                <a16:creationId xmlns:a16="http://schemas.microsoft.com/office/drawing/2014/main" id="{C482B280-1421-4B28-E648-2BF0BD46600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2686" y="1580445"/>
            <a:ext cx="4209191" cy="40087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92551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EC4B0F5-D38A-4BD0-A162-12C67885C2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29" y="310408"/>
            <a:ext cx="4944152" cy="925540"/>
          </a:xfrm>
        </p:spPr>
        <p:txBody>
          <a:bodyPr>
            <a:noAutofit/>
          </a:bodyPr>
          <a:lstStyle/>
          <a:p>
            <a:pPr algn="ctr"/>
            <a:r>
              <a:rPr lang="sk-SK" sz="3600" b="1" dirty="0">
                <a:effectLst/>
              </a:rPr>
              <a:t>Kedy je povinnosť vyhotoviť faktúru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B76F4349-E753-47FB-A3D7-EF5B009FFD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4214" y="1477108"/>
            <a:ext cx="5108867" cy="507048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k-SK" sz="1400" b="1" dirty="0">
                <a:effectLst/>
              </a:rPr>
              <a:t>Podľa § 72 zákona o DPH sa povinnosť vyhotoviť faktúru týka platiteľa DPH</a:t>
            </a:r>
            <a:r>
              <a:rPr lang="sk-SK" sz="1400" dirty="0">
                <a:effectLst/>
              </a:rPr>
              <a:t>, a to v prípade:</a:t>
            </a:r>
          </a:p>
          <a:p>
            <a:pPr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q"/>
            </a:pPr>
            <a:r>
              <a:rPr lang="sk-SK" sz="1400" dirty="0">
                <a:effectLst/>
              </a:rPr>
              <a:t>dodania tovaru alebo služby s miestom dodania v tuzemsku inej zdaniteľnej osobe alebo právnickej osobe, ktorá nie je zdaniteľnou osobou,</a:t>
            </a:r>
          </a:p>
          <a:p>
            <a:pPr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q"/>
            </a:pPr>
            <a:r>
              <a:rPr lang="sk-SK" sz="1400" dirty="0">
                <a:effectLst/>
              </a:rPr>
              <a:t>dodania tovaru alebo služby s miestom dodania v inom členskom štáte, keď je osobou povinnou platiť daň príjemca tovaru alebo služby (aj v prípade, ak je dodanie tovaru alebo služby oslobodené od dane),</a:t>
            </a:r>
          </a:p>
          <a:p>
            <a:pPr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q"/>
            </a:pPr>
            <a:r>
              <a:rPr lang="sk-SK" sz="1400" dirty="0">
                <a:effectLst/>
              </a:rPr>
              <a:t>dodania tovaru alebo služby s miestom dodania v treťom štáte pre zdaniteľnú osobu,</a:t>
            </a:r>
          </a:p>
          <a:p>
            <a:pPr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q"/>
            </a:pPr>
            <a:r>
              <a:rPr lang="sk-SK" sz="1400" dirty="0">
                <a:effectLst/>
              </a:rPr>
              <a:t>dodania tovaru formou zásielkového predaja s miestom dodania v tuzemsku,</a:t>
            </a:r>
          </a:p>
          <a:p>
            <a:pPr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q"/>
            </a:pPr>
            <a:r>
              <a:rPr lang="sk-SK" sz="1400" dirty="0">
                <a:effectLst/>
              </a:rPr>
              <a:t>dodania tovaru oslobodeného od dane podľa § 43,</a:t>
            </a:r>
          </a:p>
          <a:p>
            <a:pPr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q"/>
            </a:pPr>
            <a:r>
              <a:rPr lang="sk-SK" sz="1400" dirty="0">
                <a:effectLst/>
              </a:rPr>
              <a:t>prijatia platby pre dodaním tovaru a pred dodaním služby,</a:t>
            </a:r>
          </a:p>
          <a:p>
            <a:pPr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q"/>
            </a:pPr>
            <a:r>
              <a:rPr lang="sk-SK" sz="1400" b="1" dirty="0">
                <a:effectLst/>
              </a:rPr>
              <a:t>zdaniteľnej osoby, ktorá nie je platiteľom DPH</a:t>
            </a:r>
            <a:endParaRPr lang="sk-SK" sz="1400" dirty="0">
              <a:effectLst/>
            </a:endParaRPr>
          </a:p>
          <a:p>
            <a:pPr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q"/>
            </a:pPr>
            <a:r>
              <a:rPr lang="sk-SK" sz="1400" b="1" dirty="0">
                <a:effectLst/>
              </a:rPr>
              <a:t>každej osoby, ktorá dodá nový dopravný prostriedok z tuzemska do iného členského štátu</a:t>
            </a:r>
            <a:r>
              <a:rPr lang="sk-SK" sz="1400" dirty="0">
                <a:effectLst/>
              </a:rPr>
              <a:t>,</a:t>
            </a:r>
          </a:p>
          <a:p>
            <a:pPr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q"/>
            </a:pPr>
            <a:r>
              <a:rPr lang="sk-SK" sz="1400" b="1" dirty="0">
                <a:effectLst/>
              </a:rPr>
              <a:t>zahraničnej osoby zastupovanej daňovým zástupcom podľa § 69a a § 69aa</a:t>
            </a:r>
            <a:endParaRPr lang="sk-SK" sz="1700" dirty="0"/>
          </a:p>
        </p:txBody>
      </p:sp>
      <p:sp>
        <p:nvSpPr>
          <p:cNvPr id="25" name="Rectangle 20">
            <a:extLst>
              <a:ext uri="{FF2B5EF4-FFF2-40B4-BE49-F238E27FC236}">
                <a16:creationId xmlns:a16="http://schemas.microsoft.com/office/drawing/2014/main" id="{46F7435D-E3DB-47B1-BA61-B00ACC83A9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92950" y="0"/>
            <a:ext cx="6099050" cy="6858000"/>
          </a:xfrm>
          <a:prstGeom prst="rect">
            <a:avLst/>
          </a:prstGeom>
          <a:solidFill>
            <a:srgbClr val="C8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ounded Rectangle 9">
            <a:extLst>
              <a:ext uri="{FF2B5EF4-FFF2-40B4-BE49-F238E27FC236}">
                <a16:creationId xmlns:a16="http://schemas.microsoft.com/office/drawing/2014/main" id="{F263A0B5-F8C4-4116-809F-78A768EA79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577582" y="557784"/>
            <a:ext cx="5130204" cy="5739187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Obrázok 4">
            <a:extLst>
              <a:ext uri="{FF2B5EF4-FFF2-40B4-BE49-F238E27FC236}">
                <a16:creationId xmlns:a16="http://schemas.microsoft.com/office/drawing/2014/main" id="{32DDA0AC-BBF1-43CD-A21C-DAC82D033F7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4709" y="1842293"/>
            <a:ext cx="4475531" cy="3170167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35671123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2E5C710-CF85-4A2D-9A3D-A6F9C30AB2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29" y="284451"/>
            <a:ext cx="4944152" cy="1097934"/>
          </a:xfrm>
        </p:spPr>
        <p:txBody>
          <a:bodyPr>
            <a:normAutofit/>
          </a:bodyPr>
          <a:lstStyle/>
          <a:p>
            <a:pPr algn="ctr"/>
            <a:r>
              <a:rPr lang="sk-SK" sz="3600" b="1" dirty="0"/>
              <a:t>Do kedy je potrebné vyhotoviť faktúru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E1D1FEE5-E3C5-423F-8ADE-B259D1E5EB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6090" y="1382385"/>
            <a:ext cx="5396088" cy="5191164"/>
          </a:xfrm>
        </p:spPr>
        <p:txBody>
          <a:bodyPr>
            <a:normAutofit fontScale="92500" lnSpcReduction="20000"/>
          </a:bodyPr>
          <a:lstStyle/>
          <a:p>
            <a:pPr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q"/>
            </a:pPr>
            <a:endParaRPr lang="sk-SK" sz="1100" dirty="0"/>
          </a:p>
          <a:p>
            <a:pPr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q"/>
            </a:pPr>
            <a:r>
              <a:rPr lang="sk-SK" sz="2400" dirty="0">
                <a:effectLst/>
              </a:rPr>
              <a:t>odo dňa dodania tovaru alebo služby</a:t>
            </a:r>
            <a:br>
              <a:rPr lang="sk-SK" sz="2400" dirty="0">
                <a:effectLst/>
              </a:rPr>
            </a:br>
            <a:endParaRPr lang="sk-SK" sz="2400" dirty="0">
              <a:effectLst/>
            </a:endParaRPr>
          </a:p>
          <a:p>
            <a:pPr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q"/>
            </a:pPr>
            <a:r>
              <a:rPr lang="sk-SK" sz="2400" dirty="0">
                <a:effectLst/>
              </a:rPr>
              <a:t>odo dňa prijatia platby pred dodaním tovaru alebo služby alebo do konca kalendárneho mesiaca, v ktorom bola platba prijatá,</a:t>
            </a:r>
          </a:p>
          <a:p>
            <a:pPr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q"/>
            </a:pPr>
            <a:r>
              <a:rPr lang="sk-SK" sz="2400" dirty="0">
                <a:effectLst/>
              </a:rPr>
              <a:t>od konca kalendárneho mesiaca, v ktorom bol dodaný tovar oslobodený od dane podľa § 43,</a:t>
            </a:r>
          </a:p>
          <a:p>
            <a:pPr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q"/>
            </a:pPr>
            <a:r>
              <a:rPr lang="sk-SK" sz="2400" dirty="0">
                <a:effectLst/>
              </a:rPr>
              <a:t>od konca kalendárneho mesiaca, v ktorom bola dodaná služba alebo prijatá platba pred dodaním služby s miestom dodania podľa § 15 ods. 1 v inom členskom štáte,</a:t>
            </a:r>
          </a:p>
          <a:p>
            <a:pPr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q"/>
            </a:pPr>
            <a:r>
              <a:rPr lang="sk-SK" sz="2400" dirty="0">
                <a:effectLst/>
              </a:rPr>
              <a:t>od konca kalendárneho mesiaca, v ktorom nastala skutočnosť rozhodná pre vykonanie opravy základu dane podľa § 25 ods. 1.</a:t>
            </a:r>
            <a:br>
              <a:rPr lang="sk-SK" sz="2400" dirty="0">
                <a:effectLst/>
              </a:rPr>
            </a:br>
            <a:br>
              <a:rPr lang="sk-SK" sz="900" dirty="0">
                <a:effectLst/>
              </a:rPr>
            </a:br>
            <a:endParaRPr lang="sk-SK" sz="1100" dirty="0"/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46F7435D-E3DB-47B1-BA61-B00ACC83A9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92950" y="0"/>
            <a:ext cx="6099050" cy="6858000"/>
          </a:xfrm>
          <a:prstGeom prst="rect">
            <a:avLst/>
          </a:prstGeom>
          <a:solidFill>
            <a:srgbClr val="C8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ounded Rectangle 9">
            <a:extLst>
              <a:ext uri="{FF2B5EF4-FFF2-40B4-BE49-F238E27FC236}">
                <a16:creationId xmlns:a16="http://schemas.microsoft.com/office/drawing/2014/main" id="{F263A0B5-F8C4-4116-809F-78A768EA79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577582" y="557784"/>
            <a:ext cx="5130204" cy="5739187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32" name="Picture 8" descr="How to get the formatted current system date and time via WSO2 ESB | by  Naduni Pamudika | Medium">
            <a:extLst>
              <a:ext uri="{FF2B5EF4-FFF2-40B4-BE49-F238E27FC236}">
                <a16:creationId xmlns:a16="http://schemas.microsoft.com/office/drawing/2014/main" id="{88A60FC0-3D87-D54E-2D0C-3002440EC0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2000" y="1941689"/>
            <a:ext cx="3963775" cy="2632766"/>
          </a:xfrm>
          <a:prstGeom prst="rect">
            <a:avLst/>
          </a:prstGeom>
          <a:noFill/>
          <a:effectLst>
            <a:softEdge rad="1651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02475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Rectangle 72">
            <a:extLst>
              <a:ext uri="{FF2B5EF4-FFF2-40B4-BE49-F238E27FC236}">
                <a16:creationId xmlns:a16="http://schemas.microsoft.com/office/drawing/2014/main" id="{477CB8D1-5DCA-4F33-A14D-4098911306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34DA2520-0962-4368-B00D-52B1CA4710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7194" y="236241"/>
            <a:ext cx="5120073" cy="646331"/>
          </a:xfrm>
        </p:spPr>
        <p:txBody>
          <a:bodyPr>
            <a:normAutofit fontScale="90000"/>
          </a:bodyPr>
          <a:lstStyle/>
          <a:p>
            <a:r>
              <a:rPr lang="sk-SK" b="1" dirty="0"/>
              <a:t>Náležitosti faktúry</a:t>
            </a: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2FA7A195-03A4-44AB-A3D8-2507E2C943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96000" y="0"/>
            <a:ext cx="6096418" cy="6858000"/>
          </a:xfrm>
          <a:prstGeom prst="rect">
            <a:avLst/>
          </a:prstGeom>
          <a:solidFill>
            <a:srgbClr val="C8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ounded Rectangle 9">
            <a:extLst>
              <a:ext uri="{FF2B5EF4-FFF2-40B4-BE49-F238E27FC236}">
                <a16:creationId xmlns:a16="http://schemas.microsoft.com/office/drawing/2014/main" id="{8F235346-20CC-4981-B836-23ECF1F4E2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573465" y="559407"/>
            <a:ext cx="5141488" cy="5739187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2" name="Picture 4" descr="Kde sa píše čiarka? Naučte sa to poriadne | VŠ práce">
            <a:extLst>
              <a:ext uri="{FF2B5EF4-FFF2-40B4-BE49-F238E27FC236}">
                <a16:creationId xmlns:a16="http://schemas.microsoft.com/office/drawing/2014/main" id="{348B84AF-5118-47EB-80BE-2141A46F8FF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122" r="11752" b="1"/>
          <a:stretch/>
        </p:blipFill>
        <p:spPr bwMode="auto">
          <a:xfrm>
            <a:off x="6739337" y="722376"/>
            <a:ext cx="4809744" cy="5413248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1">
            <a:extLst>
              <a:ext uri="{FF2B5EF4-FFF2-40B4-BE49-F238E27FC236}">
                <a16:creationId xmlns:a16="http://schemas.microsoft.com/office/drawing/2014/main" id="{1F8E7D1A-5D11-4EA6-BFCD-F23859492B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27000" y="237752"/>
            <a:ext cx="18473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br>
              <a:rPr kumimoji="0" lang="sk-SK" altLang="sk-SK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sk-SK" altLang="sk-SK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Rectangle 1">
            <a:extLst>
              <a:ext uri="{FF2B5EF4-FFF2-40B4-BE49-F238E27FC236}">
                <a16:creationId xmlns:a16="http://schemas.microsoft.com/office/drawing/2014/main" id="{08F9215A-67E6-F667-79E5-EB9ACFCAC3A3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356519" y="1124356"/>
            <a:ext cx="5440694" cy="53624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q"/>
            </a:pPr>
            <a:r>
              <a:rPr lang="sk-SK" sz="2400" dirty="0"/>
              <a:t>označenie účastníkov, čiže dodávateľa a odberateľa (pri súkromnej osobe ide o meno a priezvisko, adresu, kontaktné údaje, pri podnikateľovi ide o obchodné meno, sídlo alebo miesto podnikania, IČO, DIČ, platobné údaje),</a:t>
            </a:r>
          </a:p>
          <a:p>
            <a:pPr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q"/>
            </a:pPr>
            <a:r>
              <a:rPr lang="sk-SK" sz="2400" dirty="0"/>
              <a:t>označenie registra, v ktorom je dodávateľ zapísaný,</a:t>
            </a:r>
          </a:p>
          <a:p>
            <a:pPr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q"/>
            </a:pPr>
            <a:r>
              <a:rPr lang="sk-SK" sz="2400" dirty="0"/>
              <a:t>slovné a číselné označenie,</a:t>
            </a:r>
          </a:p>
          <a:p>
            <a:pPr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q"/>
            </a:pPr>
            <a:r>
              <a:rPr lang="sk-SK" sz="2400" dirty="0"/>
              <a:t>peňažnú sumu celkom a za jednu jednotku,</a:t>
            </a:r>
          </a:p>
          <a:p>
            <a:pPr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q"/>
            </a:pPr>
            <a:r>
              <a:rPr lang="sk-SK" sz="2400" dirty="0"/>
              <a:t>dátum vyhotovenia dokladu,</a:t>
            </a:r>
          </a:p>
          <a:p>
            <a:pPr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q"/>
            </a:pPr>
            <a:r>
              <a:rPr lang="sk-SK" sz="2400" dirty="0"/>
              <a:t>dátum dodania tovaru alebo služby.</a:t>
            </a:r>
          </a:p>
          <a:p>
            <a:pPr marR="0" lvl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1">
                  <a:lumMod val="60000"/>
                  <a:lumOff val="40000"/>
                </a:schemeClr>
              </a:buClr>
              <a:buSzTx/>
              <a:buFont typeface="Wingdings" panose="05000000000000000000" pitchFamily="2" charset="2"/>
              <a:buChar char="q"/>
              <a:tabLst/>
            </a:pPr>
            <a:endParaRPr kumimoji="0" lang="sk-SK" altLang="sk-SK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74284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Rectangle 72">
            <a:extLst>
              <a:ext uri="{FF2B5EF4-FFF2-40B4-BE49-F238E27FC236}">
                <a16:creationId xmlns:a16="http://schemas.microsoft.com/office/drawing/2014/main" id="{477CB8D1-5DCA-4F33-A14D-4098911306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34DA2520-0962-4368-B00D-52B1CA4710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7194" y="236241"/>
            <a:ext cx="5120073" cy="646331"/>
          </a:xfrm>
        </p:spPr>
        <p:txBody>
          <a:bodyPr>
            <a:normAutofit fontScale="90000"/>
          </a:bodyPr>
          <a:lstStyle/>
          <a:p>
            <a:r>
              <a:rPr lang="sk-SK" b="1" dirty="0"/>
              <a:t>Náležitosti faktúry</a:t>
            </a: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2FA7A195-03A4-44AB-A3D8-2507E2C943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96000" y="0"/>
            <a:ext cx="6096418" cy="6858000"/>
          </a:xfrm>
          <a:prstGeom prst="rect">
            <a:avLst/>
          </a:prstGeom>
          <a:solidFill>
            <a:srgbClr val="C8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ounded Rectangle 9">
            <a:extLst>
              <a:ext uri="{FF2B5EF4-FFF2-40B4-BE49-F238E27FC236}">
                <a16:creationId xmlns:a16="http://schemas.microsoft.com/office/drawing/2014/main" id="{8F235346-20CC-4981-B836-23ECF1F4E2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573465" y="559407"/>
            <a:ext cx="5141488" cy="5739187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id="{1F8E7D1A-5D11-4EA6-BFCD-F23859492B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27000" y="237752"/>
            <a:ext cx="18473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br>
              <a:rPr kumimoji="0" lang="sk-SK" altLang="sk-SK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sk-SK" altLang="sk-SK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Zástupný objekt pre obsah 5">
            <a:extLst>
              <a:ext uri="{FF2B5EF4-FFF2-40B4-BE49-F238E27FC236}">
                <a16:creationId xmlns:a16="http://schemas.microsoft.com/office/drawing/2014/main" id="{52A146EA-834C-FCFB-FD1E-91BD1B46C4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7468" y="1316520"/>
            <a:ext cx="4401065" cy="5405555"/>
          </a:xfrm>
        </p:spPr>
        <p:txBody>
          <a:bodyPr>
            <a:noAutofit/>
          </a:bodyPr>
          <a:lstStyle/>
          <a:p>
            <a:pPr marL="0" indent="0">
              <a:buClr>
                <a:schemeClr val="accent1">
                  <a:lumMod val="60000"/>
                  <a:lumOff val="40000"/>
                </a:schemeClr>
              </a:buClr>
              <a:buNone/>
            </a:pPr>
            <a:r>
              <a:rPr lang="sk-SK" sz="2400" b="1" dirty="0"/>
              <a:t>Platiteľ DPH navyše na faktúre uvádza:</a:t>
            </a:r>
            <a:endParaRPr lang="sk-SK" sz="2400" dirty="0"/>
          </a:p>
          <a:p>
            <a:pPr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q"/>
            </a:pPr>
            <a:r>
              <a:rPr lang="sk-SK" sz="2400" dirty="0"/>
              <a:t>IČ DPH oboch strán,</a:t>
            </a:r>
          </a:p>
          <a:p>
            <a:pPr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q"/>
            </a:pPr>
            <a:r>
              <a:rPr lang="sk-SK" sz="2400" dirty="0"/>
              <a:t>rozsah a druh dodanej služby alebo druh a množstvo tovaru,</a:t>
            </a:r>
          </a:p>
          <a:p>
            <a:pPr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q"/>
            </a:pPr>
            <a:r>
              <a:rPr lang="sk-SK" sz="2400" dirty="0"/>
              <a:t>základ DPH pre obe sadzby</a:t>
            </a:r>
          </a:p>
          <a:p>
            <a:pPr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q"/>
            </a:pPr>
            <a:r>
              <a:rPr lang="sk-SK" sz="2400" dirty="0"/>
              <a:t>jednotková cena bez DPH,</a:t>
            </a:r>
          </a:p>
          <a:p>
            <a:pPr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q"/>
            </a:pPr>
            <a:r>
              <a:rPr lang="sk-SK" sz="2400" dirty="0"/>
              <a:t>sadzbu DPH</a:t>
            </a:r>
          </a:p>
          <a:p>
            <a:pPr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q"/>
            </a:pPr>
            <a:r>
              <a:rPr lang="sk-SK" sz="2400" dirty="0"/>
              <a:t>celková suma.</a:t>
            </a:r>
          </a:p>
          <a:p>
            <a:pPr marL="0" indent="0" algn="just">
              <a:buClr>
                <a:schemeClr val="accent1">
                  <a:lumMod val="60000"/>
                  <a:lumOff val="40000"/>
                </a:schemeClr>
              </a:buClr>
              <a:buNone/>
            </a:pPr>
            <a:br>
              <a:rPr lang="sk-SK" sz="1800" dirty="0">
                <a:effectLst/>
              </a:rPr>
            </a:br>
            <a:endParaRPr lang="sk-SK" sz="1800" dirty="0"/>
          </a:p>
        </p:txBody>
      </p:sp>
      <p:pic>
        <p:nvPicPr>
          <p:cNvPr id="9" name="Obrázok 8">
            <a:extLst>
              <a:ext uri="{FF2B5EF4-FFF2-40B4-BE49-F238E27FC236}">
                <a16:creationId xmlns:a16="http://schemas.microsoft.com/office/drawing/2014/main" id="{0916D779-D6AC-502B-89C3-27426575C6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6468" y="2001795"/>
            <a:ext cx="3780771" cy="2506816"/>
          </a:xfrm>
          <a:prstGeom prst="rect">
            <a:avLst/>
          </a:prstGeom>
          <a:effectLst>
            <a:softEdge rad="279400"/>
          </a:effectLst>
        </p:spPr>
      </p:pic>
    </p:spTree>
    <p:extLst>
      <p:ext uri="{BB962C8B-B14F-4D97-AF65-F5344CB8AC3E}">
        <p14:creationId xmlns:p14="http://schemas.microsoft.com/office/powerpoint/2010/main" val="33988414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5A376123-6643-4EF3-AA5B-330461683C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3" y="1198233"/>
            <a:ext cx="3531071" cy="247508"/>
          </a:xfrm>
        </p:spPr>
        <p:txBody>
          <a:bodyPr>
            <a:noAutofit/>
          </a:bodyPr>
          <a:lstStyle/>
          <a:p>
            <a:r>
              <a:rPr lang="sk-SK" sz="3600" b="1" dirty="0"/>
              <a:t>Číslovanie faktúr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32E3CD4D-E567-4826-8437-E3842C07CF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2140" y="2114242"/>
            <a:ext cx="5088022" cy="4222044"/>
          </a:xfrm>
        </p:spPr>
        <p:txBody>
          <a:bodyPr>
            <a:normAutofit/>
          </a:bodyPr>
          <a:lstStyle/>
          <a:p>
            <a:pPr algn="just"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q"/>
            </a:pPr>
            <a:r>
              <a:rPr lang="sk-SK" sz="2000" dirty="0">
                <a:effectLst/>
              </a:rPr>
              <a:t>Napriek tomu, že povinnou náležitosťou faktúry je aj číselné označenie faktúry, v </a:t>
            </a:r>
            <a:r>
              <a:rPr lang="sk-SK" sz="2000" b="1" dirty="0">
                <a:effectLst/>
              </a:rPr>
              <a:t>zákone nie je ustanovený spôsob ako faktúru očíslovať,</a:t>
            </a:r>
            <a:r>
              <a:rPr lang="sk-SK" sz="2000" dirty="0">
                <a:effectLst/>
              </a:rPr>
              <a:t> a teda je to na rozhodnutí samotného podnikateľa, aký spôsob číslovania faktúr si zvolí.</a:t>
            </a:r>
          </a:p>
          <a:p>
            <a:pPr algn="just"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q"/>
            </a:pPr>
            <a:r>
              <a:rPr lang="sk-SK" sz="2000" dirty="0"/>
              <a:t>To, čo podnikateľ musí dodržať je, aby faktúry boli označené, očíslované a usporiadané podľa čísel za sebou idúcich.</a:t>
            </a:r>
            <a:br>
              <a:rPr lang="sk-SK" sz="1400" dirty="0">
                <a:effectLst/>
              </a:rPr>
            </a:br>
            <a:br>
              <a:rPr lang="sk-SK" sz="1400" dirty="0">
                <a:effectLst/>
              </a:rPr>
            </a:br>
            <a:endParaRPr lang="sk-SK" sz="1400" dirty="0">
              <a:effectLst/>
            </a:endParaRPr>
          </a:p>
          <a:p>
            <a:pPr marL="0" indent="0">
              <a:buNone/>
            </a:pPr>
            <a:br>
              <a:rPr lang="sk-SK" sz="2000" dirty="0">
                <a:effectLst/>
              </a:rPr>
            </a:br>
            <a:endParaRPr lang="sk-SK" sz="2000" dirty="0"/>
          </a:p>
        </p:txBody>
      </p:sp>
      <p:pic>
        <p:nvPicPr>
          <p:cNvPr id="4098" name="Picture 2" descr="Označenie budovy – 3D (čísla a písmená) – Znacenie Eshop">
            <a:extLst>
              <a:ext uri="{FF2B5EF4-FFF2-40B4-BE49-F238E27FC236}">
                <a16:creationId xmlns:a16="http://schemas.microsoft.com/office/drawing/2014/main" id="{2B698033-9BA6-2C99-9D82-68553F2D02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7490" y="2347854"/>
            <a:ext cx="4612341" cy="2158968"/>
          </a:xfrm>
          <a:prstGeom prst="rect">
            <a:avLst/>
          </a:prstGeom>
          <a:noFill/>
          <a:effectLst>
            <a:softEdge rad="2667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12554221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balík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225</TotalTime>
  <Words>902</Words>
  <Application>Microsoft Office PowerPoint</Application>
  <PresentationFormat>Širokouhlá</PresentationFormat>
  <Paragraphs>77</Paragraphs>
  <Slides>14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4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Wingdings</vt:lpstr>
      <vt:lpstr>Motív balíka Office</vt:lpstr>
      <vt:lpstr>Prezentácia programu PowerPoint</vt:lpstr>
      <vt:lpstr>Faktúra </vt:lpstr>
      <vt:lpstr>Faktúra</vt:lpstr>
      <vt:lpstr>Definícia</vt:lpstr>
      <vt:lpstr>Kedy je povinnosť vyhotoviť faktúru</vt:lpstr>
      <vt:lpstr>Do kedy je potrebné vyhotoviť faktúru</vt:lpstr>
      <vt:lpstr>Náležitosti faktúry</vt:lpstr>
      <vt:lpstr>Náležitosti faktúry</vt:lpstr>
      <vt:lpstr>Číslovanie faktúr</vt:lpstr>
      <vt:lpstr>Dátum splatnosti faktúry</vt:lpstr>
      <vt:lpstr>Uvádzanie pečiatky a podpisu</vt:lpstr>
      <vt:lpstr>Typy faktúr</vt:lpstr>
      <vt:lpstr>Typy faktúr</vt:lpstr>
      <vt:lpstr>Ďakujem za pozornosť!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Škola</dc:creator>
  <cp:lastModifiedBy>Klieštiková Michaela Ing.</cp:lastModifiedBy>
  <cp:revision>48</cp:revision>
  <dcterms:created xsi:type="dcterms:W3CDTF">2021-01-07T21:58:41Z</dcterms:created>
  <dcterms:modified xsi:type="dcterms:W3CDTF">2022-06-22T08:12:22Z</dcterms:modified>
</cp:coreProperties>
</file>