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6" r:id="rId3"/>
    <p:sldId id="281" r:id="rId4"/>
    <p:sldId id="264" r:id="rId5"/>
    <p:sldId id="283" r:id="rId6"/>
    <p:sldId id="282" r:id="rId7"/>
    <p:sldId id="284" r:id="rId8"/>
    <p:sldId id="271" r:id="rId9"/>
    <p:sldId id="285" r:id="rId10"/>
    <p:sldId id="266" r:id="rId11"/>
    <p:sldId id="275" r:id="rId12"/>
    <p:sldId id="276" r:id="rId13"/>
    <p:sldId id="277" r:id="rId14"/>
    <p:sldId id="278" r:id="rId15"/>
    <p:sldId id="279" r:id="rId16"/>
    <p:sldId id="258" r:id="rId17"/>
    <p:sldId id="262" r:id="rId18"/>
    <p:sldId id="269" r:id="rId19"/>
    <p:sldId id="265"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64" autoAdjust="0"/>
  </p:normalViewPr>
  <p:slideViewPr>
    <p:cSldViewPr snapToGrid="0">
      <p:cViewPr varScale="1">
        <p:scale>
          <a:sx n="51" d="100"/>
          <a:sy n="51" d="100"/>
        </p:scale>
        <p:origin x="-816"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en-US"/>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a:p>
        </p:txBody>
      </p:sp>
      <p:sp>
        <p:nvSpPr>
          <p:cNvPr id="4" name="Symbol zastępczy daty 3"/>
          <p:cNvSpPr>
            <a:spLocks noGrp="1"/>
          </p:cNvSpPr>
          <p:nvPr>
            <p:ph type="dt" sz="half" idx="10"/>
          </p:nvPr>
        </p:nvSpPr>
        <p:spPr/>
        <p:txBody>
          <a:bodyPr/>
          <a:lstStyle/>
          <a:p>
            <a:fld id="{D4AB2681-E270-47E3-B835-DBB2EC70D270}" type="datetimeFigureOut">
              <a:rPr lang="en-US" smtClean="0"/>
              <a:pPr/>
              <a:t>10/30/2020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9771746A-02BC-4CE7-8420-85FAA6B06119}" type="slidenum">
              <a:rPr lang="en-US" smtClean="0"/>
              <a:pPr/>
              <a:t>‹#›</a:t>
            </a:fld>
            <a:endParaRPr lang="en-US"/>
          </a:p>
        </p:txBody>
      </p:sp>
    </p:spTree>
    <p:extLst>
      <p:ext uri="{BB962C8B-B14F-4D97-AF65-F5344CB8AC3E}">
        <p14:creationId xmlns="" xmlns:p14="http://schemas.microsoft.com/office/powerpoint/2010/main" val="1629121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D4AB2681-E270-47E3-B835-DBB2EC70D270}" type="datetimeFigureOut">
              <a:rPr lang="en-US" smtClean="0"/>
              <a:pPr/>
              <a:t>10/30/2020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9771746A-02BC-4CE7-8420-85FAA6B06119}" type="slidenum">
              <a:rPr lang="en-US" smtClean="0"/>
              <a:pPr/>
              <a:t>‹#›</a:t>
            </a:fld>
            <a:endParaRPr lang="en-US"/>
          </a:p>
        </p:txBody>
      </p:sp>
    </p:spTree>
    <p:extLst>
      <p:ext uri="{BB962C8B-B14F-4D97-AF65-F5344CB8AC3E}">
        <p14:creationId xmlns="" xmlns:p14="http://schemas.microsoft.com/office/powerpoint/2010/main" val="399803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en-US"/>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D4AB2681-E270-47E3-B835-DBB2EC70D270}" type="datetimeFigureOut">
              <a:rPr lang="en-US" smtClean="0"/>
              <a:pPr/>
              <a:t>10/30/2020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9771746A-02BC-4CE7-8420-85FAA6B06119}" type="slidenum">
              <a:rPr lang="en-US" smtClean="0"/>
              <a:pPr/>
              <a:t>‹#›</a:t>
            </a:fld>
            <a:endParaRPr lang="en-US"/>
          </a:p>
        </p:txBody>
      </p:sp>
    </p:spTree>
    <p:extLst>
      <p:ext uri="{BB962C8B-B14F-4D97-AF65-F5344CB8AC3E}">
        <p14:creationId xmlns="" xmlns:p14="http://schemas.microsoft.com/office/powerpoint/2010/main" val="83985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10"/>
          </p:nvPr>
        </p:nvSpPr>
        <p:spPr/>
        <p:txBody>
          <a:bodyPr/>
          <a:lstStyle/>
          <a:p>
            <a:fld id="{D4AB2681-E270-47E3-B835-DBB2EC70D270}" type="datetimeFigureOut">
              <a:rPr lang="en-US" smtClean="0"/>
              <a:pPr/>
              <a:t>10/30/2020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9771746A-02BC-4CE7-8420-85FAA6B06119}" type="slidenum">
              <a:rPr lang="en-US" smtClean="0"/>
              <a:pPr/>
              <a:t>‹#›</a:t>
            </a:fld>
            <a:endParaRPr lang="en-US"/>
          </a:p>
        </p:txBody>
      </p:sp>
    </p:spTree>
    <p:extLst>
      <p:ext uri="{BB962C8B-B14F-4D97-AF65-F5344CB8AC3E}">
        <p14:creationId xmlns="" xmlns:p14="http://schemas.microsoft.com/office/powerpoint/2010/main" val="87102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en-US"/>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D4AB2681-E270-47E3-B835-DBB2EC70D270}" type="datetimeFigureOut">
              <a:rPr lang="en-US" smtClean="0"/>
              <a:pPr/>
              <a:t>10/30/2020</a:t>
            </a:fld>
            <a:endParaRPr lang="en-US"/>
          </a:p>
        </p:txBody>
      </p:sp>
      <p:sp>
        <p:nvSpPr>
          <p:cNvPr id="5" name="Symbol zastępczy stopki 4"/>
          <p:cNvSpPr>
            <a:spLocks noGrp="1"/>
          </p:cNvSpPr>
          <p:nvPr>
            <p:ph type="ftr" sz="quarter" idx="11"/>
          </p:nvPr>
        </p:nvSpPr>
        <p:spPr/>
        <p:txBody>
          <a:bodyPr/>
          <a:lstStyle/>
          <a:p>
            <a:endParaRPr lang="en-US"/>
          </a:p>
        </p:txBody>
      </p:sp>
      <p:sp>
        <p:nvSpPr>
          <p:cNvPr id="6" name="Symbol zastępczy numeru slajdu 5"/>
          <p:cNvSpPr>
            <a:spLocks noGrp="1"/>
          </p:cNvSpPr>
          <p:nvPr>
            <p:ph type="sldNum" sz="quarter" idx="12"/>
          </p:nvPr>
        </p:nvSpPr>
        <p:spPr/>
        <p:txBody>
          <a:bodyPr/>
          <a:lstStyle/>
          <a:p>
            <a:fld id="{9771746A-02BC-4CE7-8420-85FAA6B06119}" type="slidenum">
              <a:rPr lang="en-US" smtClean="0"/>
              <a:pPr/>
              <a:t>‹#›</a:t>
            </a:fld>
            <a:endParaRPr lang="en-US"/>
          </a:p>
        </p:txBody>
      </p:sp>
    </p:spTree>
    <p:extLst>
      <p:ext uri="{BB962C8B-B14F-4D97-AF65-F5344CB8AC3E}">
        <p14:creationId xmlns="" xmlns:p14="http://schemas.microsoft.com/office/powerpoint/2010/main" val="126229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daty 4"/>
          <p:cNvSpPr>
            <a:spLocks noGrp="1"/>
          </p:cNvSpPr>
          <p:nvPr>
            <p:ph type="dt" sz="half" idx="10"/>
          </p:nvPr>
        </p:nvSpPr>
        <p:spPr/>
        <p:txBody>
          <a:bodyPr/>
          <a:lstStyle/>
          <a:p>
            <a:fld id="{D4AB2681-E270-47E3-B835-DBB2EC70D270}" type="datetimeFigureOut">
              <a:rPr lang="en-US" smtClean="0"/>
              <a:pPr/>
              <a:t>10/30/2020</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9771746A-02BC-4CE7-8420-85FAA6B06119}" type="slidenum">
              <a:rPr lang="en-US" smtClean="0"/>
              <a:pPr/>
              <a:t>‹#›</a:t>
            </a:fld>
            <a:endParaRPr lang="en-US"/>
          </a:p>
        </p:txBody>
      </p:sp>
    </p:spTree>
    <p:extLst>
      <p:ext uri="{BB962C8B-B14F-4D97-AF65-F5344CB8AC3E}">
        <p14:creationId xmlns="" xmlns:p14="http://schemas.microsoft.com/office/powerpoint/2010/main" val="406866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en-US"/>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7" name="Symbol zastępczy daty 6"/>
          <p:cNvSpPr>
            <a:spLocks noGrp="1"/>
          </p:cNvSpPr>
          <p:nvPr>
            <p:ph type="dt" sz="half" idx="10"/>
          </p:nvPr>
        </p:nvSpPr>
        <p:spPr/>
        <p:txBody>
          <a:bodyPr/>
          <a:lstStyle/>
          <a:p>
            <a:fld id="{D4AB2681-E270-47E3-B835-DBB2EC70D270}" type="datetimeFigureOut">
              <a:rPr lang="en-US" smtClean="0"/>
              <a:pPr/>
              <a:t>10/30/2020</a:t>
            </a:fld>
            <a:endParaRPr lang="en-US"/>
          </a:p>
        </p:txBody>
      </p:sp>
      <p:sp>
        <p:nvSpPr>
          <p:cNvPr id="8" name="Symbol zastępczy stopki 7"/>
          <p:cNvSpPr>
            <a:spLocks noGrp="1"/>
          </p:cNvSpPr>
          <p:nvPr>
            <p:ph type="ftr" sz="quarter" idx="11"/>
          </p:nvPr>
        </p:nvSpPr>
        <p:spPr/>
        <p:txBody>
          <a:bodyPr/>
          <a:lstStyle/>
          <a:p>
            <a:endParaRPr lang="en-US"/>
          </a:p>
        </p:txBody>
      </p:sp>
      <p:sp>
        <p:nvSpPr>
          <p:cNvPr id="9" name="Symbol zastępczy numeru slajdu 8"/>
          <p:cNvSpPr>
            <a:spLocks noGrp="1"/>
          </p:cNvSpPr>
          <p:nvPr>
            <p:ph type="sldNum" sz="quarter" idx="12"/>
          </p:nvPr>
        </p:nvSpPr>
        <p:spPr/>
        <p:txBody>
          <a:bodyPr/>
          <a:lstStyle/>
          <a:p>
            <a:fld id="{9771746A-02BC-4CE7-8420-85FAA6B06119}" type="slidenum">
              <a:rPr lang="en-US" smtClean="0"/>
              <a:pPr/>
              <a:t>‹#›</a:t>
            </a:fld>
            <a:endParaRPr lang="en-US"/>
          </a:p>
        </p:txBody>
      </p:sp>
    </p:spTree>
    <p:extLst>
      <p:ext uri="{BB962C8B-B14F-4D97-AF65-F5344CB8AC3E}">
        <p14:creationId xmlns="" xmlns:p14="http://schemas.microsoft.com/office/powerpoint/2010/main" val="316307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US"/>
          </a:p>
        </p:txBody>
      </p:sp>
      <p:sp>
        <p:nvSpPr>
          <p:cNvPr id="3" name="Symbol zastępczy daty 2"/>
          <p:cNvSpPr>
            <a:spLocks noGrp="1"/>
          </p:cNvSpPr>
          <p:nvPr>
            <p:ph type="dt" sz="half" idx="10"/>
          </p:nvPr>
        </p:nvSpPr>
        <p:spPr/>
        <p:txBody>
          <a:bodyPr/>
          <a:lstStyle/>
          <a:p>
            <a:fld id="{D4AB2681-E270-47E3-B835-DBB2EC70D270}" type="datetimeFigureOut">
              <a:rPr lang="en-US" smtClean="0"/>
              <a:pPr/>
              <a:t>10/30/2020</a:t>
            </a:fld>
            <a:endParaRPr lang="en-US"/>
          </a:p>
        </p:txBody>
      </p:sp>
      <p:sp>
        <p:nvSpPr>
          <p:cNvPr id="4" name="Symbol zastępczy stopki 3"/>
          <p:cNvSpPr>
            <a:spLocks noGrp="1"/>
          </p:cNvSpPr>
          <p:nvPr>
            <p:ph type="ftr" sz="quarter" idx="11"/>
          </p:nvPr>
        </p:nvSpPr>
        <p:spPr/>
        <p:txBody>
          <a:bodyPr/>
          <a:lstStyle/>
          <a:p>
            <a:endParaRPr lang="en-US"/>
          </a:p>
        </p:txBody>
      </p:sp>
      <p:sp>
        <p:nvSpPr>
          <p:cNvPr id="5" name="Symbol zastępczy numeru slajdu 4"/>
          <p:cNvSpPr>
            <a:spLocks noGrp="1"/>
          </p:cNvSpPr>
          <p:nvPr>
            <p:ph type="sldNum" sz="quarter" idx="12"/>
          </p:nvPr>
        </p:nvSpPr>
        <p:spPr/>
        <p:txBody>
          <a:bodyPr/>
          <a:lstStyle/>
          <a:p>
            <a:fld id="{9771746A-02BC-4CE7-8420-85FAA6B06119}" type="slidenum">
              <a:rPr lang="en-US" smtClean="0"/>
              <a:pPr/>
              <a:t>‹#›</a:t>
            </a:fld>
            <a:endParaRPr lang="en-US"/>
          </a:p>
        </p:txBody>
      </p:sp>
    </p:spTree>
    <p:extLst>
      <p:ext uri="{BB962C8B-B14F-4D97-AF65-F5344CB8AC3E}">
        <p14:creationId xmlns="" xmlns:p14="http://schemas.microsoft.com/office/powerpoint/2010/main" val="374470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4AB2681-E270-47E3-B835-DBB2EC70D270}" type="datetimeFigureOut">
              <a:rPr lang="en-US" smtClean="0"/>
              <a:pPr/>
              <a:t>10/30/2020</a:t>
            </a:fld>
            <a:endParaRPr lang="en-US"/>
          </a:p>
        </p:txBody>
      </p:sp>
      <p:sp>
        <p:nvSpPr>
          <p:cNvPr id="3" name="Symbol zastępczy stopki 2"/>
          <p:cNvSpPr>
            <a:spLocks noGrp="1"/>
          </p:cNvSpPr>
          <p:nvPr>
            <p:ph type="ftr" sz="quarter" idx="11"/>
          </p:nvPr>
        </p:nvSpPr>
        <p:spPr/>
        <p:txBody>
          <a:bodyPr/>
          <a:lstStyle/>
          <a:p>
            <a:endParaRPr lang="en-US"/>
          </a:p>
        </p:txBody>
      </p:sp>
      <p:sp>
        <p:nvSpPr>
          <p:cNvPr id="4" name="Symbol zastępczy numeru slajdu 3"/>
          <p:cNvSpPr>
            <a:spLocks noGrp="1"/>
          </p:cNvSpPr>
          <p:nvPr>
            <p:ph type="sldNum" sz="quarter" idx="12"/>
          </p:nvPr>
        </p:nvSpPr>
        <p:spPr/>
        <p:txBody>
          <a:bodyPr/>
          <a:lstStyle/>
          <a:p>
            <a:fld id="{9771746A-02BC-4CE7-8420-85FAA6B06119}" type="slidenum">
              <a:rPr lang="en-US" smtClean="0"/>
              <a:pPr/>
              <a:t>‹#›</a:t>
            </a:fld>
            <a:endParaRPr lang="en-US"/>
          </a:p>
        </p:txBody>
      </p:sp>
    </p:spTree>
    <p:extLst>
      <p:ext uri="{BB962C8B-B14F-4D97-AF65-F5344CB8AC3E}">
        <p14:creationId xmlns="" xmlns:p14="http://schemas.microsoft.com/office/powerpoint/2010/main" val="1160601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D4AB2681-E270-47E3-B835-DBB2EC70D270}" type="datetimeFigureOut">
              <a:rPr lang="en-US" smtClean="0"/>
              <a:pPr/>
              <a:t>10/30/2020</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9771746A-02BC-4CE7-8420-85FAA6B06119}" type="slidenum">
              <a:rPr lang="en-US" smtClean="0"/>
              <a:pPr/>
              <a:t>‹#›</a:t>
            </a:fld>
            <a:endParaRPr lang="en-US"/>
          </a:p>
        </p:txBody>
      </p:sp>
    </p:spTree>
    <p:extLst>
      <p:ext uri="{BB962C8B-B14F-4D97-AF65-F5344CB8AC3E}">
        <p14:creationId xmlns="" xmlns:p14="http://schemas.microsoft.com/office/powerpoint/2010/main" val="959206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D4AB2681-E270-47E3-B835-DBB2EC70D270}" type="datetimeFigureOut">
              <a:rPr lang="en-US" smtClean="0"/>
              <a:pPr/>
              <a:t>10/30/2020</a:t>
            </a:fld>
            <a:endParaRPr lang="en-US"/>
          </a:p>
        </p:txBody>
      </p:sp>
      <p:sp>
        <p:nvSpPr>
          <p:cNvPr id="6" name="Symbol zastępczy stopki 5"/>
          <p:cNvSpPr>
            <a:spLocks noGrp="1"/>
          </p:cNvSpPr>
          <p:nvPr>
            <p:ph type="ftr" sz="quarter" idx="11"/>
          </p:nvPr>
        </p:nvSpPr>
        <p:spPr/>
        <p:txBody>
          <a:bodyPr/>
          <a:lstStyle/>
          <a:p>
            <a:endParaRPr lang="en-US"/>
          </a:p>
        </p:txBody>
      </p:sp>
      <p:sp>
        <p:nvSpPr>
          <p:cNvPr id="7" name="Symbol zastępczy numeru slajdu 6"/>
          <p:cNvSpPr>
            <a:spLocks noGrp="1"/>
          </p:cNvSpPr>
          <p:nvPr>
            <p:ph type="sldNum" sz="quarter" idx="12"/>
          </p:nvPr>
        </p:nvSpPr>
        <p:spPr/>
        <p:txBody>
          <a:bodyPr/>
          <a:lstStyle/>
          <a:p>
            <a:fld id="{9771746A-02BC-4CE7-8420-85FAA6B06119}" type="slidenum">
              <a:rPr lang="en-US" smtClean="0"/>
              <a:pPr/>
              <a:t>‹#›</a:t>
            </a:fld>
            <a:endParaRPr lang="en-US"/>
          </a:p>
        </p:txBody>
      </p:sp>
    </p:spTree>
    <p:extLst>
      <p:ext uri="{BB962C8B-B14F-4D97-AF65-F5344CB8AC3E}">
        <p14:creationId xmlns="" xmlns:p14="http://schemas.microsoft.com/office/powerpoint/2010/main" val="3938168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US"/>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B2681-E270-47E3-B835-DBB2EC70D270}" type="datetimeFigureOut">
              <a:rPr lang="en-US" smtClean="0"/>
              <a:pPr/>
              <a:t>10/30/2020</a:t>
            </a:fld>
            <a:endParaRPr lang="en-US"/>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1746A-02BC-4CE7-8420-85FAA6B06119}" type="slidenum">
              <a:rPr lang="en-US" smtClean="0"/>
              <a:pPr/>
              <a:t>‹#›</a:t>
            </a:fld>
            <a:endParaRPr lang="en-US"/>
          </a:p>
        </p:txBody>
      </p:sp>
    </p:spTree>
    <p:extLst>
      <p:ext uri="{BB962C8B-B14F-4D97-AF65-F5344CB8AC3E}">
        <p14:creationId xmlns="" xmlns:p14="http://schemas.microsoft.com/office/powerpoint/2010/main" val="4184352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brpd.gov.pl/" TargetMode="External"/><Relationship Id="rId2" Type="http://schemas.openxmlformats.org/officeDocument/2006/relationships/hyperlink" Target="https://pl.wikipedia.org/wiki/Janusz_Korcza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712894" y="829107"/>
            <a:ext cx="6591300" cy="1325563"/>
          </a:xfrm>
        </p:spPr>
        <p:txBody>
          <a:bodyPr>
            <a:normAutofit/>
          </a:bodyPr>
          <a:lstStyle/>
          <a:p>
            <a:pPr algn="ctr"/>
            <a:r>
              <a:rPr lang="pl-PL" sz="1600" dirty="0" smtClean="0">
                <a:latin typeface="Tahoma" panose="020B0604030504040204" pitchFamily="34" charset="0"/>
                <a:ea typeface="Tahoma" panose="020B0604030504040204" pitchFamily="34" charset="0"/>
                <a:cs typeface="Tahoma" panose="020B0604030504040204" pitchFamily="34" charset="0"/>
              </a:rPr>
              <a:t>Zespół Szkół Specjalnych nr 78 im. Ewy Szelburg-Zarembiny </a:t>
            </a:r>
            <a:br>
              <a:rPr lang="pl-PL" sz="1600" dirty="0" smtClean="0">
                <a:latin typeface="Tahoma" panose="020B0604030504040204" pitchFamily="34" charset="0"/>
                <a:ea typeface="Tahoma" panose="020B0604030504040204" pitchFamily="34" charset="0"/>
                <a:cs typeface="Tahoma" panose="020B0604030504040204" pitchFamily="34" charset="0"/>
              </a:rPr>
            </a:br>
            <a:r>
              <a:rPr lang="pl-PL" sz="1600" dirty="0" smtClean="0">
                <a:latin typeface="Tahoma" panose="020B0604030504040204" pitchFamily="34" charset="0"/>
                <a:ea typeface="Tahoma" panose="020B0604030504040204" pitchFamily="34" charset="0"/>
                <a:cs typeface="Tahoma" panose="020B0604030504040204" pitchFamily="34" charset="0"/>
              </a:rPr>
              <a:t>w Instytucie „Pomnik-Centrum Zdrowia Dziecka”</a:t>
            </a: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2"/>
          <p:cNvSpPr>
            <a:spLocks noGrp="1"/>
          </p:cNvSpPr>
          <p:nvPr>
            <p:ph idx="1"/>
          </p:nvPr>
        </p:nvSpPr>
        <p:spPr>
          <a:xfrm>
            <a:off x="1935307" y="2341707"/>
            <a:ext cx="8649566" cy="3130838"/>
          </a:xfrm>
        </p:spPr>
        <p:txBody>
          <a:bodyPr>
            <a:normAutofit fontScale="85000" lnSpcReduction="20000"/>
          </a:bodyPr>
          <a:lstStyle/>
          <a:p>
            <a:pPr marL="0" indent="0" algn="ctr">
              <a:buNone/>
            </a:pPr>
            <a:endParaRPr lang="pl-PL" dirty="0" smtClean="0"/>
          </a:p>
          <a:p>
            <a:pPr marL="0" indent="0" algn="ctr">
              <a:buNone/>
            </a:pPr>
            <a:endParaRPr lang="pl-PL" dirty="0"/>
          </a:p>
          <a:p>
            <a:pPr marL="0" indent="0" algn="ctr">
              <a:buNone/>
            </a:pPr>
            <a:r>
              <a:rPr lang="pl-PL" sz="5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Książki o prawach dziecka </a:t>
            </a:r>
          </a:p>
          <a:p>
            <a:pPr marL="0" indent="0" algn="ctr">
              <a:buNone/>
            </a:pPr>
            <a:r>
              <a:rPr lang="pl-PL" sz="5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w naszej bibliotece </a:t>
            </a:r>
          </a:p>
          <a:p>
            <a:pPr marL="0" indent="0" algn="ctr">
              <a:buNone/>
            </a:pPr>
            <a:endParaRPr lang="pl-PL" dirty="0"/>
          </a:p>
          <a:p>
            <a:pPr marL="0" indent="0" algn="r">
              <a:buNone/>
            </a:pPr>
            <a:r>
              <a:rPr lang="pl-PL" sz="2400" dirty="0" smtClean="0"/>
              <a:t>Materiał </a:t>
            </a:r>
            <a:r>
              <a:rPr lang="pl-PL" sz="2400" dirty="0" smtClean="0"/>
              <a:t>przygotowała i opracowała</a:t>
            </a:r>
          </a:p>
          <a:p>
            <a:pPr marL="0" indent="0" algn="ctr">
              <a:buNone/>
            </a:pPr>
            <a:r>
              <a:rPr lang="pl-PL" sz="2400" dirty="0" smtClean="0"/>
              <a:t>                                                                                  Elżbieta </a:t>
            </a:r>
            <a:r>
              <a:rPr lang="pl-PL" sz="2400" dirty="0" smtClean="0"/>
              <a:t>Filipowska, Monika Osiej</a:t>
            </a:r>
            <a:endParaRPr lang="en-US" sz="2400" dirty="0"/>
          </a:p>
        </p:txBody>
      </p:sp>
    </p:spTree>
    <p:extLst>
      <p:ext uri="{BB962C8B-B14F-4D97-AF65-F5344CB8AC3E}">
        <p14:creationId xmlns="" xmlns:p14="http://schemas.microsoft.com/office/powerpoint/2010/main" val="3305419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252088"/>
            <a:ext cx="10538012" cy="6328821"/>
          </a:xfrm>
        </p:spPr>
        <p:txBody>
          <a:bodyPr>
            <a:normAutofit fontScale="85000" lnSpcReduction="20000"/>
          </a:bodyPr>
          <a:lstStyle/>
          <a:p>
            <a:pPr marL="0" indent="0" algn="ctr">
              <a:buNone/>
            </a:pPr>
            <a:r>
              <a:rPr lang="pl-PL" b="1" dirty="0" smtClean="0">
                <a:solidFill>
                  <a:schemeClr val="accent2">
                    <a:lumMod val="75000"/>
                  </a:schemeClr>
                </a:solidFill>
              </a:rPr>
              <a:t>                                                   </a:t>
            </a:r>
          </a:p>
          <a:p>
            <a:pPr marL="0" indent="0" algn="ctr">
              <a:buNone/>
            </a:pPr>
            <a:endParaRPr lang="pl-PL" sz="3500" b="1" dirty="0">
              <a:solidFill>
                <a:schemeClr val="accent2">
                  <a:lumMod val="75000"/>
                </a:schemeClr>
              </a:solidFill>
            </a:endParaRPr>
          </a:p>
          <a:p>
            <a:pPr marL="0" indent="0" algn="ctr">
              <a:buNone/>
            </a:pPr>
            <a:r>
              <a:rPr lang="pl-PL" sz="3600" b="1" dirty="0">
                <a:latin typeface="Tahoma" panose="020B0604030504040204" pitchFamily="34" charset="0"/>
                <a:ea typeface="Tahoma" panose="020B0604030504040204" pitchFamily="34" charset="0"/>
                <a:cs typeface="Tahoma" panose="020B0604030504040204" pitchFamily="34" charset="0"/>
              </a:rPr>
              <a:t> </a:t>
            </a:r>
            <a:r>
              <a:rPr lang="pl-PL" sz="3600" b="1" dirty="0" smtClean="0">
                <a:latin typeface="Tahoma" panose="020B0604030504040204" pitchFamily="34" charset="0"/>
                <a:ea typeface="Tahoma" panose="020B0604030504040204" pitchFamily="34" charset="0"/>
                <a:cs typeface="Tahoma" panose="020B0604030504040204" pitchFamily="34" charset="0"/>
              </a:rPr>
              <a:t>                      Grzegorz </a:t>
            </a:r>
            <a:r>
              <a:rPr lang="pl-PL" sz="3600" b="1" dirty="0" err="1">
                <a:latin typeface="Tahoma" panose="020B0604030504040204" pitchFamily="34" charset="0"/>
                <a:ea typeface="Tahoma" panose="020B0604030504040204" pitchFamily="34" charset="0"/>
                <a:cs typeface="Tahoma" panose="020B0604030504040204" pitchFamily="34" charset="0"/>
              </a:rPr>
              <a:t>Kasdepke</a:t>
            </a:r>
            <a:endParaRPr lang="pl-PL" sz="3600" b="1"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pl-PL" sz="3500" b="1" dirty="0" smtClean="0">
                <a:solidFill>
                  <a:schemeClr val="accent2">
                    <a:lumMod val="75000"/>
                  </a:schemeClr>
                </a:solidFill>
              </a:rPr>
              <a:t>                                   </a:t>
            </a:r>
          </a:p>
          <a:p>
            <a:pPr marL="0" indent="0" algn="ctr">
              <a:buNone/>
            </a:pPr>
            <a:r>
              <a:rPr lang="pl-PL" sz="3500" b="1" dirty="0">
                <a:solidFill>
                  <a:schemeClr val="accent2">
                    <a:lumMod val="75000"/>
                  </a:schemeClr>
                </a:solidFill>
              </a:rPr>
              <a:t> </a:t>
            </a:r>
            <a:r>
              <a:rPr lang="pl-PL" sz="3500" b="1" dirty="0" smtClean="0">
                <a:solidFill>
                  <a:schemeClr val="accent2">
                    <a:lumMod val="75000"/>
                  </a:schemeClr>
                </a:solidFill>
              </a:rPr>
              <a:t>                                   </a:t>
            </a:r>
            <a:r>
              <a:rPr lang="pl-PL" sz="35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Kuba i </a:t>
            </a:r>
            <a:r>
              <a:rPr lang="pl-PL" sz="35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a:t>
            </a:r>
            <a:r>
              <a:rPr lang="pl-PL" sz="35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uba w szpitalu</a:t>
            </a:r>
            <a:r>
              <a:rPr lang="pl-PL" sz="3500" dirty="0" smtClean="0">
                <a:latin typeface="Tahoma" panose="020B0604030504040204" pitchFamily="34" charset="0"/>
                <a:ea typeface="Tahoma" panose="020B0604030504040204" pitchFamily="34" charset="0"/>
                <a:cs typeface="Tahoma" panose="020B0604030504040204" pitchFamily="34" charset="0"/>
              </a:rPr>
              <a:t> </a:t>
            </a:r>
            <a:endParaRPr lang="pl-PL" sz="35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pl-PL" dirty="0" smtClean="0">
                <a:latin typeface="Tahoma" panose="020B0604030504040204" pitchFamily="34" charset="0"/>
                <a:ea typeface="Tahoma" panose="020B0604030504040204" pitchFamily="34" charset="0"/>
                <a:cs typeface="Tahoma" panose="020B0604030504040204" pitchFamily="34" charset="0"/>
              </a:rPr>
              <a:t>                                   </a:t>
            </a:r>
            <a:r>
              <a:rPr lang="pl-PL" sz="2400" dirty="0" smtClean="0">
                <a:latin typeface="Tahoma" panose="020B0604030504040204" pitchFamily="34" charset="0"/>
                <a:ea typeface="Tahoma" panose="020B0604030504040204" pitchFamily="34" charset="0"/>
                <a:cs typeface="Tahoma" panose="020B0604030504040204" pitchFamily="34" charset="0"/>
              </a:rPr>
              <a:t>czyli o prawach </a:t>
            </a:r>
            <a:r>
              <a:rPr lang="pl-PL" sz="2400" dirty="0" err="1" smtClean="0">
                <a:latin typeface="Tahoma" panose="020B0604030504040204" pitchFamily="34" charset="0"/>
                <a:ea typeface="Tahoma" panose="020B0604030504040204" pitchFamily="34" charset="0"/>
                <a:cs typeface="Tahoma" panose="020B0604030504040204" pitchFamily="34" charset="0"/>
              </a:rPr>
              <a:t>dziecka-pacjenta</a:t>
            </a:r>
            <a:endParaRPr lang="pl-PL" sz="24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pl-PL" sz="2400" dirty="0">
                <a:latin typeface="Tahoma" panose="020B0604030504040204" pitchFamily="34" charset="0"/>
                <a:ea typeface="Tahoma" panose="020B0604030504040204" pitchFamily="34" charset="0"/>
                <a:cs typeface="Tahoma" panose="020B0604030504040204" pitchFamily="34" charset="0"/>
              </a:rPr>
              <a:t> </a:t>
            </a:r>
            <a:r>
              <a:rPr lang="pl-PL" sz="2400" dirty="0" smtClean="0">
                <a:latin typeface="Tahoma" panose="020B0604030504040204" pitchFamily="34" charset="0"/>
                <a:ea typeface="Tahoma" panose="020B0604030504040204" pitchFamily="34" charset="0"/>
                <a:cs typeface="Tahoma" panose="020B0604030504040204" pitchFamily="34" charset="0"/>
              </a:rPr>
              <a:t>                             prawie wszystko!</a:t>
            </a:r>
          </a:p>
          <a:p>
            <a:pPr marL="0" indent="0" algn="ctr">
              <a:buNone/>
            </a:pPr>
            <a:endParaRPr lang="pl-PL" u="sng" dirty="0" smtClean="0"/>
          </a:p>
          <a:p>
            <a:pPr marL="0" indent="0" algn="ctr">
              <a:buNone/>
            </a:pPr>
            <a:endParaRPr lang="pl-PL" u="sng" dirty="0"/>
          </a:p>
          <a:p>
            <a:pPr marL="0" indent="0" algn="ctr">
              <a:buNone/>
            </a:pPr>
            <a:endParaRPr lang="pl-PL" u="sng" dirty="0" smtClean="0"/>
          </a:p>
          <a:p>
            <a:pPr marL="0" indent="0" algn="ctr">
              <a:buNone/>
            </a:pPr>
            <a:endParaRPr lang="pl-PL" u="sng" dirty="0" smtClean="0"/>
          </a:p>
          <a:p>
            <a:pPr marL="0" indent="0">
              <a:buNone/>
            </a:pPr>
            <a:endParaRPr lang="pl-PL" sz="2000" dirty="0"/>
          </a:p>
          <a:p>
            <a:pPr marL="0" indent="0">
              <a:buNone/>
            </a:pPr>
            <a:r>
              <a:rPr lang="pl-PL" sz="1900" dirty="0" smtClean="0">
                <a:latin typeface="Tahoma" panose="020B0604030504040204" pitchFamily="34" charset="0"/>
                <a:ea typeface="Tahoma" panose="020B0604030504040204" pitchFamily="34" charset="0"/>
                <a:cs typeface="Tahoma" panose="020B0604030504040204" pitchFamily="34" charset="0"/>
              </a:rPr>
              <a:t>Książka opowiada o tym jak Kuba </a:t>
            </a:r>
            <a:r>
              <a:rPr lang="pl-PL" sz="1900" dirty="0">
                <a:latin typeface="Tahoma" panose="020B0604030504040204" pitchFamily="34" charset="0"/>
                <a:ea typeface="Tahoma" panose="020B0604030504040204" pitchFamily="34" charset="0"/>
                <a:cs typeface="Tahoma" panose="020B0604030504040204" pitchFamily="34" charset="0"/>
              </a:rPr>
              <a:t>trafia do szpitala, a razem z </a:t>
            </a:r>
            <a:r>
              <a:rPr lang="pl-PL" sz="1900" dirty="0" smtClean="0">
                <a:latin typeface="Tahoma" panose="020B0604030504040204" pitchFamily="34" charset="0"/>
                <a:ea typeface="Tahoma" panose="020B0604030504040204" pitchFamily="34" charset="0"/>
                <a:cs typeface="Tahoma" panose="020B0604030504040204" pitchFamily="34" charset="0"/>
              </a:rPr>
              <a:t>nim </a:t>
            </a:r>
            <a:r>
              <a:rPr lang="pl-PL" sz="1900" dirty="0">
                <a:latin typeface="Tahoma" panose="020B0604030504040204" pitchFamily="34" charset="0"/>
                <a:ea typeface="Tahoma" panose="020B0604030504040204" pitchFamily="34" charset="0"/>
                <a:cs typeface="Tahoma" panose="020B0604030504040204" pitchFamily="34" charset="0"/>
              </a:rPr>
              <a:t>cała rodzina – d</a:t>
            </a:r>
            <a:r>
              <a:rPr lang="pl-PL" sz="1900" dirty="0" smtClean="0">
                <a:latin typeface="Tahoma" panose="020B0604030504040204" pitchFamily="34" charset="0"/>
                <a:ea typeface="Tahoma" panose="020B0604030504040204" pitchFamily="34" charset="0"/>
                <a:cs typeface="Tahoma" panose="020B0604030504040204" pitchFamily="34" charset="0"/>
              </a:rPr>
              <a:t>zięki </a:t>
            </a:r>
            <a:r>
              <a:rPr lang="pl-PL" sz="1900" dirty="0">
                <a:latin typeface="Tahoma" panose="020B0604030504040204" pitchFamily="34" charset="0"/>
                <a:ea typeface="Tahoma" panose="020B0604030504040204" pitchFamily="34" charset="0"/>
                <a:cs typeface="Tahoma" panose="020B0604030504040204" pitchFamily="34" charset="0"/>
              </a:rPr>
              <a:t>ich </a:t>
            </a:r>
            <a:r>
              <a:rPr lang="pl-PL" sz="1900" dirty="0" smtClean="0">
                <a:latin typeface="Tahoma" panose="020B0604030504040204" pitchFamily="34" charset="0"/>
                <a:ea typeface="Tahoma" panose="020B0604030504040204" pitchFamily="34" charset="0"/>
                <a:cs typeface="Tahoma" panose="020B0604030504040204" pitchFamily="34" charset="0"/>
              </a:rPr>
              <a:t>przygodom </a:t>
            </a:r>
          </a:p>
          <a:p>
            <a:pPr marL="0" indent="0">
              <a:buNone/>
            </a:pPr>
            <a:r>
              <a:rPr lang="pl-PL" sz="1900" dirty="0" smtClean="0">
                <a:latin typeface="Tahoma" panose="020B0604030504040204" pitchFamily="34" charset="0"/>
                <a:ea typeface="Tahoma" panose="020B0604030504040204" pitchFamily="34" charset="0"/>
                <a:cs typeface="Tahoma" panose="020B0604030504040204" pitchFamily="34" charset="0"/>
              </a:rPr>
              <a:t>dowiadujemy </a:t>
            </a:r>
            <a:r>
              <a:rPr lang="pl-PL" sz="1900" dirty="0">
                <a:latin typeface="Tahoma" panose="020B0604030504040204" pitchFamily="34" charset="0"/>
                <a:ea typeface="Tahoma" panose="020B0604030504040204" pitchFamily="34" charset="0"/>
                <a:cs typeface="Tahoma" panose="020B0604030504040204" pitchFamily="34" charset="0"/>
              </a:rPr>
              <a:t>się, do kogo </a:t>
            </a:r>
            <a:r>
              <a:rPr lang="pl-PL" sz="1900" dirty="0" smtClean="0">
                <a:latin typeface="Tahoma" panose="020B0604030504040204" pitchFamily="34" charset="0"/>
                <a:ea typeface="Tahoma" panose="020B0604030504040204" pitchFamily="34" charset="0"/>
                <a:cs typeface="Tahoma" panose="020B0604030504040204" pitchFamily="34" charset="0"/>
              </a:rPr>
              <a:t>można </a:t>
            </a:r>
            <a:r>
              <a:rPr lang="pl-PL" sz="1900" dirty="0">
                <a:latin typeface="Tahoma" panose="020B0604030504040204" pitchFamily="34" charset="0"/>
                <a:ea typeface="Tahoma" panose="020B0604030504040204" pitchFamily="34" charset="0"/>
                <a:cs typeface="Tahoma" panose="020B0604030504040204" pitchFamily="34" charset="0"/>
              </a:rPr>
              <a:t>zwrócić się o pomoc w razie choroby swojej lub kogoś </a:t>
            </a:r>
            <a:r>
              <a:rPr lang="pl-PL" sz="1900" dirty="0" smtClean="0">
                <a:latin typeface="Tahoma" panose="020B0604030504040204" pitchFamily="34" charset="0"/>
                <a:ea typeface="Tahoma" panose="020B0604030504040204" pitchFamily="34" charset="0"/>
                <a:cs typeface="Tahoma" panose="020B0604030504040204" pitchFamily="34" charset="0"/>
              </a:rPr>
              <a:t>bliskiego.</a:t>
            </a:r>
          </a:p>
          <a:p>
            <a:pPr marL="0" indent="0">
              <a:buNone/>
            </a:pPr>
            <a:endParaRPr lang="pl-PL" sz="19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pl-PL" sz="19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Bohaterowie poznają </a:t>
            </a:r>
            <a:r>
              <a:rPr lang="pl-PL" sz="19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też przysługujące im prawa. </a:t>
            </a:r>
            <a:r>
              <a:rPr lang="pl-PL" sz="1900" u="sng"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Autor podaje numery telefonów, na które może </a:t>
            </a:r>
            <a:endParaRPr lang="pl-PL" sz="1900" u="sng"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pl-PL" sz="1900" u="sng"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zadzwonić </a:t>
            </a:r>
            <a:r>
              <a:rPr lang="pl-PL" sz="1900" u="sng"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dziecko potrzebujące pomocy. </a:t>
            </a:r>
            <a:endParaRPr lang="pl-PL" sz="1900" u="sng"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1900" dirty="0">
              <a:latin typeface="Tahoma" panose="020B0604030504040204" pitchFamily="34" charset="0"/>
              <a:ea typeface="Tahoma" panose="020B0604030504040204" pitchFamily="34" charset="0"/>
              <a:cs typeface="Tahoma" panose="020B0604030504040204" pitchFamily="34" charset="0"/>
            </a:endParaRPr>
          </a:p>
        </p:txBody>
      </p:sp>
      <p:pic>
        <p:nvPicPr>
          <p:cNvPr id="5" name="Obraz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87072" y="937888"/>
            <a:ext cx="2792505" cy="3690537"/>
          </a:xfrm>
          <a:prstGeom prst="rect">
            <a:avLst/>
          </a:prstGeom>
        </p:spPr>
      </p:pic>
    </p:spTree>
    <p:extLst>
      <p:ext uri="{BB962C8B-B14F-4D97-AF65-F5344CB8AC3E}">
        <p14:creationId xmlns="" xmlns:p14="http://schemas.microsoft.com/office/powerpoint/2010/main" val="21928806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45777" y="4572001"/>
            <a:ext cx="10515600" cy="2040312"/>
          </a:xfrm>
        </p:spPr>
        <p:txBody>
          <a:bodyPr>
            <a:normAutofit/>
          </a:bodyPr>
          <a:lstStyle/>
          <a:p>
            <a:r>
              <a:rPr lang="pl-PL" sz="1600" dirty="0" smtClean="0">
                <a:latin typeface="Tahoma" panose="020B0604030504040204" pitchFamily="34" charset="0"/>
                <a:ea typeface="Tahoma" panose="020B0604030504040204" pitchFamily="34" charset="0"/>
                <a:cs typeface="Tahoma" panose="020B0604030504040204" pitchFamily="34" charset="0"/>
              </a:rPr>
              <a:t>W książce tej Pani </a:t>
            </a:r>
            <a:r>
              <a:rPr lang="pl-PL" sz="1600" dirty="0">
                <a:latin typeface="Tahoma" panose="020B0604030504040204" pitchFamily="34" charset="0"/>
                <a:ea typeface="Tahoma" panose="020B0604030504040204" pitchFamily="34" charset="0"/>
                <a:cs typeface="Tahoma" panose="020B0604030504040204" pitchFamily="34" charset="0"/>
              </a:rPr>
              <a:t>Ela organizuje szkolny teatrzyk kukiełkowy Konewka. </a:t>
            </a:r>
            <a:r>
              <a:rPr lang="pl-PL" sz="16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Tematem </a:t>
            </a:r>
            <a:r>
              <a:rPr lang="pl-PL" sz="16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przedstawienia mają być prawa dziecka </a:t>
            </a:r>
            <a:r>
              <a:rPr lang="pl-PL" sz="1600" dirty="0">
                <a:latin typeface="Tahoma" panose="020B0604030504040204" pitchFamily="34" charset="0"/>
                <a:ea typeface="Tahoma" panose="020B0604030504040204" pitchFamily="34" charset="0"/>
                <a:cs typeface="Tahoma" panose="020B0604030504040204" pitchFamily="34" charset="0"/>
              </a:rPr>
              <a:t>(patronem szkoły jest Janusz Korczak). Perypetie teatrzyku, a także przygody szkolne dziecięcych aktorów i towarzyszących im dorosłych </a:t>
            </a:r>
            <a:r>
              <a:rPr lang="pl-PL" sz="16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są pretekstem do pokazania </a:t>
            </a:r>
            <a:r>
              <a:rPr lang="pl-PL" sz="16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pl-PL" sz="16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w </a:t>
            </a:r>
            <a:r>
              <a:rPr lang="pl-PL" sz="16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dowcipnej formie – dwunastu praw przysługujących dzieciom</a:t>
            </a:r>
            <a:r>
              <a:rPr lang="pl-PL" sz="1600" b="1" dirty="0" smtClean="0">
                <a:latin typeface="Tahoma" panose="020B0604030504040204" pitchFamily="34" charset="0"/>
                <a:ea typeface="Tahoma" panose="020B0604030504040204" pitchFamily="34" charset="0"/>
                <a:cs typeface="Tahoma" panose="020B0604030504040204" pitchFamily="34" charset="0"/>
              </a:rPr>
              <a:t>.</a:t>
            </a:r>
            <a:br>
              <a:rPr lang="pl-PL" sz="1600" b="1" dirty="0" smtClean="0">
                <a:latin typeface="Tahoma" panose="020B0604030504040204" pitchFamily="34" charset="0"/>
                <a:ea typeface="Tahoma" panose="020B0604030504040204" pitchFamily="34" charset="0"/>
                <a:cs typeface="Tahoma" panose="020B0604030504040204" pitchFamily="34" charset="0"/>
              </a:rPr>
            </a:br>
            <a:r>
              <a:rPr lang="pl-PL" sz="1600" b="1" dirty="0">
                <a:latin typeface="Tahoma" panose="020B0604030504040204" pitchFamily="34" charset="0"/>
                <a:ea typeface="Tahoma" panose="020B0604030504040204" pitchFamily="34" charset="0"/>
                <a:cs typeface="Tahoma" panose="020B0604030504040204" pitchFamily="34" charset="0"/>
              </a:rPr>
              <a:t/>
            </a:r>
            <a:br>
              <a:rPr lang="pl-PL" sz="1600" b="1" dirty="0">
                <a:latin typeface="Tahoma" panose="020B0604030504040204" pitchFamily="34" charset="0"/>
                <a:ea typeface="Tahoma" panose="020B0604030504040204" pitchFamily="34" charset="0"/>
                <a:cs typeface="Tahoma" panose="020B0604030504040204" pitchFamily="34" charset="0"/>
              </a:rPr>
            </a:br>
            <a:r>
              <a:rPr lang="pl-PL" sz="16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Zbiór </a:t>
            </a:r>
            <a:r>
              <a:rPr lang="pl-PL" sz="16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opowiadań pokazuje, w jaki sposób prawa mogą być przez nie interpretowane i że warto walczyć o ich uznawanie w świecie dorosłych, jako że dzieci mają własne opinie i chcą uczestniczyć w świecie na równych prawach</a:t>
            </a:r>
            <a:endParaRPr lang="en-US" sz="16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660510" y="906753"/>
            <a:ext cx="2814508" cy="3277321"/>
          </a:xfrm>
        </p:spPr>
      </p:pic>
      <p:sp>
        <p:nvSpPr>
          <p:cNvPr id="5" name="Prostokąt 4"/>
          <p:cNvSpPr/>
          <p:nvPr/>
        </p:nvSpPr>
        <p:spPr>
          <a:xfrm>
            <a:off x="4582458" y="1534467"/>
            <a:ext cx="6096000" cy="1569660"/>
          </a:xfrm>
          <a:prstGeom prst="rect">
            <a:avLst/>
          </a:prstGeom>
        </p:spPr>
        <p:txBody>
          <a:bodyPr>
            <a:spAutoFit/>
          </a:bodyPr>
          <a:lstStyle/>
          <a:p>
            <a:pPr algn="ctr"/>
            <a:r>
              <a:rPr lang="pl-PL" sz="3000" b="1" dirty="0">
                <a:latin typeface="Tahoma" panose="020B0604030504040204" pitchFamily="34" charset="0"/>
                <a:ea typeface="Tahoma" panose="020B0604030504040204" pitchFamily="34" charset="0"/>
                <a:cs typeface="Tahoma" panose="020B0604030504040204" pitchFamily="34" charset="0"/>
              </a:rPr>
              <a:t>Grzegorz </a:t>
            </a:r>
            <a:r>
              <a:rPr lang="pl-PL" sz="3000" b="1" dirty="0" err="1" smtClean="0">
                <a:latin typeface="Tahoma" panose="020B0604030504040204" pitchFamily="34" charset="0"/>
                <a:ea typeface="Tahoma" panose="020B0604030504040204" pitchFamily="34" charset="0"/>
                <a:cs typeface="Tahoma" panose="020B0604030504040204" pitchFamily="34" charset="0"/>
              </a:rPr>
              <a:t>Kasdepke</a:t>
            </a:r>
            <a:endParaRPr lang="pl-PL" sz="3000" b="1" dirty="0" smtClean="0">
              <a:latin typeface="Tahoma" panose="020B0604030504040204" pitchFamily="34" charset="0"/>
              <a:ea typeface="Tahoma" panose="020B0604030504040204" pitchFamily="34" charset="0"/>
              <a:cs typeface="Tahoma" panose="020B0604030504040204" pitchFamily="34" charset="0"/>
            </a:endParaRPr>
          </a:p>
          <a:p>
            <a:pPr algn="ctr"/>
            <a:r>
              <a:rPr lang="pl-PL" sz="3000" b="1" dirty="0" smtClean="0">
                <a:latin typeface="Tahoma" panose="020B0604030504040204" pitchFamily="34" charset="0"/>
                <a:ea typeface="Tahoma" panose="020B0604030504040204" pitchFamily="34" charset="0"/>
                <a:cs typeface="Tahoma" panose="020B0604030504040204" pitchFamily="34" charset="0"/>
              </a:rPr>
              <a:t> </a:t>
            </a:r>
            <a:r>
              <a:rPr lang="pl-PL" sz="3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Mam prawo? </a:t>
            </a:r>
            <a:endParaRPr lang="pl-PL" sz="3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pl-PL" dirty="0" smtClean="0">
                <a:latin typeface="Tahoma" panose="020B0604030504040204" pitchFamily="34" charset="0"/>
                <a:ea typeface="Tahoma" panose="020B0604030504040204" pitchFamily="34" charset="0"/>
                <a:cs typeface="Tahoma" panose="020B0604030504040204" pitchFamily="34" charset="0"/>
              </a:rPr>
              <a:t>Czyli </a:t>
            </a:r>
            <a:r>
              <a:rPr lang="pl-PL" dirty="0">
                <a:latin typeface="Tahoma" panose="020B0604030504040204" pitchFamily="34" charset="0"/>
                <a:ea typeface="Tahoma" panose="020B0604030504040204" pitchFamily="34" charset="0"/>
                <a:cs typeface="Tahoma" panose="020B0604030504040204" pitchFamily="34" charset="0"/>
              </a:rPr>
              <a:t>nieomal wszystko, co powinniście wiedzieć </a:t>
            </a:r>
            <a:r>
              <a:rPr lang="pl-PL" dirty="0" smtClean="0">
                <a:latin typeface="Tahoma" panose="020B0604030504040204" pitchFamily="34" charset="0"/>
                <a:ea typeface="Tahoma" panose="020B0604030504040204" pitchFamily="34" charset="0"/>
                <a:cs typeface="Tahoma" panose="020B0604030504040204" pitchFamily="34" charset="0"/>
              </a:rPr>
              <a:t/>
            </a:r>
            <a:br>
              <a:rPr lang="pl-PL" dirty="0" smtClean="0">
                <a:latin typeface="Tahoma" panose="020B0604030504040204" pitchFamily="34" charset="0"/>
                <a:ea typeface="Tahoma" panose="020B0604030504040204" pitchFamily="34" charset="0"/>
                <a:cs typeface="Tahoma" panose="020B0604030504040204" pitchFamily="34" charset="0"/>
              </a:rPr>
            </a:br>
            <a:r>
              <a:rPr lang="pl-PL" dirty="0" smtClean="0">
                <a:latin typeface="Tahoma" panose="020B0604030504040204" pitchFamily="34" charset="0"/>
                <a:ea typeface="Tahoma" panose="020B0604030504040204" pitchFamily="34" charset="0"/>
                <a:cs typeface="Tahoma" panose="020B0604030504040204" pitchFamily="34" charset="0"/>
              </a:rPr>
              <a:t>o </a:t>
            </a:r>
            <a:r>
              <a:rPr lang="pl-PL" dirty="0">
                <a:latin typeface="Tahoma" panose="020B0604030504040204" pitchFamily="34" charset="0"/>
                <a:ea typeface="Tahoma" panose="020B0604030504040204" pitchFamily="34" charset="0"/>
                <a:cs typeface="Tahoma" panose="020B0604030504040204" pitchFamily="34" charset="0"/>
              </a:rPr>
              <a:t>prawach dziecka</a:t>
            </a:r>
            <a:r>
              <a:rPr lang="pl-PL" dirty="0" smtClean="0">
                <a:latin typeface="Tahoma" panose="020B0604030504040204" pitchFamily="34" charset="0"/>
                <a:ea typeface="Tahoma" panose="020B0604030504040204" pitchFamily="34" charset="0"/>
                <a:cs typeface="Tahoma" panose="020B0604030504040204" pitchFamily="34" charset="0"/>
              </a:rPr>
              <a:t>, </a:t>
            </a:r>
            <a:r>
              <a:rPr lang="pl-PL" dirty="0">
                <a:latin typeface="Tahoma" panose="020B0604030504040204" pitchFamily="34" charset="0"/>
                <a:ea typeface="Tahoma" panose="020B0604030504040204" pitchFamily="34" charset="0"/>
                <a:cs typeface="Tahoma" panose="020B0604030504040204" pitchFamily="34" charset="0"/>
              </a:rPr>
              <a:t>a nie macie kogo zapytać</a:t>
            </a:r>
            <a:r>
              <a:rPr lang="pl-PL" dirty="0" smtClean="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Prostokąt 5"/>
          <p:cNvSpPr/>
          <p:nvPr/>
        </p:nvSpPr>
        <p:spPr>
          <a:xfrm>
            <a:off x="945777" y="4572002"/>
            <a:ext cx="10847294" cy="2040312"/>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40380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39052" y="4722765"/>
            <a:ext cx="10515600" cy="1325563"/>
          </a:xfrm>
        </p:spPr>
        <p:txBody>
          <a:bodyPr>
            <a:noAutofit/>
          </a:bodyPr>
          <a:lstStyle/>
          <a:p>
            <a:r>
              <a:rPr lang="pl-PL" sz="16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Zbiór szesnastu opowiadań o prawach dziecka</a:t>
            </a:r>
            <a:r>
              <a:rPr lang="pl-PL" sz="1600" dirty="0" smtClean="0">
                <a:latin typeface="Tahoma" panose="020B0604030504040204" pitchFamily="34" charset="0"/>
                <a:ea typeface="Tahoma" panose="020B0604030504040204" pitchFamily="34" charset="0"/>
                <a:cs typeface="Tahoma" panose="020B0604030504040204" pitchFamily="34" charset="0"/>
              </a:rPr>
              <a:t>. </a:t>
            </a:r>
            <a:r>
              <a:rPr lang="pl-PL" sz="16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Każde rozpoczyna się przywołaniem jednego z artykułów </a:t>
            </a:r>
            <a:r>
              <a:rPr lang="pl-PL" sz="1600" i="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Konwencji o prawach dziecka</a:t>
            </a:r>
            <a:r>
              <a:rPr lang="pl-PL" sz="16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br>
              <a:rPr lang="pl-PL" sz="16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br>
            <a:r>
              <a:rPr lang="pl-PL" sz="16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r>
            <a:br>
              <a:rPr lang="pl-PL" sz="16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br>
            <a:r>
              <a:rPr lang="pl-PL" sz="1600" dirty="0" smtClean="0">
                <a:latin typeface="Tahoma" panose="020B0604030504040204" pitchFamily="34" charset="0"/>
                <a:ea typeface="Tahoma" panose="020B0604030504040204" pitchFamily="34" charset="0"/>
                <a:cs typeface="Tahoma" panose="020B0604030504040204" pitchFamily="34" charset="0"/>
              </a:rPr>
              <a:t>Jego wyjaśnieniu służy krótkie opowiadanie przedstawiające zarówno sytuacje znane z codziennego życia, jak również te, które dotyczą dzieci z innych stron świata.</a:t>
            </a:r>
            <a:br>
              <a:rPr lang="pl-PL" sz="1600" dirty="0" smtClean="0">
                <a:latin typeface="Tahoma" panose="020B0604030504040204" pitchFamily="34" charset="0"/>
                <a:ea typeface="Tahoma" panose="020B0604030504040204" pitchFamily="34" charset="0"/>
                <a:cs typeface="Tahoma" panose="020B0604030504040204" pitchFamily="34" charset="0"/>
              </a:rPr>
            </a:br>
            <a:r>
              <a:rPr lang="pl-PL" sz="1600" dirty="0" smtClean="0">
                <a:latin typeface="Tahoma" panose="020B0604030504040204" pitchFamily="34" charset="0"/>
                <a:ea typeface="Tahoma" panose="020B0604030504040204" pitchFamily="34" charset="0"/>
                <a:cs typeface="Tahoma" panose="020B0604030504040204" pitchFamily="34" charset="0"/>
              </a:rPr>
              <a:t>Tematami kilku opowiadań są prawa dzieci niepełnosprawnych, adoptowanych, wykorzystywanych seksualnie, małoletnich ofiar przemocy domowej, a także prawa dzieci w razie wybuchu wojny.</a:t>
            </a:r>
            <a:br>
              <a:rPr lang="pl-PL" sz="1600" dirty="0" smtClean="0">
                <a:latin typeface="Tahoma" panose="020B0604030504040204" pitchFamily="34" charset="0"/>
                <a:ea typeface="Tahoma" panose="020B0604030504040204" pitchFamily="34" charset="0"/>
                <a:cs typeface="Tahoma" panose="020B0604030504040204" pitchFamily="34" charset="0"/>
              </a:rPr>
            </a:br>
            <a:r>
              <a:rPr lang="pl-PL" sz="1600" dirty="0">
                <a:latin typeface="Tahoma" panose="020B0604030504040204" pitchFamily="34" charset="0"/>
                <a:ea typeface="Tahoma" panose="020B0604030504040204" pitchFamily="34" charset="0"/>
                <a:cs typeface="Tahoma" panose="020B0604030504040204" pitchFamily="34" charset="0"/>
              </a:rPr>
              <a:t>U</a:t>
            </a:r>
            <a:r>
              <a:rPr lang="pl-PL" sz="1600" dirty="0" smtClean="0">
                <a:latin typeface="Tahoma" panose="020B0604030504040204" pitchFamily="34" charset="0"/>
                <a:ea typeface="Tahoma" panose="020B0604030504040204" pitchFamily="34" charset="0"/>
                <a:cs typeface="Tahoma" panose="020B0604030504040204" pitchFamily="34" charset="0"/>
              </a:rPr>
              <a:t>czy też poszanowania praw innych ludzi</a:t>
            </a:r>
            <a:r>
              <a:rPr lang="pl-PL" sz="2000" dirty="0" smtClean="0">
                <a:latin typeface="Tahoma" panose="020B0604030504040204" pitchFamily="34" charset="0"/>
                <a:ea typeface="Tahoma" panose="020B0604030504040204" pitchFamily="34" charset="0"/>
                <a:cs typeface="Tahoma" panose="020B0604030504040204" pitchFamily="34" charset="0"/>
              </a:rPr>
              <a:t>.</a:t>
            </a:r>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413163" y="748146"/>
            <a:ext cx="2317784" cy="3125018"/>
          </a:xfrm>
        </p:spPr>
      </p:pic>
      <p:sp>
        <p:nvSpPr>
          <p:cNvPr id="5" name="Prostokąt 4"/>
          <p:cNvSpPr/>
          <p:nvPr/>
        </p:nvSpPr>
        <p:spPr>
          <a:xfrm>
            <a:off x="744070" y="4156364"/>
            <a:ext cx="10905565" cy="23654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rostokąt 5"/>
          <p:cNvSpPr/>
          <p:nvPr/>
        </p:nvSpPr>
        <p:spPr>
          <a:xfrm>
            <a:off x="3730947" y="1513519"/>
            <a:ext cx="7148946" cy="938719"/>
          </a:xfrm>
          <a:prstGeom prst="rect">
            <a:avLst/>
          </a:prstGeom>
        </p:spPr>
        <p:txBody>
          <a:bodyPr wrap="square">
            <a:spAutoFit/>
          </a:bodyPr>
          <a:lstStyle/>
          <a:p>
            <a:pPr algn="ctr"/>
            <a:r>
              <a:rPr lang="pl-PL" sz="2300" b="1" dirty="0">
                <a:latin typeface="Tahoma" panose="020B0604030504040204" pitchFamily="34" charset="0"/>
                <a:ea typeface="Tahoma" panose="020B0604030504040204" pitchFamily="34" charset="0"/>
                <a:cs typeface="Tahoma" panose="020B0604030504040204" pitchFamily="34" charset="0"/>
              </a:rPr>
              <a:t>Anna Czerwińska-Rydel, </a:t>
            </a:r>
            <a:r>
              <a:rPr lang="pl-PL" sz="2300" b="1" dirty="0" smtClean="0">
                <a:latin typeface="Tahoma" panose="020B0604030504040204" pitchFamily="34" charset="0"/>
                <a:ea typeface="Tahoma" panose="020B0604030504040204" pitchFamily="34" charset="0"/>
                <a:cs typeface="Tahoma" panose="020B0604030504040204" pitchFamily="34" charset="0"/>
              </a:rPr>
              <a:t>Renata Piątkowska </a:t>
            </a:r>
          </a:p>
          <a:p>
            <a:pPr algn="ctr"/>
            <a:r>
              <a:rPr lang="pl-PL" sz="3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Moje </a:t>
            </a:r>
            <a:r>
              <a:rPr lang="pl-PL" sz="3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prawa ważna </a:t>
            </a:r>
            <a:r>
              <a:rPr lang="pl-PL" sz="3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sprawa</a:t>
            </a:r>
            <a:endParaRPr lang="en-US" sz="30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996344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42415" y="4883336"/>
            <a:ext cx="10515600" cy="1325563"/>
          </a:xfrm>
        </p:spPr>
        <p:txBody>
          <a:bodyPr>
            <a:noAutofit/>
          </a:bodyPr>
          <a:lstStyle/>
          <a:p>
            <a:r>
              <a:rPr lang="pl-PL" sz="16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Dwanaścioro polskich autorów i autorek w dwunastu opowiadaniach opowiada </a:t>
            </a:r>
            <a:r>
              <a:rPr lang="pl-PL" sz="16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o prawach </a:t>
            </a:r>
            <a:r>
              <a:rPr lang="pl-PL" sz="16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dziecka</a:t>
            </a:r>
            <a:r>
              <a:rPr lang="pl-PL" sz="1600" dirty="0">
                <a:latin typeface="Tahoma" panose="020B0604030504040204" pitchFamily="34" charset="0"/>
                <a:ea typeface="Tahoma" panose="020B0604030504040204" pitchFamily="34" charset="0"/>
                <a:cs typeface="Tahoma" panose="020B0604030504040204" pitchFamily="34" charset="0"/>
              </a:rPr>
              <a:t>. </a:t>
            </a:r>
            <a:r>
              <a:rPr lang="pl-PL" sz="1600" dirty="0" smtClean="0">
                <a:latin typeface="Tahoma" panose="020B0604030504040204" pitchFamily="34" charset="0"/>
                <a:ea typeface="Tahoma" panose="020B0604030504040204" pitchFamily="34" charset="0"/>
                <a:cs typeface="Tahoma" panose="020B0604030504040204" pitchFamily="34" charset="0"/>
              </a:rPr>
              <a:t/>
            </a:r>
            <a:br>
              <a:rPr lang="pl-PL" sz="1600" dirty="0" smtClean="0">
                <a:latin typeface="Tahoma" panose="020B0604030504040204" pitchFamily="34" charset="0"/>
                <a:ea typeface="Tahoma" panose="020B0604030504040204" pitchFamily="34" charset="0"/>
                <a:cs typeface="Tahoma" panose="020B0604030504040204" pitchFamily="34" charset="0"/>
              </a:rPr>
            </a:br>
            <a:r>
              <a:rPr lang="pl-PL" sz="1600" dirty="0">
                <a:latin typeface="Tahoma" panose="020B0604030504040204" pitchFamily="34" charset="0"/>
                <a:ea typeface="Tahoma" panose="020B0604030504040204" pitchFamily="34" charset="0"/>
                <a:cs typeface="Tahoma" panose="020B0604030504040204" pitchFamily="34" charset="0"/>
              </a:rPr>
              <a:t/>
            </a:r>
            <a:br>
              <a:rPr lang="pl-PL" sz="1600" dirty="0">
                <a:latin typeface="Tahoma" panose="020B0604030504040204" pitchFamily="34" charset="0"/>
                <a:ea typeface="Tahoma" panose="020B0604030504040204" pitchFamily="34" charset="0"/>
                <a:cs typeface="Tahoma" panose="020B0604030504040204" pitchFamily="34" charset="0"/>
              </a:rPr>
            </a:br>
            <a:r>
              <a:rPr lang="pl-PL" sz="1600" dirty="0" smtClean="0">
                <a:latin typeface="Tahoma" panose="020B0604030504040204" pitchFamily="34" charset="0"/>
                <a:ea typeface="Tahoma" panose="020B0604030504040204" pitchFamily="34" charset="0"/>
                <a:cs typeface="Tahoma" panose="020B0604030504040204" pitchFamily="34" charset="0"/>
              </a:rPr>
              <a:t>Bohaterami </a:t>
            </a:r>
            <a:r>
              <a:rPr lang="pl-PL" sz="1600" dirty="0">
                <a:latin typeface="Tahoma" panose="020B0604030504040204" pitchFamily="34" charset="0"/>
                <a:ea typeface="Tahoma" panose="020B0604030504040204" pitchFamily="34" charset="0"/>
                <a:cs typeface="Tahoma" panose="020B0604030504040204" pitchFamily="34" charset="0"/>
              </a:rPr>
              <a:t>opowiadań są dzieci, których przygody pozwalają zrozumieć, czym jest prawo do równouprawnienia, utrzymania kontaktu z rodzicami, wyrażania swoich poglądów, opinii i emocji, prawo do prywatności, informacji, życia bez przemocy, adopcji, opieki lekarskiej, właściwych warunków i godnego życia, nauki, odpoczynku i ochrony przed wyzyskiem. </a:t>
            </a:r>
            <a:endParaRPr lang="en-US" sz="16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192991" y="855521"/>
            <a:ext cx="2857500" cy="3629025"/>
          </a:xfrm>
        </p:spPr>
      </p:pic>
      <p:sp>
        <p:nvSpPr>
          <p:cNvPr id="5" name="Prostokąt 4"/>
          <p:cNvSpPr/>
          <p:nvPr/>
        </p:nvSpPr>
        <p:spPr>
          <a:xfrm>
            <a:off x="4621306" y="1560241"/>
            <a:ext cx="6096000" cy="861774"/>
          </a:xfrm>
          <a:prstGeom prst="rect">
            <a:avLst/>
          </a:prstGeom>
        </p:spPr>
        <p:txBody>
          <a:bodyPr>
            <a:spAutoFit/>
          </a:bodyPr>
          <a:lstStyle/>
          <a:p>
            <a:pPr algn="ctr"/>
            <a:r>
              <a:rPr lang="pl-PL" sz="3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12 ważnych </a:t>
            </a:r>
            <a:r>
              <a:rPr lang="pl-PL" sz="3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praw </a:t>
            </a:r>
          </a:p>
          <a:p>
            <a:pPr algn="ctr"/>
            <a:r>
              <a:rPr lang="pl-PL" sz="2000" b="1" dirty="0" smtClean="0">
                <a:latin typeface="Tahoma" panose="020B0604030504040204" pitchFamily="34" charset="0"/>
                <a:ea typeface="Tahoma" panose="020B0604030504040204" pitchFamily="34" charset="0"/>
                <a:cs typeface="Tahoma" panose="020B0604030504040204" pitchFamily="34" charset="0"/>
              </a:rPr>
              <a:t>Polscy </a:t>
            </a:r>
            <a:r>
              <a:rPr lang="pl-PL" sz="2000" b="1" dirty="0">
                <a:latin typeface="Tahoma" panose="020B0604030504040204" pitchFamily="34" charset="0"/>
                <a:ea typeface="Tahoma" panose="020B0604030504040204" pitchFamily="34" charset="0"/>
                <a:cs typeface="Tahoma" panose="020B0604030504040204" pitchFamily="34" charset="0"/>
              </a:rPr>
              <a:t>autorzy o prawach </a:t>
            </a:r>
            <a:r>
              <a:rPr lang="pl-PL" sz="2000" b="1" dirty="0" smtClean="0">
                <a:latin typeface="Tahoma" panose="020B0604030504040204" pitchFamily="34" charset="0"/>
                <a:ea typeface="Tahoma" panose="020B0604030504040204" pitchFamily="34" charset="0"/>
                <a:cs typeface="Tahoma" panose="020B0604030504040204" pitchFamily="34" charset="0"/>
              </a:rPr>
              <a:t>dzieci</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16859662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4696" y="4561680"/>
            <a:ext cx="10515600" cy="1325563"/>
          </a:xfrm>
        </p:spPr>
        <p:txBody>
          <a:bodyPr>
            <a:noAutofit/>
          </a:bodyPr>
          <a:lstStyle/>
          <a:p>
            <a:r>
              <a:rPr lang="pl-PL" sz="16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Książka składa się z dziewięciu opowiadań ilustrujących prawa przysługujące dzieciom</a:t>
            </a:r>
            <a:br>
              <a:rPr lang="pl-PL" sz="16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br>
            <a:r>
              <a:rPr lang="pl-PL" sz="16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r>
            <a:br>
              <a:rPr lang="pl-PL" sz="16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br>
            <a:r>
              <a:rPr lang="pl-PL" sz="1600" dirty="0" smtClean="0">
                <a:latin typeface="Tahoma" panose="020B0604030504040204" pitchFamily="34" charset="0"/>
                <a:ea typeface="Tahoma" panose="020B0604030504040204" pitchFamily="34" charset="0"/>
                <a:cs typeface="Tahoma" panose="020B0604030504040204" pitchFamily="34" charset="0"/>
              </a:rPr>
              <a:t>do dobrego traktowania i godziwych warunków życia, swobodnej wypowiedzi, szacunku, własnych sekretów, nauki i rozwijania swoich talentów, równego traktowania bez względu na płeć, kolor skóry czy poziom sprawności umysłowej lub fizycznej, opieki obojga rodziców, do porażki.</a:t>
            </a:r>
            <a:br>
              <a:rPr lang="pl-PL" sz="1600" dirty="0" smtClean="0">
                <a:latin typeface="Tahoma" panose="020B0604030504040204" pitchFamily="34" charset="0"/>
                <a:ea typeface="Tahoma" panose="020B0604030504040204" pitchFamily="34" charset="0"/>
                <a:cs typeface="Tahoma" panose="020B0604030504040204" pitchFamily="34" charset="0"/>
              </a:rPr>
            </a:br>
            <a:r>
              <a:rPr lang="pl-PL" sz="1600" dirty="0" smtClean="0">
                <a:latin typeface="Tahoma" panose="020B0604030504040204" pitchFamily="34" charset="0"/>
                <a:ea typeface="Tahoma" panose="020B0604030504040204" pitchFamily="34" charset="0"/>
                <a:cs typeface="Tahoma" panose="020B0604030504040204" pitchFamily="34" charset="0"/>
              </a:rPr>
              <a:t/>
            </a:r>
            <a:br>
              <a:rPr lang="pl-PL" sz="1600" dirty="0" smtClean="0">
                <a:latin typeface="Tahoma" panose="020B0604030504040204" pitchFamily="34" charset="0"/>
                <a:ea typeface="Tahoma" panose="020B0604030504040204" pitchFamily="34" charset="0"/>
                <a:cs typeface="Tahoma" panose="020B0604030504040204" pitchFamily="34" charset="0"/>
              </a:rPr>
            </a:br>
            <a:r>
              <a:rPr lang="pl-PL" sz="1600" dirty="0" smtClean="0">
                <a:latin typeface="Tahoma" panose="020B0604030504040204" pitchFamily="34" charset="0"/>
                <a:ea typeface="Tahoma" panose="020B0604030504040204" pitchFamily="34" charset="0"/>
                <a:cs typeface="Tahoma" panose="020B0604030504040204" pitchFamily="34" charset="0"/>
              </a:rPr>
              <a:t>Nikt nie ma prawa krzywdzić dziecka ani dotykać go w sposób przez nie niechciany. Znawczynią tych praw jest, przeniesiony we współczesne czasy, Czerwony Kapturek  – odważna, rezolutna dziewczynka, która nie waha się </a:t>
            </a:r>
            <a:br>
              <a:rPr lang="pl-PL" sz="1600" dirty="0" smtClean="0">
                <a:latin typeface="Tahoma" panose="020B0604030504040204" pitchFamily="34" charset="0"/>
                <a:ea typeface="Tahoma" panose="020B0604030504040204" pitchFamily="34" charset="0"/>
                <a:cs typeface="Tahoma" panose="020B0604030504040204" pitchFamily="34" charset="0"/>
              </a:rPr>
            </a:br>
            <a:r>
              <a:rPr lang="pl-PL" sz="1600" dirty="0" smtClean="0">
                <a:latin typeface="Tahoma" panose="020B0604030504040204" pitchFamily="34" charset="0"/>
                <a:ea typeface="Tahoma" panose="020B0604030504040204" pitchFamily="34" charset="0"/>
                <a:cs typeface="Tahoma" panose="020B0604030504040204" pitchFamily="34" charset="0"/>
              </a:rPr>
              <a:t>z tych praw skorzystać w obronie własnej lub innych bajkowych postaci. Wyjaśnia, jak powinno zachować się dziecko w relacjach z dorosłymi lub innymi dziećmi, zwłaszcza w niebezpiecznych lub nieprzyjemnych sytuacjach.</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24326" y="460160"/>
            <a:ext cx="2668801" cy="3180008"/>
          </a:xfrm>
        </p:spPr>
      </p:pic>
      <p:sp>
        <p:nvSpPr>
          <p:cNvPr id="5" name="Prostokąt 4"/>
          <p:cNvSpPr/>
          <p:nvPr/>
        </p:nvSpPr>
        <p:spPr>
          <a:xfrm>
            <a:off x="4179590" y="1295630"/>
            <a:ext cx="6096000" cy="1246495"/>
          </a:xfrm>
          <a:prstGeom prst="rect">
            <a:avLst/>
          </a:prstGeom>
        </p:spPr>
        <p:txBody>
          <a:bodyPr>
            <a:spAutoFit/>
          </a:bodyPr>
          <a:lstStyle/>
          <a:p>
            <a:pPr algn="ctr"/>
            <a:r>
              <a:rPr lang="pl-PL" sz="2500" b="1" dirty="0">
                <a:latin typeface="Tahoma" panose="020B0604030504040204" pitchFamily="34" charset="0"/>
                <a:ea typeface="Tahoma" panose="020B0604030504040204" pitchFamily="34" charset="0"/>
                <a:cs typeface="Tahoma" panose="020B0604030504040204" pitchFamily="34" charset="0"/>
              </a:rPr>
              <a:t>Joanna Olech, Edgar </a:t>
            </a:r>
            <a:r>
              <a:rPr lang="pl-PL" sz="2500" b="1" dirty="0" smtClean="0">
                <a:latin typeface="Tahoma" panose="020B0604030504040204" pitchFamily="34" charset="0"/>
                <a:ea typeface="Tahoma" panose="020B0604030504040204" pitchFamily="34" charset="0"/>
                <a:cs typeface="Tahoma" panose="020B0604030504040204" pitchFamily="34" charset="0"/>
              </a:rPr>
              <a:t>Bąk</a:t>
            </a:r>
          </a:p>
          <a:p>
            <a:pPr algn="ctr"/>
            <a:r>
              <a:rPr lang="pl-PL" sz="25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Mam </a:t>
            </a:r>
            <a:r>
              <a:rPr lang="pl-PL" sz="25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prawo i nie zawaham </a:t>
            </a:r>
            <a:r>
              <a:rPr lang="pl-PL" sz="25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się </a:t>
            </a:r>
          </a:p>
          <a:p>
            <a:pPr algn="ctr"/>
            <a:r>
              <a:rPr lang="pl-PL" sz="25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go użyć!</a:t>
            </a:r>
            <a:endParaRPr lang="en-US" sz="25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6" name="Prostokąt 5"/>
          <p:cNvSpPr/>
          <p:nvPr/>
        </p:nvSpPr>
        <p:spPr>
          <a:xfrm>
            <a:off x="444696" y="3962400"/>
            <a:ext cx="10515600" cy="2570747"/>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623790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0842" y="4718874"/>
            <a:ext cx="10515600" cy="1325563"/>
          </a:xfrm>
        </p:spPr>
        <p:txBody>
          <a:bodyPr>
            <a:noAutofit/>
          </a:bodyPr>
          <a:lstStyle/>
          <a:p>
            <a:r>
              <a:rPr lang="pl-PL" sz="1600" dirty="0">
                <a:latin typeface="Tahoma" panose="020B0604030504040204" pitchFamily="34" charset="0"/>
                <a:ea typeface="Tahoma" panose="020B0604030504040204" pitchFamily="34" charset="0"/>
                <a:cs typeface="Tahoma" panose="020B0604030504040204" pitchFamily="34" charset="0"/>
              </a:rPr>
              <a:t>Przedstawione w formie </a:t>
            </a:r>
            <a:r>
              <a:rPr lang="pl-PL" sz="1600" dirty="0" err="1">
                <a:latin typeface="Tahoma" panose="020B0604030504040204" pitchFamily="34" charset="0"/>
                <a:ea typeface="Tahoma" panose="020B0604030504040204" pitchFamily="34" charset="0"/>
                <a:cs typeface="Tahoma" panose="020B0604030504040204" pitchFamily="34" charset="0"/>
              </a:rPr>
              <a:t>picturebooka</a:t>
            </a:r>
            <a:r>
              <a:rPr lang="pl-PL" sz="1600" dirty="0">
                <a:latin typeface="Tahoma" panose="020B0604030504040204" pitchFamily="34" charset="0"/>
                <a:ea typeface="Tahoma" panose="020B0604030504040204" pitchFamily="34" charset="0"/>
                <a:cs typeface="Tahoma" panose="020B0604030504040204" pitchFamily="34" charset="0"/>
              </a:rPr>
              <a:t> </a:t>
            </a:r>
            <a:r>
              <a:rPr lang="pl-PL" sz="16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losy Malali Yousafzai, najmłodszej laureatki Nagrody Nobla</a:t>
            </a:r>
            <a:r>
              <a:rPr lang="pl-PL" sz="1600" dirty="0">
                <a:latin typeface="Tahoma" panose="020B0604030504040204" pitchFamily="34" charset="0"/>
                <a:ea typeface="Tahoma" panose="020B0604030504040204" pitchFamily="34" charset="0"/>
                <a:cs typeface="Tahoma" panose="020B0604030504040204" pitchFamily="34" charset="0"/>
              </a:rPr>
              <a:t>, walczącej </a:t>
            </a:r>
            <a:r>
              <a:rPr lang="pl-PL" sz="1600" dirty="0" smtClean="0">
                <a:latin typeface="Tahoma" panose="020B0604030504040204" pitchFamily="34" charset="0"/>
                <a:ea typeface="Tahoma" panose="020B0604030504040204" pitchFamily="34" charset="0"/>
                <a:cs typeface="Tahoma" panose="020B0604030504040204" pitchFamily="34" charset="0"/>
              </a:rPr>
              <a:t>o </a:t>
            </a:r>
            <a:r>
              <a:rPr lang="pl-PL" sz="1600" dirty="0">
                <a:latin typeface="Tahoma" panose="020B0604030504040204" pitchFamily="34" charset="0"/>
                <a:ea typeface="Tahoma" panose="020B0604030504040204" pitchFamily="34" charset="0"/>
                <a:cs typeface="Tahoma" panose="020B0604030504040204" pitchFamily="34" charset="0"/>
              </a:rPr>
              <a:t>równy dostęp dzieci do edukacji. </a:t>
            </a:r>
            <a:r>
              <a:rPr lang="pl-PL" sz="1600" dirty="0" smtClean="0">
                <a:latin typeface="Tahoma" panose="020B0604030504040204" pitchFamily="34" charset="0"/>
                <a:ea typeface="Tahoma" panose="020B0604030504040204" pitchFamily="34" charset="0"/>
                <a:cs typeface="Tahoma" panose="020B0604030504040204" pitchFamily="34" charset="0"/>
              </a:rPr>
              <a:t/>
            </a:r>
            <a:br>
              <a:rPr lang="pl-PL" sz="1600" dirty="0" smtClean="0">
                <a:latin typeface="Tahoma" panose="020B0604030504040204" pitchFamily="34" charset="0"/>
                <a:ea typeface="Tahoma" panose="020B0604030504040204" pitchFamily="34" charset="0"/>
                <a:cs typeface="Tahoma" panose="020B0604030504040204" pitchFamily="34" charset="0"/>
              </a:rPr>
            </a:br>
            <a:r>
              <a:rPr lang="pl-PL" sz="1600" dirty="0">
                <a:latin typeface="Tahoma" panose="020B0604030504040204" pitchFamily="34" charset="0"/>
                <a:ea typeface="Tahoma" panose="020B0604030504040204" pitchFamily="34" charset="0"/>
                <a:cs typeface="Tahoma" panose="020B0604030504040204" pitchFamily="34" charset="0"/>
              </a:rPr>
              <a:t/>
            </a:r>
            <a:br>
              <a:rPr lang="pl-PL" sz="1600" dirty="0">
                <a:latin typeface="Tahoma" panose="020B0604030504040204" pitchFamily="34" charset="0"/>
                <a:ea typeface="Tahoma" panose="020B0604030504040204" pitchFamily="34" charset="0"/>
                <a:cs typeface="Tahoma" panose="020B0604030504040204" pitchFamily="34" charset="0"/>
              </a:rPr>
            </a:br>
            <a:r>
              <a:rPr lang="pl-PL" sz="1600" dirty="0" smtClean="0">
                <a:latin typeface="Tahoma" panose="020B0604030504040204" pitchFamily="34" charset="0"/>
                <a:ea typeface="Tahoma" panose="020B0604030504040204" pitchFamily="34" charset="0"/>
                <a:cs typeface="Tahoma" panose="020B0604030504040204" pitchFamily="34" charset="0"/>
              </a:rPr>
              <a:t>Książka </a:t>
            </a:r>
            <a:r>
              <a:rPr lang="pl-PL" sz="1600" dirty="0">
                <a:latin typeface="Tahoma" panose="020B0604030504040204" pitchFamily="34" charset="0"/>
                <a:ea typeface="Tahoma" panose="020B0604030504040204" pitchFamily="34" charset="0"/>
                <a:cs typeface="Tahoma" panose="020B0604030504040204" pitchFamily="34" charset="0"/>
              </a:rPr>
              <a:t>skupia się na uświadamianiu sobie przez dziecko siły własnego głosu. Malala marzy o magicznym ołówku, który pozwoliłby jej za pomocą kilku kresek zmienić świat dookoła niej. Kiedy jednak talibowie zakazują dziewczynkom uczyć się w szkołach, zaczyna działać przeciwko dyskryminacji</a:t>
            </a:r>
            <a:r>
              <a:rPr lang="pl-PL" sz="16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Z czasem okazuje się, że nie potrzeba żadnej magii, żeby zmienić świat, bo słowo ma tak wielką moc</a:t>
            </a:r>
            <a:r>
              <a:rPr lang="pl-PL" sz="1600" dirty="0">
                <a:latin typeface="Tahoma" panose="020B0604030504040204" pitchFamily="34" charset="0"/>
                <a:ea typeface="Tahoma" panose="020B0604030504040204" pitchFamily="34" charset="0"/>
                <a:cs typeface="Tahoma" panose="020B0604030504040204" pitchFamily="34" charset="0"/>
              </a:rPr>
              <a:t>, że każdy ołówek może stać się potężną bronią. Pomimo przeszkód Malali udaje się uwierzyć w siłę swojego głosu i w to, że jej opinia jest wartościowa, pokazując innym dzieciom, że </a:t>
            </a:r>
            <a:r>
              <a:rPr lang="pl-PL" sz="16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bycie dzieckiem nie oznacza bezradności i że nie tylko dorośli mogą zmieniać świat</a:t>
            </a:r>
            <a:endParaRPr lang="en-US" sz="16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37944" y="558964"/>
            <a:ext cx="2712101" cy="2957118"/>
          </a:xfrm>
        </p:spPr>
      </p:pic>
      <p:sp>
        <p:nvSpPr>
          <p:cNvPr id="5" name="Prostokąt 4"/>
          <p:cNvSpPr/>
          <p:nvPr/>
        </p:nvSpPr>
        <p:spPr>
          <a:xfrm>
            <a:off x="4367463" y="1761756"/>
            <a:ext cx="6096000" cy="1754326"/>
          </a:xfrm>
          <a:prstGeom prst="rect">
            <a:avLst/>
          </a:prstGeom>
        </p:spPr>
        <p:txBody>
          <a:bodyPr>
            <a:spAutoFit/>
          </a:bodyPr>
          <a:lstStyle/>
          <a:p>
            <a:pPr algn="ctr"/>
            <a:r>
              <a:rPr lang="en-US" sz="3000" b="1" dirty="0">
                <a:latin typeface="Tahoma" panose="020B0604030504040204" pitchFamily="34" charset="0"/>
                <a:ea typeface="Tahoma" panose="020B0604030504040204" pitchFamily="34" charset="0"/>
                <a:cs typeface="Tahoma" panose="020B0604030504040204" pitchFamily="34" charset="0"/>
              </a:rPr>
              <a:t>Malala </a:t>
            </a:r>
            <a:r>
              <a:rPr lang="en-US" sz="3000" b="1" dirty="0" smtClean="0">
                <a:latin typeface="Tahoma" panose="020B0604030504040204" pitchFamily="34" charset="0"/>
                <a:ea typeface="Tahoma" panose="020B0604030504040204" pitchFamily="34" charset="0"/>
                <a:cs typeface="Tahoma" panose="020B0604030504040204" pitchFamily="34" charset="0"/>
              </a:rPr>
              <a:t>Yousafzai</a:t>
            </a:r>
            <a:endParaRPr lang="pl-PL" sz="3000" b="1" dirty="0" smtClean="0">
              <a:latin typeface="Tahoma" panose="020B0604030504040204" pitchFamily="34" charset="0"/>
              <a:ea typeface="Tahoma" panose="020B0604030504040204" pitchFamily="34" charset="0"/>
              <a:cs typeface="Tahoma" panose="020B0604030504040204" pitchFamily="34" charset="0"/>
            </a:endParaRPr>
          </a:p>
          <a:p>
            <a:pPr algn="ctr"/>
            <a:r>
              <a:rPr lang="en-US" sz="3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Malala </a:t>
            </a:r>
            <a:r>
              <a:rPr lang="en-US" sz="3000" b="1" dirty="0" err="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i</a:t>
            </a:r>
            <a:r>
              <a:rPr lang="en-US" sz="3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3000" b="1" dirty="0" err="1">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jej</a:t>
            </a:r>
            <a:r>
              <a:rPr lang="en-US" sz="3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sz="3000" b="1" dirty="0" err="1"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czarodziejski</a:t>
            </a:r>
            <a:r>
              <a:rPr lang="pl-PL" sz="3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ołówek</a:t>
            </a:r>
            <a:r>
              <a:rPr lang="en-US" sz="3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endParaRPr lang="pl-PL" sz="3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US" b="1" dirty="0" err="1" smtClean="0">
                <a:latin typeface="Tahoma" panose="020B0604030504040204" pitchFamily="34" charset="0"/>
                <a:ea typeface="Tahoma" panose="020B0604030504040204" pitchFamily="34" charset="0"/>
                <a:cs typeface="Tahoma" panose="020B0604030504040204" pitchFamily="34" charset="0"/>
              </a:rPr>
              <a:t>tłum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Agata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smtClean="0">
                <a:latin typeface="Tahoma" panose="020B0604030504040204" pitchFamily="34" charset="0"/>
                <a:ea typeface="Tahoma" panose="020B0604030504040204" pitchFamily="34" charset="0"/>
                <a:cs typeface="Tahoma" panose="020B0604030504040204" pitchFamily="34" charset="0"/>
              </a:rPr>
              <a:t>Mietlicka-Osadowska</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3176480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5949" y="2481307"/>
            <a:ext cx="10515600" cy="1325563"/>
          </a:xfrm>
        </p:spPr>
        <p:txBody>
          <a:bodyPr/>
          <a:lstStyle/>
          <a:p>
            <a:pPr algn="ctr"/>
            <a:r>
              <a:rPr lang="pl-PL" b="1" dirty="0" smtClean="0">
                <a:solidFill>
                  <a:schemeClr val="accent2">
                    <a:lumMod val="75000"/>
                  </a:schemeClr>
                </a:solidFill>
                <a:latin typeface="Arial Black" panose="020B0A04020102020204" pitchFamily="34" charset="0"/>
              </a:rPr>
              <a:t>Quiz – podsumowanie wiedzy</a:t>
            </a:r>
            <a:endParaRPr lang="en-US" b="1" dirty="0">
              <a:solidFill>
                <a:schemeClr val="accent2">
                  <a:lumMod val="75000"/>
                </a:schemeClr>
              </a:solidFill>
              <a:latin typeface="Arial Black" panose="020B0A04020102020204" pitchFamily="34" charset="0"/>
            </a:endParaRPr>
          </a:p>
        </p:txBody>
      </p:sp>
    </p:spTree>
    <p:extLst>
      <p:ext uri="{BB962C8B-B14F-4D97-AF65-F5344CB8AC3E}">
        <p14:creationId xmlns="" xmlns:p14="http://schemas.microsoft.com/office/powerpoint/2010/main" val="233773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713509" y="661842"/>
            <a:ext cx="10515600" cy="5683539"/>
          </a:xfrm>
        </p:spPr>
        <p:txBody>
          <a:bodyPr>
            <a:normAutofit fontScale="40000" lnSpcReduction="20000"/>
          </a:bodyPr>
          <a:lstStyle/>
          <a:p>
            <a:pPr marL="514350" indent="-514350">
              <a:buAutoNum type="arabicPeriod"/>
            </a:pPr>
            <a:endParaRPr lang="pl-PL" dirty="0" smtClean="0"/>
          </a:p>
          <a:p>
            <a:pPr marL="0" indent="0">
              <a:buNone/>
            </a:pPr>
            <a:r>
              <a:rPr lang="pl-PL" dirty="0" smtClean="0"/>
              <a:t>1. Z jakiego powodu została przygotowana ta prezentacja?</a:t>
            </a:r>
          </a:p>
          <a:p>
            <a:pPr marL="0" indent="0">
              <a:buNone/>
            </a:pPr>
            <a:r>
              <a:rPr lang="pl-PL" dirty="0" smtClean="0"/>
              <a:t>    …………………………………………………………………………………….</a:t>
            </a:r>
          </a:p>
          <a:p>
            <a:pPr marL="0" indent="0">
              <a:buNone/>
            </a:pPr>
            <a:endParaRPr lang="pl-PL" dirty="0"/>
          </a:p>
          <a:p>
            <a:pPr marL="0" indent="0">
              <a:buNone/>
            </a:pPr>
            <a:r>
              <a:rPr lang="pl-PL" dirty="0" smtClean="0"/>
              <a:t>2 .Jak nazywa się dokument, w którym zostały spisane prawa dziecka?</a:t>
            </a:r>
          </a:p>
          <a:p>
            <a:pPr marL="0" indent="0">
              <a:buNone/>
            </a:pPr>
            <a:r>
              <a:rPr lang="pl-PL" dirty="0"/>
              <a:t> </a:t>
            </a:r>
            <a:r>
              <a:rPr lang="pl-PL" dirty="0" smtClean="0"/>
              <a:t>   ………………………………………………………………………………….</a:t>
            </a:r>
          </a:p>
          <a:p>
            <a:pPr marL="0" indent="0">
              <a:buNone/>
            </a:pPr>
            <a:endParaRPr lang="pl-PL" dirty="0" smtClean="0"/>
          </a:p>
          <a:p>
            <a:pPr marL="0" indent="0">
              <a:buNone/>
            </a:pPr>
            <a:r>
              <a:rPr lang="pl-PL" dirty="0" smtClean="0"/>
              <a:t>3. Ile lat minęło od przyjęcia praw dziecka?</a:t>
            </a:r>
          </a:p>
          <a:p>
            <a:pPr marL="514350" indent="-514350">
              <a:buAutoNum type="alphaLcParenR"/>
            </a:pPr>
            <a:r>
              <a:rPr lang="pl-PL" dirty="0" smtClean="0"/>
              <a:t>6</a:t>
            </a:r>
            <a:r>
              <a:rPr lang="pl-PL" dirty="0"/>
              <a:t>5</a:t>
            </a:r>
            <a:r>
              <a:rPr lang="pl-PL" dirty="0" smtClean="0"/>
              <a:t> lat</a:t>
            </a:r>
          </a:p>
          <a:p>
            <a:pPr marL="514350" indent="-514350">
              <a:buAutoNum type="alphaLcParenR"/>
            </a:pPr>
            <a:r>
              <a:rPr lang="pl-PL" dirty="0" smtClean="0"/>
              <a:t>31 lat</a:t>
            </a:r>
          </a:p>
          <a:p>
            <a:pPr marL="514350" indent="-514350">
              <a:buAutoNum type="alphaLcParenR"/>
            </a:pPr>
            <a:r>
              <a:rPr lang="pl-PL" dirty="0" smtClean="0"/>
              <a:t>100 lat</a:t>
            </a:r>
          </a:p>
          <a:p>
            <a:pPr marL="0" indent="0">
              <a:buNone/>
            </a:pPr>
            <a:endParaRPr lang="pl-PL" dirty="0" smtClean="0"/>
          </a:p>
          <a:p>
            <a:pPr marL="0" indent="0">
              <a:buNone/>
            </a:pPr>
            <a:r>
              <a:rPr lang="pl-PL" dirty="0"/>
              <a:t>4</a:t>
            </a:r>
            <a:r>
              <a:rPr lang="pl-PL" dirty="0" smtClean="0"/>
              <a:t>. Ile było praw w książce polscy autorzy o prawach dzieci?</a:t>
            </a:r>
          </a:p>
          <a:p>
            <a:pPr marL="0" indent="0">
              <a:buNone/>
            </a:pPr>
            <a:r>
              <a:rPr lang="pl-PL" dirty="0" smtClean="0"/>
              <a:t>     ………………………………</a:t>
            </a:r>
          </a:p>
          <a:p>
            <a:pPr marL="0" indent="0">
              <a:buNone/>
            </a:pPr>
            <a:endParaRPr lang="pl-PL" dirty="0" smtClean="0"/>
          </a:p>
          <a:p>
            <a:pPr marL="0" indent="0">
              <a:buNone/>
            </a:pPr>
            <a:r>
              <a:rPr lang="pl-PL" dirty="0"/>
              <a:t>5</a:t>
            </a:r>
            <a:r>
              <a:rPr lang="pl-PL" dirty="0" smtClean="0"/>
              <a:t>. W której książce i czyjego autora patronem szkoły był Janusz Korczak?</a:t>
            </a:r>
          </a:p>
          <a:p>
            <a:pPr marL="0" indent="0">
              <a:buNone/>
            </a:pPr>
            <a:r>
              <a:rPr lang="pl-PL" dirty="0" smtClean="0"/>
              <a:t>    …………………………………………………………………………………................</a:t>
            </a:r>
          </a:p>
          <a:p>
            <a:pPr marL="0" indent="0">
              <a:buNone/>
            </a:pPr>
            <a:endParaRPr lang="pl-PL" dirty="0" smtClean="0"/>
          </a:p>
          <a:p>
            <a:pPr marL="0" indent="0">
              <a:buNone/>
            </a:pPr>
            <a:r>
              <a:rPr lang="pl-PL" dirty="0"/>
              <a:t>6</a:t>
            </a:r>
            <a:r>
              <a:rPr lang="pl-PL" dirty="0" smtClean="0"/>
              <a:t>. O czym marzyła Malala i dlaczego?</a:t>
            </a:r>
          </a:p>
          <a:p>
            <a:pPr marL="0" indent="0">
              <a:buNone/>
            </a:pPr>
            <a:r>
              <a:rPr lang="pl-PL" dirty="0" smtClean="0"/>
              <a:t>     ………………………………………………………………..</a:t>
            </a:r>
          </a:p>
          <a:p>
            <a:pPr marL="0" indent="0">
              <a:buNone/>
            </a:pPr>
            <a:endParaRPr lang="pl-PL" dirty="0" smtClean="0"/>
          </a:p>
          <a:p>
            <a:pPr marL="0" indent="0">
              <a:buNone/>
            </a:pPr>
            <a:r>
              <a:rPr lang="pl-PL" dirty="0" smtClean="0"/>
              <a:t>7. Jaki cytat Janusza Korczaka został przytoczony w tej prezentacji?</a:t>
            </a:r>
          </a:p>
          <a:p>
            <a:pPr marL="0" indent="0">
              <a:buNone/>
            </a:pPr>
            <a:r>
              <a:rPr lang="pl-PL" dirty="0" smtClean="0"/>
              <a:t>     ……………………………………………………………………………………………….</a:t>
            </a:r>
          </a:p>
          <a:p>
            <a:pPr marL="0" indent="0">
              <a:buNone/>
            </a:pPr>
            <a:endParaRPr lang="pl-PL" dirty="0" smtClean="0"/>
          </a:p>
          <a:p>
            <a:pPr marL="0" indent="0">
              <a:buNone/>
            </a:pPr>
            <a:endParaRPr lang="en-US" dirty="0"/>
          </a:p>
        </p:txBody>
      </p:sp>
    </p:spTree>
    <p:extLst>
      <p:ext uri="{BB962C8B-B14F-4D97-AF65-F5344CB8AC3E}">
        <p14:creationId xmlns="" xmlns:p14="http://schemas.microsoft.com/office/powerpoint/2010/main" val="2608057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27695" y="2592040"/>
            <a:ext cx="10515600" cy="1325563"/>
          </a:xfrm>
        </p:spPr>
        <p:txBody>
          <a:bodyPr/>
          <a:lstStyle/>
          <a:p>
            <a:pPr algn="ctr"/>
            <a:r>
              <a:rPr lang="pl-PL" b="1" dirty="0" smtClean="0">
                <a:solidFill>
                  <a:schemeClr val="accent2">
                    <a:lumMod val="75000"/>
                  </a:schemeClr>
                </a:solidFill>
                <a:latin typeface="Arial Black" panose="020B0A04020102020204" pitchFamily="34" charset="0"/>
              </a:rPr>
              <a:t>KONKURS</a:t>
            </a:r>
            <a:endParaRPr lang="en-US" b="1" dirty="0">
              <a:solidFill>
                <a:schemeClr val="accent2">
                  <a:lumMod val="75000"/>
                </a:schemeClr>
              </a:solidFill>
              <a:latin typeface="Arial Black" panose="020B0A04020102020204" pitchFamily="34" charset="0"/>
            </a:endParaRPr>
          </a:p>
        </p:txBody>
      </p:sp>
    </p:spTree>
    <p:extLst>
      <p:ext uri="{BB962C8B-B14F-4D97-AF65-F5344CB8AC3E}">
        <p14:creationId xmlns="" xmlns:p14="http://schemas.microsoft.com/office/powerpoint/2010/main" val="1730772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838200" y="564776"/>
            <a:ext cx="10515600" cy="6521824"/>
          </a:xfrm>
        </p:spPr>
        <p:txBody>
          <a:bodyPr>
            <a:normAutofit lnSpcReduction="10000"/>
          </a:bodyPr>
          <a:lstStyle/>
          <a:p>
            <a:pPr marL="0" indent="0" algn="ctr">
              <a:buNone/>
            </a:pPr>
            <a:endParaRPr lang="pl-PL" sz="20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pl-PL" sz="2000" dirty="0" smtClean="0">
                <a:latin typeface="Tahoma" panose="020B0604030504040204" pitchFamily="34" charset="0"/>
                <a:ea typeface="Tahoma" panose="020B0604030504040204" pitchFamily="34" charset="0"/>
                <a:cs typeface="Tahoma" panose="020B0604030504040204" pitchFamily="34" charset="0"/>
              </a:rPr>
              <a:t>W związku z Ogólnopolskim Dniem Praw Dziecka, </a:t>
            </a:r>
          </a:p>
          <a:p>
            <a:pPr marL="0" indent="0" algn="ctr">
              <a:buNone/>
            </a:pPr>
            <a:r>
              <a:rPr lang="pl-PL" sz="2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Rzecznik Praw Dziecka ogłosił konkurs </a:t>
            </a:r>
            <a:r>
              <a:rPr lang="pl-PL" sz="2000" dirty="0" smtClean="0">
                <a:latin typeface="Tahoma" panose="020B0604030504040204" pitchFamily="34" charset="0"/>
                <a:ea typeface="Tahoma" panose="020B0604030504040204" pitchFamily="34" charset="0"/>
                <a:cs typeface="Tahoma" panose="020B0604030504040204" pitchFamily="34" charset="0"/>
              </a:rPr>
              <a:t>na najciekawsze</a:t>
            </a:r>
          </a:p>
          <a:p>
            <a:pPr marL="0" indent="0" algn="ctr">
              <a:buNone/>
            </a:pPr>
            <a:r>
              <a:rPr lang="pl-PL" sz="2000" dirty="0" smtClean="0">
                <a:latin typeface="Tahoma" panose="020B0604030504040204" pitchFamily="34" charset="0"/>
                <a:ea typeface="Tahoma" panose="020B0604030504040204" pitchFamily="34" charset="0"/>
                <a:cs typeface="Tahoma" panose="020B0604030504040204" pitchFamily="34" charset="0"/>
              </a:rPr>
              <a:t> prace plastyczne o prawach dziecka</a:t>
            </a:r>
          </a:p>
          <a:p>
            <a:pPr marL="0" indent="0">
              <a:buNone/>
            </a:pPr>
            <a:endParaRPr lang="pl-PL"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pl-PL"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pl-PL"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pl-PL" sz="20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pl-PL" sz="20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pl-PL" sz="20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pl-PL" sz="20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pl-PL" sz="20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pl-PL" sz="20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pl-PL" sz="2000" dirty="0">
              <a:latin typeface="Tahoma" panose="020B0604030504040204" pitchFamily="34" charset="0"/>
              <a:ea typeface="Tahoma" panose="020B0604030504040204" pitchFamily="34" charset="0"/>
              <a:cs typeface="Tahoma" panose="020B0604030504040204" pitchFamily="34" charset="0"/>
            </a:endParaRPr>
          </a:p>
          <a:p>
            <a:pPr marL="0" indent="0" algn="ctr">
              <a:buNone/>
            </a:pPr>
            <a:endParaRPr lang="pl-PL" sz="20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pl-PL" sz="2000" dirty="0" smtClean="0">
                <a:latin typeface="Tahoma" panose="020B0604030504040204" pitchFamily="34" charset="0"/>
                <a:ea typeface="Tahoma" panose="020B0604030504040204" pitchFamily="34" charset="0"/>
                <a:cs typeface="Tahoma" panose="020B0604030504040204" pitchFamily="34" charset="0"/>
              </a:rPr>
              <a:t>Wszystkich chętnych zachęcamy do udziału w tym konkursie.</a:t>
            </a:r>
          </a:p>
          <a:p>
            <a:pPr marL="0" indent="0" algn="ctr">
              <a:buNone/>
            </a:pPr>
            <a:r>
              <a:rPr lang="pl-PL" sz="2000" dirty="0" smtClean="0">
                <a:latin typeface="Tahoma" panose="020B0604030504040204" pitchFamily="34" charset="0"/>
                <a:ea typeface="Tahoma" panose="020B0604030504040204" pitchFamily="34" charset="0"/>
                <a:cs typeface="Tahoma" panose="020B0604030504040204" pitchFamily="34" charset="0"/>
              </a:rPr>
              <a:t>Prace można </a:t>
            </a:r>
            <a:r>
              <a:rPr lang="pl-PL" sz="2000" u="sng" dirty="0" smtClean="0">
                <a:latin typeface="Tahoma" panose="020B0604030504040204" pitchFamily="34" charset="0"/>
                <a:ea typeface="Tahoma" panose="020B0604030504040204" pitchFamily="34" charset="0"/>
                <a:cs typeface="Tahoma" panose="020B0604030504040204" pitchFamily="34" charset="0"/>
              </a:rPr>
              <a:t>składać w naszej bibliotece </a:t>
            </a:r>
            <a:r>
              <a:rPr lang="pl-PL" sz="2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do 10 grudnia 2020 roku</a:t>
            </a:r>
            <a:endParaRPr lang="en-US"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5" name="Obraz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512851" y="2332551"/>
            <a:ext cx="4869149" cy="3536912"/>
          </a:xfrm>
          <a:prstGeom prst="rect">
            <a:avLst/>
          </a:prstGeom>
        </p:spPr>
      </p:pic>
    </p:spTree>
    <p:extLst>
      <p:ext uri="{BB962C8B-B14F-4D97-AF65-F5344CB8AC3E}">
        <p14:creationId xmlns="" xmlns:p14="http://schemas.microsoft.com/office/powerpoint/2010/main" val="332196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ctrTitle"/>
          </p:nvPr>
        </p:nvSpPr>
        <p:spPr>
          <a:xfrm>
            <a:off x="1594031" y="1463448"/>
            <a:ext cx="9144000" cy="2387600"/>
          </a:xfrm>
        </p:spPr>
        <p:txBody>
          <a:bodyPr>
            <a:normAutofit/>
          </a:bodyPr>
          <a:lstStyle/>
          <a:p>
            <a:r>
              <a:rPr lang="pl-PL" sz="2500" dirty="0" smtClean="0">
                <a:latin typeface="Tahoma" panose="020B0604030504040204" pitchFamily="34" charset="0"/>
                <a:ea typeface="Tahoma" panose="020B0604030504040204" pitchFamily="34" charset="0"/>
                <a:cs typeface="Tahoma" panose="020B0604030504040204" pitchFamily="34" charset="0"/>
              </a:rPr>
              <a:t>„Kiedy śmieje się dziecko, śmieje się cały świat”</a:t>
            </a:r>
            <a:br>
              <a:rPr lang="pl-PL" sz="2500" dirty="0" smtClean="0">
                <a:latin typeface="Tahoma" panose="020B0604030504040204" pitchFamily="34" charset="0"/>
                <a:ea typeface="Tahoma" panose="020B0604030504040204" pitchFamily="34" charset="0"/>
                <a:cs typeface="Tahoma" panose="020B0604030504040204" pitchFamily="34" charset="0"/>
              </a:rPr>
            </a:br>
            <a:r>
              <a:rPr lang="pl-PL" sz="2500" dirty="0" smtClean="0">
                <a:latin typeface="Tahoma" panose="020B0604030504040204" pitchFamily="34" charset="0"/>
                <a:ea typeface="Tahoma" panose="020B0604030504040204" pitchFamily="34" charset="0"/>
                <a:cs typeface="Tahoma" panose="020B0604030504040204" pitchFamily="34" charset="0"/>
              </a:rPr>
              <a:t/>
            </a:r>
            <a:br>
              <a:rPr lang="pl-PL" sz="2500" dirty="0" smtClean="0">
                <a:latin typeface="Tahoma" panose="020B0604030504040204" pitchFamily="34" charset="0"/>
                <a:ea typeface="Tahoma" panose="020B0604030504040204" pitchFamily="34" charset="0"/>
                <a:cs typeface="Tahoma" panose="020B0604030504040204" pitchFamily="34" charset="0"/>
              </a:rPr>
            </a:br>
            <a:r>
              <a:rPr lang="pl-PL" sz="2500" dirty="0" smtClean="0">
                <a:latin typeface="Tahoma" panose="020B0604030504040204" pitchFamily="34" charset="0"/>
                <a:ea typeface="Tahoma" panose="020B0604030504040204" pitchFamily="34" charset="0"/>
                <a:cs typeface="Tahoma" panose="020B0604030504040204" pitchFamily="34" charset="0"/>
              </a:rPr>
              <a:t>                           </a:t>
            </a:r>
            <a:r>
              <a:rPr lang="pl-PL" sz="2000" dirty="0" smtClean="0">
                <a:latin typeface="Tahoma" panose="020B0604030504040204" pitchFamily="34" charset="0"/>
                <a:ea typeface="Tahoma" panose="020B0604030504040204" pitchFamily="34" charset="0"/>
                <a:cs typeface="Tahoma" panose="020B0604030504040204" pitchFamily="34" charset="0"/>
              </a:rPr>
              <a:t>Czy wiecie kto jest autorem tych słów?</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20720209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000" b="1" dirty="0" smtClean="0">
                <a:latin typeface="Tahoma" panose="020B0604030504040204" pitchFamily="34" charset="0"/>
                <a:ea typeface="Tahoma" panose="020B0604030504040204" pitchFamily="34" charset="0"/>
                <a:cs typeface="Tahoma" panose="020B0604030504040204" pitchFamily="34" charset="0"/>
              </a:rPr>
              <a:t>Materiały wykorzystane w prezentacji</a:t>
            </a:r>
            <a:endParaRPr lang="en-US" sz="3000" b="1" dirty="0">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2"/>
          <p:cNvSpPr>
            <a:spLocks noGrp="1"/>
          </p:cNvSpPr>
          <p:nvPr>
            <p:ph idx="1"/>
          </p:nvPr>
        </p:nvSpPr>
        <p:spPr>
          <a:xfrm>
            <a:off x="838200" y="1690688"/>
            <a:ext cx="10515600" cy="4791508"/>
          </a:xfrm>
        </p:spPr>
        <p:txBody>
          <a:bodyPr>
            <a:normAutofit fontScale="85000" lnSpcReduction="20000"/>
          </a:bodyPr>
          <a:lstStyle/>
          <a:p>
            <a:pPr marL="0" indent="0">
              <a:buNone/>
            </a:pPr>
            <a:r>
              <a:rPr lang="en-US" sz="1600" i="1" dirty="0">
                <a:latin typeface="Tahoma" panose="020B0604030504040204" pitchFamily="34" charset="0"/>
                <a:ea typeface="Tahoma" panose="020B0604030504040204" pitchFamily="34" charset="0"/>
                <a:cs typeface="Tahoma" panose="020B0604030504040204" pitchFamily="34" charset="0"/>
                <a:hlinkClick r:id="rId2"/>
              </a:rPr>
              <a:t>https://</a:t>
            </a:r>
            <a:r>
              <a:rPr lang="en-US" sz="1600" i="1" dirty="0" smtClean="0">
                <a:latin typeface="Tahoma" panose="020B0604030504040204" pitchFamily="34" charset="0"/>
                <a:ea typeface="Tahoma" panose="020B0604030504040204" pitchFamily="34" charset="0"/>
                <a:cs typeface="Tahoma" panose="020B0604030504040204" pitchFamily="34" charset="0"/>
                <a:hlinkClick r:id="rId2"/>
              </a:rPr>
              <a:t>pl.wikipedia.org/wiki/Janusz_Korczak</a:t>
            </a:r>
            <a:endParaRPr lang="pl-PL" sz="16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pl-PL" sz="16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i="1" dirty="0">
                <a:latin typeface="Tahoma" panose="020B0604030504040204" pitchFamily="34" charset="0"/>
                <a:ea typeface="Tahoma" panose="020B0604030504040204" pitchFamily="34" charset="0"/>
                <a:cs typeface="Tahoma" panose="020B0604030504040204" pitchFamily="34" charset="0"/>
                <a:hlinkClick r:id="rId3"/>
              </a:rPr>
              <a:t>https://brpd.gov.pl</a:t>
            </a:r>
            <a:r>
              <a:rPr lang="en-US" sz="1600" i="1" dirty="0" smtClean="0">
                <a:latin typeface="Tahoma" panose="020B0604030504040204" pitchFamily="34" charset="0"/>
                <a:ea typeface="Tahoma" panose="020B0604030504040204" pitchFamily="34" charset="0"/>
                <a:cs typeface="Tahoma" panose="020B0604030504040204" pitchFamily="34" charset="0"/>
                <a:hlinkClick r:id="rId3"/>
              </a:rPr>
              <a:t>/</a:t>
            </a:r>
            <a:endParaRPr lang="pl-PL" sz="16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pl-PL" sz="16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1600" i="1" dirty="0">
                <a:latin typeface="Tahoma" panose="020B0604030504040204" pitchFamily="34" charset="0"/>
                <a:ea typeface="Tahoma" panose="020B0604030504040204" pitchFamily="34" charset="0"/>
                <a:cs typeface="Tahoma" panose="020B0604030504040204" pitchFamily="34" charset="0"/>
              </a:rPr>
              <a:t>Malala Yousafzai, Malala </a:t>
            </a:r>
            <a:r>
              <a:rPr lang="en-US" sz="1600" i="1" dirty="0" err="1">
                <a:latin typeface="Tahoma" panose="020B0604030504040204" pitchFamily="34" charset="0"/>
                <a:ea typeface="Tahoma" panose="020B0604030504040204" pitchFamily="34" charset="0"/>
                <a:cs typeface="Tahoma" panose="020B0604030504040204" pitchFamily="34" charset="0"/>
              </a:rPr>
              <a:t>i</a:t>
            </a:r>
            <a:r>
              <a:rPr lang="en-US" sz="1600" i="1" dirty="0">
                <a:latin typeface="Tahoma" panose="020B0604030504040204" pitchFamily="34" charset="0"/>
                <a:ea typeface="Tahoma" panose="020B0604030504040204" pitchFamily="34" charset="0"/>
                <a:cs typeface="Tahoma" panose="020B0604030504040204" pitchFamily="34" charset="0"/>
              </a:rPr>
              <a:t> </a:t>
            </a:r>
            <a:r>
              <a:rPr lang="en-US" sz="1600" i="1" dirty="0" err="1">
                <a:latin typeface="Tahoma" panose="020B0604030504040204" pitchFamily="34" charset="0"/>
                <a:ea typeface="Tahoma" panose="020B0604030504040204" pitchFamily="34" charset="0"/>
                <a:cs typeface="Tahoma" panose="020B0604030504040204" pitchFamily="34" charset="0"/>
              </a:rPr>
              <a:t>jej</a:t>
            </a:r>
            <a:r>
              <a:rPr lang="en-US" sz="1600" i="1" dirty="0">
                <a:latin typeface="Tahoma" panose="020B0604030504040204" pitchFamily="34" charset="0"/>
                <a:ea typeface="Tahoma" panose="020B0604030504040204" pitchFamily="34" charset="0"/>
                <a:cs typeface="Tahoma" panose="020B0604030504040204" pitchFamily="34" charset="0"/>
              </a:rPr>
              <a:t> </a:t>
            </a:r>
            <a:r>
              <a:rPr lang="en-US" sz="1600" i="1" dirty="0" err="1">
                <a:latin typeface="Tahoma" panose="020B0604030504040204" pitchFamily="34" charset="0"/>
                <a:ea typeface="Tahoma" panose="020B0604030504040204" pitchFamily="34" charset="0"/>
                <a:cs typeface="Tahoma" panose="020B0604030504040204" pitchFamily="34" charset="0"/>
              </a:rPr>
              <a:t>czarodziejski</a:t>
            </a:r>
            <a:r>
              <a:rPr lang="en-US" sz="1600" i="1" dirty="0">
                <a:latin typeface="Tahoma" panose="020B0604030504040204" pitchFamily="34" charset="0"/>
                <a:ea typeface="Tahoma" panose="020B0604030504040204" pitchFamily="34" charset="0"/>
                <a:cs typeface="Tahoma" panose="020B0604030504040204" pitchFamily="34" charset="0"/>
              </a:rPr>
              <a:t> </a:t>
            </a:r>
            <a:r>
              <a:rPr lang="en-US" sz="1600" i="1" dirty="0" err="1">
                <a:latin typeface="Tahoma" panose="020B0604030504040204" pitchFamily="34" charset="0"/>
                <a:ea typeface="Tahoma" panose="020B0604030504040204" pitchFamily="34" charset="0"/>
                <a:cs typeface="Tahoma" panose="020B0604030504040204" pitchFamily="34" charset="0"/>
              </a:rPr>
              <a:t>ołówek</a:t>
            </a:r>
            <a:r>
              <a:rPr lang="en-US" sz="1600" i="1" dirty="0">
                <a:latin typeface="Tahoma" panose="020B0604030504040204" pitchFamily="34" charset="0"/>
                <a:ea typeface="Tahoma" panose="020B0604030504040204" pitchFamily="34" charset="0"/>
                <a:cs typeface="Tahoma" panose="020B0604030504040204" pitchFamily="34" charset="0"/>
              </a:rPr>
              <a:t>, </a:t>
            </a:r>
            <a:r>
              <a:rPr lang="en-US" sz="1600" i="1" dirty="0" err="1">
                <a:latin typeface="Tahoma" panose="020B0604030504040204" pitchFamily="34" charset="0"/>
                <a:ea typeface="Tahoma" panose="020B0604030504040204" pitchFamily="34" charset="0"/>
                <a:cs typeface="Tahoma" panose="020B0604030504040204" pitchFamily="34" charset="0"/>
              </a:rPr>
              <a:t>il</a:t>
            </a:r>
            <a:r>
              <a:rPr lang="en-US" sz="1600" i="1" dirty="0">
                <a:latin typeface="Tahoma" panose="020B0604030504040204" pitchFamily="34" charset="0"/>
                <a:ea typeface="Tahoma" panose="020B0604030504040204" pitchFamily="34" charset="0"/>
                <a:cs typeface="Tahoma" panose="020B0604030504040204" pitchFamily="34" charset="0"/>
              </a:rPr>
              <a:t>. </a:t>
            </a:r>
            <a:r>
              <a:rPr lang="en-US" sz="1600" i="1" dirty="0" err="1">
                <a:latin typeface="Tahoma" panose="020B0604030504040204" pitchFamily="34" charset="0"/>
                <a:ea typeface="Tahoma" panose="020B0604030504040204" pitchFamily="34" charset="0"/>
                <a:cs typeface="Tahoma" panose="020B0604030504040204" pitchFamily="34" charset="0"/>
              </a:rPr>
              <a:t>Kerascoët</a:t>
            </a:r>
            <a:r>
              <a:rPr lang="en-US" sz="1600" i="1" dirty="0" smtClean="0">
                <a:latin typeface="Tahoma" panose="020B0604030504040204" pitchFamily="34" charset="0"/>
                <a:ea typeface="Tahoma" panose="020B0604030504040204" pitchFamily="34" charset="0"/>
                <a:cs typeface="Tahoma" panose="020B0604030504040204" pitchFamily="34" charset="0"/>
              </a:rPr>
              <a:t>,</a:t>
            </a:r>
            <a:r>
              <a:rPr lang="pl-PL" sz="1600" i="1" dirty="0">
                <a:latin typeface="Tahoma" panose="020B0604030504040204" pitchFamily="34" charset="0"/>
                <a:ea typeface="Tahoma" panose="020B0604030504040204" pitchFamily="34" charset="0"/>
                <a:cs typeface="Tahoma" panose="020B0604030504040204" pitchFamily="34" charset="0"/>
              </a:rPr>
              <a:t/>
            </a:r>
            <a:br>
              <a:rPr lang="pl-PL" sz="1600" i="1" dirty="0">
                <a:latin typeface="Tahoma" panose="020B0604030504040204" pitchFamily="34" charset="0"/>
                <a:ea typeface="Tahoma" panose="020B0604030504040204" pitchFamily="34" charset="0"/>
                <a:cs typeface="Tahoma" panose="020B0604030504040204" pitchFamily="34" charset="0"/>
              </a:rPr>
            </a:br>
            <a:r>
              <a:rPr lang="en-US" sz="1600" i="1" dirty="0" err="1" smtClean="0">
                <a:latin typeface="Tahoma" panose="020B0604030504040204" pitchFamily="34" charset="0"/>
                <a:ea typeface="Tahoma" panose="020B0604030504040204" pitchFamily="34" charset="0"/>
                <a:cs typeface="Tahoma" panose="020B0604030504040204" pitchFamily="34" charset="0"/>
              </a:rPr>
              <a:t>tłum</a:t>
            </a:r>
            <a:r>
              <a:rPr lang="en-US" sz="1600" i="1" dirty="0">
                <a:latin typeface="Tahoma" panose="020B0604030504040204" pitchFamily="34" charset="0"/>
                <a:ea typeface="Tahoma" panose="020B0604030504040204" pitchFamily="34" charset="0"/>
                <a:cs typeface="Tahoma" panose="020B0604030504040204" pitchFamily="34" charset="0"/>
              </a:rPr>
              <a:t>. </a:t>
            </a:r>
            <a:r>
              <a:rPr lang="en-US" sz="1600" i="1" dirty="0" err="1">
                <a:latin typeface="Tahoma" panose="020B0604030504040204" pitchFamily="34" charset="0"/>
                <a:ea typeface="Tahoma" panose="020B0604030504040204" pitchFamily="34" charset="0"/>
                <a:cs typeface="Tahoma" panose="020B0604030504040204" pitchFamily="34" charset="0"/>
              </a:rPr>
              <a:t>Agata</a:t>
            </a:r>
            <a:r>
              <a:rPr lang="en-US" sz="1600" i="1" dirty="0">
                <a:latin typeface="Tahoma" panose="020B0604030504040204" pitchFamily="34" charset="0"/>
                <a:ea typeface="Tahoma" panose="020B0604030504040204" pitchFamily="34" charset="0"/>
                <a:cs typeface="Tahoma" panose="020B0604030504040204" pitchFamily="34" charset="0"/>
              </a:rPr>
              <a:t> </a:t>
            </a:r>
            <a:r>
              <a:rPr lang="en-US" sz="1600" i="1" dirty="0" err="1">
                <a:latin typeface="Tahoma" panose="020B0604030504040204" pitchFamily="34" charset="0"/>
                <a:ea typeface="Tahoma" panose="020B0604030504040204" pitchFamily="34" charset="0"/>
                <a:cs typeface="Tahoma" panose="020B0604030504040204" pitchFamily="34" charset="0"/>
              </a:rPr>
              <a:t>Mietlicka-Osadowska</a:t>
            </a:r>
            <a:r>
              <a:rPr lang="en-US" sz="1600" i="1" dirty="0">
                <a:latin typeface="Tahoma" panose="020B0604030504040204" pitchFamily="34" charset="0"/>
                <a:ea typeface="Tahoma" panose="020B0604030504040204" pitchFamily="34" charset="0"/>
                <a:cs typeface="Tahoma" panose="020B0604030504040204" pitchFamily="34" charset="0"/>
              </a:rPr>
              <a:t>, Lublin: </a:t>
            </a:r>
            <a:r>
              <a:rPr lang="en-US" sz="1600" i="1" dirty="0" err="1">
                <a:latin typeface="Tahoma" panose="020B0604030504040204" pitchFamily="34" charset="0"/>
                <a:ea typeface="Tahoma" panose="020B0604030504040204" pitchFamily="34" charset="0"/>
                <a:cs typeface="Tahoma" panose="020B0604030504040204" pitchFamily="34" charset="0"/>
              </a:rPr>
              <a:t>Tekturka</a:t>
            </a:r>
            <a:r>
              <a:rPr lang="en-US" sz="1600" i="1" dirty="0">
                <a:latin typeface="Tahoma" panose="020B0604030504040204" pitchFamily="34" charset="0"/>
                <a:ea typeface="Tahoma" panose="020B0604030504040204" pitchFamily="34" charset="0"/>
                <a:cs typeface="Tahoma" panose="020B0604030504040204" pitchFamily="34" charset="0"/>
              </a:rPr>
              <a:t>, </a:t>
            </a:r>
            <a:r>
              <a:rPr lang="en-US" sz="1600" i="1" dirty="0" smtClean="0">
                <a:latin typeface="Tahoma" panose="020B0604030504040204" pitchFamily="34" charset="0"/>
                <a:ea typeface="Tahoma" panose="020B0604030504040204" pitchFamily="34" charset="0"/>
                <a:cs typeface="Tahoma" panose="020B0604030504040204" pitchFamily="34" charset="0"/>
              </a:rPr>
              <a:t>2018</a:t>
            </a:r>
            <a:endParaRPr lang="pl-PL" sz="16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pl-PL" sz="16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pl-PL" sz="1600" i="1" dirty="0">
                <a:latin typeface="Tahoma" panose="020B0604030504040204" pitchFamily="34" charset="0"/>
                <a:ea typeface="Tahoma" panose="020B0604030504040204" pitchFamily="34" charset="0"/>
                <a:cs typeface="Tahoma" panose="020B0604030504040204" pitchFamily="34" charset="0"/>
              </a:rPr>
              <a:t>Grzegorz </a:t>
            </a:r>
            <a:r>
              <a:rPr lang="pl-PL" sz="1600" i="1" dirty="0" err="1">
                <a:latin typeface="Tahoma" panose="020B0604030504040204" pitchFamily="34" charset="0"/>
                <a:ea typeface="Tahoma" panose="020B0604030504040204" pitchFamily="34" charset="0"/>
                <a:cs typeface="Tahoma" panose="020B0604030504040204" pitchFamily="34" charset="0"/>
              </a:rPr>
              <a:t>Kasdepke</a:t>
            </a:r>
            <a:r>
              <a:rPr lang="pl-PL" sz="1600" i="1" dirty="0">
                <a:latin typeface="Tahoma" panose="020B0604030504040204" pitchFamily="34" charset="0"/>
                <a:ea typeface="Tahoma" panose="020B0604030504040204" pitchFamily="34" charset="0"/>
                <a:cs typeface="Tahoma" panose="020B0604030504040204" pitchFamily="34" charset="0"/>
              </a:rPr>
              <a:t>, Mam prawo? Czyli nieomal wszystko, co powinniście wiedzieć o prawach </a:t>
            </a:r>
            <a:r>
              <a:rPr lang="pl-PL" sz="1600" i="1" dirty="0" smtClean="0">
                <a:latin typeface="Tahoma" panose="020B0604030504040204" pitchFamily="34" charset="0"/>
                <a:ea typeface="Tahoma" panose="020B0604030504040204" pitchFamily="34" charset="0"/>
                <a:cs typeface="Tahoma" panose="020B0604030504040204" pitchFamily="34" charset="0"/>
              </a:rPr>
              <a:t>dziecka,</a:t>
            </a:r>
            <a:br>
              <a:rPr lang="pl-PL" sz="1600" i="1" dirty="0" smtClean="0">
                <a:latin typeface="Tahoma" panose="020B0604030504040204" pitchFamily="34" charset="0"/>
                <a:ea typeface="Tahoma" panose="020B0604030504040204" pitchFamily="34" charset="0"/>
                <a:cs typeface="Tahoma" panose="020B0604030504040204" pitchFamily="34" charset="0"/>
              </a:rPr>
            </a:br>
            <a:r>
              <a:rPr lang="pl-PL" sz="1600" i="1" dirty="0" smtClean="0">
                <a:latin typeface="Tahoma" panose="020B0604030504040204" pitchFamily="34" charset="0"/>
                <a:ea typeface="Tahoma" panose="020B0604030504040204" pitchFamily="34" charset="0"/>
                <a:cs typeface="Tahoma" panose="020B0604030504040204" pitchFamily="34" charset="0"/>
              </a:rPr>
              <a:t>a </a:t>
            </a:r>
            <a:r>
              <a:rPr lang="pl-PL" sz="1600" i="1" dirty="0">
                <a:latin typeface="Tahoma" panose="020B0604030504040204" pitchFamily="34" charset="0"/>
                <a:ea typeface="Tahoma" panose="020B0604030504040204" pitchFamily="34" charset="0"/>
                <a:cs typeface="Tahoma" panose="020B0604030504040204" pitchFamily="34" charset="0"/>
              </a:rPr>
              <a:t>nie macie kogo zapytać!, </a:t>
            </a:r>
            <a:r>
              <a:rPr lang="pl-PL" sz="1600" i="1" dirty="0" err="1">
                <a:latin typeface="Tahoma" panose="020B0604030504040204" pitchFamily="34" charset="0"/>
                <a:ea typeface="Tahoma" panose="020B0604030504040204" pitchFamily="34" charset="0"/>
                <a:cs typeface="Tahoma" panose="020B0604030504040204" pitchFamily="34" charset="0"/>
              </a:rPr>
              <a:t>il</a:t>
            </a:r>
            <a:r>
              <a:rPr lang="pl-PL" sz="1600" i="1" dirty="0">
                <a:latin typeface="Tahoma" panose="020B0604030504040204" pitchFamily="34" charset="0"/>
                <a:ea typeface="Tahoma" panose="020B0604030504040204" pitchFamily="34" charset="0"/>
                <a:cs typeface="Tahoma" panose="020B0604030504040204" pitchFamily="34" charset="0"/>
              </a:rPr>
              <a:t>. Tomasz Kozłowski, Łódź: Literatura, 2017 </a:t>
            </a:r>
            <a:endParaRPr lang="pl-PL" sz="16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pl-PL" sz="16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pl-PL" sz="1600" i="1" dirty="0">
                <a:latin typeface="Tahoma" panose="020B0604030504040204" pitchFamily="34" charset="0"/>
                <a:ea typeface="Tahoma" panose="020B0604030504040204" pitchFamily="34" charset="0"/>
                <a:cs typeface="Tahoma" panose="020B0604030504040204" pitchFamily="34" charset="0"/>
              </a:rPr>
              <a:t>Grzegorz </a:t>
            </a:r>
            <a:r>
              <a:rPr lang="pl-PL" sz="1600" i="1" dirty="0" err="1">
                <a:latin typeface="Tahoma" panose="020B0604030504040204" pitchFamily="34" charset="0"/>
                <a:ea typeface="Tahoma" panose="020B0604030504040204" pitchFamily="34" charset="0"/>
                <a:cs typeface="Tahoma" panose="020B0604030504040204" pitchFamily="34" charset="0"/>
              </a:rPr>
              <a:t>Kasdepke</a:t>
            </a:r>
            <a:r>
              <a:rPr lang="pl-PL" sz="1600" i="1" dirty="0">
                <a:latin typeface="Tahoma" panose="020B0604030504040204" pitchFamily="34" charset="0"/>
                <a:ea typeface="Tahoma" panose="020B0604030504040204" pitchFamily="34" charset="0"/>
                <a:cs typeface="Tahoma" panose="020B0604030504040204" pitchFamily="34" charset="0"/>
              </a:rPr>
              <a:t>, Kuba i Buba w szpitalu, czyli o prawach </a:t>
            </a:r>
            <a:r>
              <a:rPr lang="pl-PL" sz="1600" i="1" dirty="0" err="1">
                <a:latin typeface="Tahoma" panose="020B0604030504040204" pitchFamily="34" charset="0"/>
                <a:ea typeface="Tahoma" panose="020B0604030504040204" pitchFamily="34" charset="0"/>
                <a:cs typeface="Tahoma" panose="020B0604030504040204" pitchFamily="34" charset="0"/>
              </a:rPr>
              <a:t>dziecka-pacjenta</a:t>
            </a:r>
            <a:r>
              <a:rPr lang="pl-PL" sz="1600" i="1" dirty="0">
                <a:latin typeface="Tahoma" panose="020B0604030504040204" pitchFamily="34" charset="0"/>
                <a:ea typeface="Tahoma" panose="020B0604030504040204" pitchFamily="34" charset="0"/>
                <a:cs typeface="Tahoma" panose="020B0604030504040204" pitchFamily="34" charset="0"/>
              </a:rPr>
              <a:t> prawie wszystko</a:t>
            </a:r>
            <a:r>
              <a:rPr lang="pl-PL" sz="1600" i="1" dirty="0" smtClean="0">
                <a:latin typeface="Tahoma" panose="020B0604030504040204" pitchFamily="34" charset="0"/>
                <a:ea typeface="Tahoma" panose="020B0604030504040204" pitchFamily="34" charset="0"/>
                <a:cs typeface="Tahoma" panose="020B0604030504040204" pitchFamily="34" charset="0"/>
              </a:rPr>
              <a:t>!,</a:t>
            </a:r>
            <a:br>
              <a:rPr lang="pl-PL" sz="1600" i="1" dirty="0" smtClean="0">
                <a:latin typeface="Tahoma" panose="020B0604030504040204" pitchFamily="34" charset="0"/>
                <a:ea typeface="Tahoma" panose="020B0604030504040204" pitchFamily="34" charset="0"/>
                <a:cs typeface="Tahoma" panose="020B0604030504040204" pitchFamily="34" charset="0"/>
              </a:rPr>
            </a:br>
            <a:r>
              <a:rPr lang="pl-PL" sz="1600" i="1" dirty="0" err="1" smtClean="0">
                <a:latin typeface="Tahoma" panose="020B0604030504040204" pitchFamily="34" charset="0"/>
                <a:ea typeface="Tahoma" panose="020B0604030504040204" pitchFamily="34" charset="0"/>
                <a:cs typeface="Tahoma" panose="020B0604030504040204" pitchFamily="34" charset="0"/>
              </a:rPr>
              <a:t>ilustr</a:t>
            </a:r>
            <a:r>
              <a:rPr lang="pl-PL" sz="1600" i="1" dirty="0">
                <a:latin typeface="Tahoma" panose="020B0604030504040204" pitchFamily="34" charset="0"/>
                <a:ea typeface="Tahoma" panose="020B0604030504040204" pitchFamily="34" charset="0"/>
                <a:cs typeface="Tahoma" panose="020B0604030504040204" pitchFamily="34" charset="0"/>
              </a:rPr>
              <a:t>. Ewa Poklewska-</a:t>
            </a:r>
            <a:r>
              <a:rPr lang="pl-PL" sz="1600" i="1" dirty="0" err="1">
                <a:latin typeface="Tahoma" panose="020B0604030504040204" pitchFamily="34" charset="0"/>
                <a:ea typeface="Tahoma" panose="020B0604030504040204" pitchFamily="34" charset="0"/>
                <a:cs typeface="Tahoma" panose="020B0604030504040204" pitchFamily="34" charset="0"/>
              </a:rPr>
              <a:t>Koziełło</a:t>
            </a:r>
            <a:r>
              <a:rPr lang="pl-PL" sz="1600" i="1" dirty="0">
                <a:latin typeface="Tahoma" panose="020B0604030504040204" pitchFamily="34" charset="0"/>
                <a:ea typeface="Tahoma" panose="020B0604030504040204" pitchFamily="34" charset="0"/>
                <a:cs typeface="Tahoma" panose="020B0604030504040204" pitchFamily="34" charset="0"/>
              </a:rPr>
              <a:t>, Łódź: Wydawnictwo Literatura, </a:t>
            </a:r>
            <a:r>
              <a:rPr lang="pl-PL" sz="1600" i="1" dirty="0" smtClean="0">
                <a:latin typeface="Tahoma" panose="020B0604030504040204" pitchFamily="34" charset="0"/>
                <a:ea typeface="Tahoma" panose="020B0604030504040204" pitchFamily="34" charset="0"/>
                <a:cs typeface="Tahoma" panose="020B0604030504040204" pitchFamily="34" charset="0"/>
              </a:rPr>
              <a:t>2015</a:t>
            </a:r>
          </a:p>
          <a:p>
            <a:pPr marL="0" indent="0">
              <a:buNone/>
            </a:pPr>
            <a:endParaRPr lang="pl-PL" sz="16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pl-PL" sz="1600" i="1" dirty="0">
                <a:latin typeface="Tahoma" panose="020B0604030504040204" pitchFamily="34" charset="0"/>
                <a:ea typeface="Tahoma" panose="020B0604030504040204" pitchFamily="34" charset="0"/>
                <a:cs typeface="Tahoma" panose="020B0604030504040204" pitchFamily="34" charset="0"/>
              </a:rPr>
              <a:t>12 ważnych praw. Polscy autorzy o </a:t>
            </a:r>
            <a:r>
              <a:rPr lang="pl-PL" sz="1600" i="1" dirty="0" smtClean="0">
                <a:latin typeface="Tahoma" panose="020B0604030504040204" pitchFamily="34" charset="0"/>
                <a:ea typeface="Tahoma" panose="020B0604030504040204" pitchFamily="34" charset="0"/>
                <a:cs typeface="Tahoma" panose="020B0604030504040204" pitchFamily="34" charset="0"/>
              </a:rPr>
              <a:t>prawach </a:t>
            </a:r>
            <a:r>
              <a:rPr lang="pl-PL" sz="1600" i="1" dirty="0">
                <a:latin typeface="Tahoma" panose="020B0604030504040204" pitchFamily="34" charset="0"/>
                <a:ea typeface="Tahoma" panose="020B0604030504040204" pitchFamily="34" charset="0"/>
                <a:cs typeface="Tahoma" panose="020B0604030504040204" pitchFamily="34" charset="0"/>
              </a:rPr>
              <a:t>dzieci, </a:t>
            </a:r>
            <a:r>
              <a:rPr lang="pl-PL" sz="1600" i="1" dirty="0" err="1">
                <a:latin typeface="Tahoma" panose="020B0604030504040204" pitchFamily="34" charset="0"/>
                <a:ea typeface="Tahoma" panose="020B0604030504040204" pitchFamily="34" charset="0"/>
                <a:cs typeface="Tahoma" panose="020B0604030504040204" pitchFamily="34" charset="0"/>
              </a:rPr>
              <a:t>il</a:t>
            </a:r>
            <a:r>
              <a:rPr lang="pl-PL" sz="1600" i="1" dirty="0">
                <a:latin typeface="Tahoma" panose="020B0604030504040204" pitchFamily="34" charset="0"/>
                <a:ea typeface="Tahoma" panose="020B0604030504040204" pitchFamily="34" charset="0"/>
                <a:cs typeface="Tahoma" panose="020B0604030504040204" pitchFamily="34" charset="0"/>
              </a:rPr>
              <a:t>. Elżbieta </a:t>
            </a:r>
            <a:r>
              <a:rPr lang="pl-PL" sz="1600" i="1" dirty="0" err="1">
                <a:latin typeface="Tahoma" panose="020B0604030504040204" pitchFamily="34" charset="0"/>
                <a:ea typeface="Tahoma" panose="020B0604030504040204" pitchFamily="34" charset="0"/>
                <a:cs typeface="Tahoma" panose="020B0604030504040204" pitchFamily="34" charset="0"/>
              </a:rPr>
              <a:t>Kidacka</a:t>
            </a:r>
            <a:r>
              <a:rPr lang="pl-PL" sz="1600" i="1" dirty="0">
                <a:latin typeface="Tahoma" panose="020B0604030504040204" pitchFamily="34" charset="0"/>
                <a:ea typeface="Tahoma" panose="020B0604030504040204" pitchFamily="34" charset="0"/>
                <a:cs typeface="Tahoma" panose="020B0604030504040204" pitchFamily="34" charset="0"/>
              </a:rPr>
              <a:t>, Poznań: </a:t>
            </a:r>
            <a:r>
              <a:rPr lang="pl-PL" sz="1600" i="1" dirty="0" err="1">
                <a:latin typeface="Tahoma" panose="020B0604030504040204" pitchFamily="34" charset="0"/>
                <a:ea typeface="Tahoma" panose="020B0604030504040204" pitchFamily="34" charset="0"/>
                <a:cs typeface="Tahoma" panose="020B0604030504040204" pitchFamily="34" charset="0"/>
              </a:rPr>
              <a:t>Publicat</a:t>
            </a:r>
            <a:r>
              <a:rPr lang="pl-PL" sz="1600" i="1" dirty="0">
                <a:latin typeface="Tahoma" panose="020B0604030504040204" pitchFamily="34" charset="0"/>
                <a:ea typeface="Tahoma" panose="020B0604030504040204" pitchFamily="34" charset="0"/>
                <a:cs typeface="Tahoma" panose="020B0604030504040204" pitchFamily="34" charset="0"/>
              </a:rPr>
              <a:t>, </a:t>
            </a:r>
            <a:r>
              <a:rPr lang="pl-PL" sz="1600" i="1" dirty="0" smtClean="0">
                <a:latin typeface="Tahoma" panose="020B0604030504040204" pitchFamily="34" charset="0"/>
                <a:ea typeface="Tahoma" panose="020B0604030504040204" pitchFamily="34" charset="0"/>
                <a:cs typeface="Tahoma" panose="020B0604030504040204" pitchFamily="34" charset="0"/>
              </a:rPr>
              <a:t>2015</a:t>
            </a:r>
          </a:p>
          <a:p>
            <a:pPr marL="0" indent="0">
              <a:buNone/>
            </a:pPr>
            <a:endParaRPr lang="pl-PL" sz="16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pl-PL" sz="1600" i="1" dirty="0" smtClean="0">
                <a:latin typeface="Tahoma" panose="020B0604030504040204" pitchFamily="34" charset="0"/>
                <a:ea typeface="Tahoma" panose="020B0604030504040204" pitchFamily="34" charset="0"/>
                <a:cs typeface="Tahoma" panose="020B0604030504040204" pitchFamily="34" charset="0"/>
              </a:rPr>
              <a:t>Joanna </a:t>
            </a:r>
            <a:r>
              <a:rPr lang="pl-PL" sz="1600" i="1" dirty="0">
                <a:latin typeface="Tahoma" panose="020B0604030504040204" pitchFamily="34" charset="0"/>
                <a:ea typeface="Tahoma" panose="020B0604030504040204" pitchFamily="34" charset="0"/>
                <a:cs typeface="Tahoma" panose="020B0604030504040204" pitchFamily="34" charset="0"/>
              </a:rPr>
              <a:t>Olech, Edgar Bąk, Mam prawo i nie zawaham się go użyć!, Warszawa: Wytwórnia </a:t>
            </a:r>
            <a:r>
              <a:rPr lang="pl-PL" sz="1600" i="1" dirty="0" smtClean="0">
                <a:latin typeface="Tahoma" panose="020B0604030504040204" pitchFamily="34" charset="0"/>
                <a:ea typeface="Tahoma" panose="020B0604030504040204" pitchFamily="34" charset="0"/>
                <a:cs typeface="Tahoma" panose="020B0604030504040204" pitchFamily="34" charset="0"/>
              </a:rPr>
              <a:t>2014</a:t>
            </a:r>
          </a:p>
          <a:p>
            <a:pPr marL="0" indent="0">
              <a:buNone/>
            </a:pPr>
            <a:endParaRPr lang="pl-PL" sz="1600" i="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pl-PL" sz="1600" i="1" dirty="0">
                <a:latin typeface="Tahoma" panose="020B0604030504040204" pitchFamily="34" charset="0"/>
                <a:ea typeface="Tahoma" panose="020B0604030504040204" pitchFamily="34" charset="0"/>
                <a:cs typeface="Tahoma" panose="020B0604030504040204" pitchFamily="34" charset="0"/>
              </a:rPr>
              <a:t>Anna Czerwińska-Rydel, Renata Piątkowska, Moje prawa ważna sprawa, </a:t>
            </a:r>
            <a:r>
              <a:rPr lang="pl-PL" sz="1600" i="1" dirty="0" err="1">
                <a:latin typeface="Tahoma" panose="020B0604030504040204" pitchFamily="34" charset="0"/>
                <a:ea typeface="Tahoma" panose="020B0604030504040204" pitchFamily="34" charset="0"/>
                <a:cs typeface="Tahoma" panose="020B0604030504040204" pitchFamily="34" charset="0"/>
              </a:rPr>
              <a:t>ilustr</a:t>
            </a:r>
            <a:r>
              <a:rPr lang="pl-PL" sz="1600" i="1" dirty="0">
                <a:latin typeface="Tahoma" panose="020B0604030504040204" pitchFamily="34" charset="0"/>
                <a:ea typeface="Tahoma" panose="020B0604030504040204" pitchFamily="34" charset="0"/>
                <a:cs typeface="Tahoma" panose="020B0604030504040204" pitchFamily="34" charset="0"/>
              </a:rPr>
              <a:t>. Katarzyna Kołodziej</a:t>
            </a:r>
            <a:r>
              <a:rPr lang="pl-PL" sz="1600" i="1" dirty="0" smtClean="0">
                <a:latin typeface="Tahoma" panose="020B0604030504040204" pitchFamily="34" charset="0"/>
                <a:ea typeface="Tahoma" panose="020B0604030504040204" pitchFamily="34" charset="0"/>
                <a:cs typeface="Tahoma" panose="020B0604030504040204" pitchFamily="34" charset="0"/>
              </a:rPr>
              <a:t>,</a:t>
            </a:r>
            <a:br>
              <a:rPr lang="pl-PL" sz="1600" i="1" dirty="0" smtClean="0">
                <a:latin typeface="Tahoma" panose="020B0604030504040204" pitchFamily="34" charset="0"/>
                <a:ea typeface="Tahoma" panose="020B0604030504040204" pitchFamily="34" charset="0"/>
                <a:cs typeface="Tahoma" panose="020B0604030504040204" pitchFamily="34" charset="0"/>
              </a:rPr>
            </a:br>
            <a:r>
              <a:rPr lang="pl-PL" sz="1600" i="1" dirty="0" smtClean="0">
                <a:latin typeface="Tahoma" panose="020B0604030504040204" pitchFamily="34" charset="0"/>
                <a:ea typeface="Tahoma" panose="020B0604030504040204" pitchFamily="34" charset="0"/>
                <a:cs typeface="Tahoma" panose="020B0604030504040204" pitchFamily="34" charset="0"/>
              </a:rPr>
              <a:t>Wydawnictwo </a:t>
            </a:r>
            <a:r>
              <a:rPr lang="pl-PL" sz="1600" i="1" dirty="0">
                <a:latin typeface="Tahoma" panose="020B0604030504040204" pitchFamily="34" charset="0"/>
                <a:ea typeface="Tahoma" panose="020B0604030504040204" pitchFamily="34" charset="0"/>
                <a:cs typeface="Tahoma" panose="020B0604030504040204" pitchFamily="34" charset="0"/>
              </a:rPr>
              <a:t>Literatura, Łódź 2014</a:t>
            </a:r>
            <a:endParaRPr lang="en-US" sz="1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353300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2300" y="4859337"/>
            <a:ext cx="10515600" cy="1325563"/>
          </a:xfrm>
        </p:spPr>
        <p:txBody>
          <a:bodyPr>
            <a:normAutofit fontScale="90000"/>
          </a:bodyPr>
          <a:lstStyle/>
          <a:p>
            <a:pPr algn="ctr"/>
            <a:r>
              <a:rPr lang="pl-PL" sz="1800" dirty="0">
                <a:latin typeface="Tahoma" panose="020B0604030504040204" pitchFamily="34" charset="0"/>
                <a:ea typeface="Tahoma" panose="020B0604030504040204" pitchFamily="34" charset="0"/>
                <a:cs typeface="Tahoma" panose="020B0604030504040204" pitchFamily="34" charset="0"/>
              </a:rPr>
              <a:t>Henryk </a:t>
            </a:r>
            <a:r>
              <a:rPr lang="pl-PL" sz="1800" dirty="0" err="1">
                <a:latin typeface="Tahoma" panose="020B0604030504040204" pitchFamily="34" charset="0"/>
                <a:ea typeface="Tahoma" panose="020B0604030504040204" pitchFamily="34" charset="0"/>
                <a:cs typeface="Tahoma" panose="020B0604030504040204" pitchFamily="34" charset="0"/>
              </a:rPr>
              <a:t>Goldszmit</a:t>
            </a:r>
            <a:r>
              <a:rPr lang="pl-PL" sz="1800" dirty="0">
                <a:latin typeface="Tahoma" panose="020B0604030504040204" pitchFamily="34" charset="0"/>
                <a:ea typeface="Tahoma" panose="020B0604030504040204" pitchFamily="34" charset="0"/>
                <a:cs typeface="Tahoma" panose="020B0604030504040204" pitchFamily="34" charset="0"/>
              </a:rPr>
              <a:t>, powszechnie znany jako </a:t>
            </a:r>
            <a:r>
              <a:rPr lang="en-US" sz="1800" b="1" dirty="0" err="1" smtClean="0">
                <a:latin typeface="Tahoma" panose="020B0604030504040204" pitchFamily="34" charset="0"/>
                <a:ea typeface="Tahoma" panose="020B0604030504040204" pitchFamily="34" charset="0"/>
                <a:cs typeface="Tahoma" panose="020B0604030504040204" pitchFamily="34" charset="0"/>
              </a:rPr>
              <a:t>Janusz</a:t>
            </a:r>
            <a:r>
              <a:rPr lang="en-US" sz="1800" b="1" dirty="0" smtClean="0">
                <a:latin typeface="Tahoma" panose="020B0604030504040204" pitchFamily="34" charset="0"/>
                <a:ea typeface="Tahoma" panose="020B0604030504040204" pitchFamily="34" charset="0"/>
                <a:cs typeface="Tahoma" panose="020B0604030504040204" pitchFamily="34" charset="0"/>
              </a:rPr>
              <a:t> </a:t>
            </a:r>
            <a:r>
              <a:rPr lang="en-US" sz="1800" b="1" dirty="0" err="1" smtClean="0">
                <a:latin typeface="Tahoma" panose="020B0604030504040204" pitchFamily="34" charset="0"/>
                <a:ea typeface="Tahoma" panose="020B0604030504040204" pitchFamily="34" charset="0"/>
                <a:cs typeface="Tahoma" panose="020B0604030504040204" pitchFamily="34" charset="0"/>
              </a:rPr>
              <a:t>Korczak</a:t>
            </a:r>
            <a:r>
              <a:rPr lang="pl-PL" sz="1800" b="1" dirty="0" smtClean="0">
                <a:latin typeface="Tahoma" panose="020B0604030504040204" pitchFamily="34" charset="0"/>
                <a:ea typeface="Tahoma" panose="020B0604030504040204" pitchFamily="34" charset="0"/>
                <a:cs typeface="Tahoma" panose="020B0604030504040204" pitchFamily="34" charset="0"/>
              </a:rPr>
              <a:t/>
            </a:r>
            <a:br>
              <a:rPr lang="pl-PL" sz="1800" b="1" dirty="0" smtClean="0">
                <a:latin typeface="Tahoma" panose="020B0604030504040204" pitchFamily="34" charset="0"/>
                <a:ea typeface="Tahoma" panose="020B0604030504040204" pitchFamily="34" charset="0"/>
                <a:cs typeface="Tahoma" panose="020B0604030504040204" pitchFamily="34" charset="0"/>
              </a:rPr>
            </a:br>
            <a:r>
              <a:rPr lang="en-US" sz="1800" dirty="0" smtClean="0">
                <a:latin typeface="Tahoma" panose="020B0604030504040204" pitchFamily="34" charset="0"/>
                <a:ea typeface="Tahoma" panose="020B0604030504040204" pitchFamily="34" charset="0"/>
                <a:cs typeface="Tahoma" panose="020B0604030504040204" pitchFamily="34" charset="0"/>
              </a:rPr>
              <a:t> </a:t>
            </a:r>
            <a:r>
              <a:rPr lang="en-US" sz="1800" dirty="0">
                <a:latin typeface="Tahoma" panose="020B0604030504040204" pitchFamily="34" charset="0"/>
                <a:ea typeface="Tahoma" panose="020B0604030504040204" pitchFamily="34" charset="0"/>
                <a:cs typeface="Tahoma" panose="020B0604030504040204" pitchFamily="34" charset="0"/>
              </a:rPr>
              <a:t>(1878-1942</a:t>
            </a:r>
            <a:r>
              <a:rPr lang="en-US" sz="1800" dirty="0" smtClean="0">
                <a:latin typeface="Tahoma" panose="020B0604030504040204" pitchFamily="34" charset="0"/>
                <a:ea typeface="Tahoma" panose="020B0604030504040204" pitchFamily="34" charset="0"/>
                <a:cs typeface="Tahoma" panose="020B0604030504040204" pitchFamily="34" charset="0"/>
              </a:rPr>
              <a:t>)</a:t>
            </a:r>
            <a:r>
              <a:rPr lang="pl-PL" sz="1800" dirty="0" smtClean="0">
                <a:latin typeface="Tahoma" panose="020B0604030504040204" pitchFamily="34" charset="0"/>
                <a:ea typeface="Tahoma" panose="020B0604030504040204" pitchFamily="34" charset="0"/>
                <a:cs typeface="Tahoma" panose="020B0604030504040204" pitchFamily="34" charset="0"/>
              </a:rPr>
              <a:t/>
            </a:r>
            <a:br>
              <a:rPr lang="pl-PL" sz="1800" dirty="0" smtClean="0">
                <a:latin typeface="Tahoma" panose="020B0604030504040204" pitchFamily="34" charset="0"/>
                <a:ea typeface="Tahoma" panose="020B0604030504040204" pitchFamily="34" charset="0"/>
                <a:cs typeface="Tahoma" panose="020B0604030504040204" pitchFamily="34" charset="0"/>
              </a:rPr>
            </a:br>
            <a:r>
              <a:rPr lang="pl-PL" sz="1800" dirty="0">
                <a:latin typeface="Tahoma" panose="020B0604030504040204" pitchFamily="34" charset="0"/>
                <a:ea typeface="Tahoma" panose="020B0604030504040204" pitchFamily="34" charset="0"/>
                <a:cs typeface="Tahoma" panose="020B0604030504040204" pitchFamily="34" charset="0"/>
              </a:rPr>
              <a:t/>
            </a:r>
            <a:br>
              <a:rPr lang="pl-PL" sz="1800" dirty="0">
                <a:latin typeface="Tahoma" panose="020B0604030504040204" pitchFamily="34" charset="0"/>
                <a:ea typeface="Tahoma" panose="020B0604030504040204" pitchFamily="34" charset="0"/>
                <a:cs typeface="Tahoma" panose="020B0604030504040204" pitchFamily="34" charset="0"/>
              </a:rPr>
            </a:br>
            <a:r>
              <a:rPr lang="pl-PL" sz="1800" dirty="0" smtClean="0">
                <a:latin typeface="Tahoma" panose="020B0604030504040204" pitchFamily="34" charset="0"/>
                <a:ea typeface="Tahoma" panose="020B0604030504040204" pitchFamily="34" charset="0"/>
                <a:cs typeface="Tahoma" panose="020B0604030504040204" pitchFamily="34" charset="0"/>
              </a:rPr>
              <a:t>lekarz, wielki przyjaciel dzieci i prekursor walki o prawa dziecka –  często nazywany</a:t>
            </a:r>
            <a:br>
              <a:rPr lang="pl-PL" sz="1800" dirty="0" smtClean="0">
                <a:latin typeface="Tahoma" panose="020B0604030504040204" pitchFamily="34" charset="0"/>
                <a:ea typeface="Tahoma" panose="020B0604030504040204" pitchFamily="34" charset="0"/>
                <a:cs typeface="Tahoma" panose="020B0604030504040204" pitchFamily="34" charset="0"/>
              </a:rPr>
            </a:br>
            <a:r>
              <a:rPr lang="pl-PL" sz="1800" dirty="0" smtClean="0">
                <a:latin typeface="Tahoma" panose="020B0604030504040204" pitchFamily="34" charset="0"/>
                <a:ea typeface="Tahoma" panose="020B0604030504040204" pitchFamily="34" charset="0"/>
                <a:cs typeface="Tahoma" panose="020B0604030504040204" pitchFamily="34" charset="0"/>
              </a:rPr>
              <a:t> pierwszym Rzecznikiem Praw Dziecka</a:t>
            </a:r>
            <a:r>
              <a:rPr lang="en-US" dirty="0"/>
              <a:t/>
            </a:r>
            <a:br>
              <a:rPr lang="en-US" dirty="0"/>
            </a:br>
            <a:endParaRPr lang="en-US" dirty="0"/>
          </a:p>
        </p:txBody>
      </p:sp>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4330700" y="482048"/>
            <a:ext cx="2541299" cy="4039152"/>
          </a:xfrm>
        </p:spPr>
      </p:pic>
    </p:spTree>
    <p:extLst>
      <p:ext uri="{BB962C8B-B14F-4D97-AF65-F5344CB8AC3E}">
        <p14:creationId xmlns="" xmlns:p14="http://schemas.microsoft.com/office/powerpoint/2010/main" val="3263701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71500" y="445994"/>
            <a:ext cx="10515600" cy="4778469"/>
          </a:xfrm>
        </p:spPr>
        <p:txBody>
          <a:bodyPr>
            <a:normAutofit lnSpcReduction="10000"/>
          </a:bodyPr>
          <a:lstStyle/>
          <a:p>
            <a:pPr marL="0" indent="0">
              <a:buNone/>
            </a:pPr>
            <a:r>
              <a:rPr lang="pl-PL" sz="2400" dirty="0" smtClean="0">
                <a:latin typeface="Tahoma" panose="020B0604030504040204" pitchFamily="34" charset="0"/>
                <a:ea typeface="Tahoma" panose="020B0604030504040204" pitchFamily="34" charset="0"/>
                <a:cs typeface="Tahoma" panose="020B0604030504040204" pitchFamily="34" charset="0"/>
              </a:rPr>
              <a:t> </a:t>
            </a:r>
          </a:p>
          <a:p>
            <a:pPr marL="0" indent="0">
              <a:buNone/>
            </a:pPr>
            <a:endParaRPr lang="pl-PL"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pl-PL" sz="20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W listopadzie </a:t>
            </a:r>
            <a:r>
              <a:rPr lang="pl-PL" sz="2000" dirty="0" smtClean="0">
                <a:latin typeface="Tahoma" panose="020B0604030504040204" pitchFamily="34" charset="0"/>
                <a:ea typeface="Tahoma" panose="020B0604030504040204" pitchFamily="34" charset="0"/>
                <a:cs typeface="Tahoma" panose="020B0604030504040204" pitchFamily="34" charset="0"/>
              </a:rPr>
              <a:t>obchodzimy </a:t>
            </a:r>
            <a:r>
              <a:rPr lang="pl-PL" sz="2000" u="sng"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Międzynarodowy Dzień Praw Dziecka </a:t>
            </a:r>
            <a:r>
              <a:rPr lang="pl-PL" sz="2000" dirty="0" smtClean="0">
                <a:latin typeface="Tahoma" panose="020B0604030504040204" pitchFamily="34" charset="0"/>
                <a:ea typeface="Tahoma" panose="020B0604030504040204" pitchFamily="34" charset="0"/>
                <a:cs typeface="Tahoma" panose="020B0604030504040204" pitchFamily="34" charset="0"/>
              </a:rPr>
              <a:t>upamiętniający podpisanie najważniejszego dokumentu gwarantującego prawa wszystkim dzieciom.</a:t>
            </a:r>
          </a:p>
          <a:p>
            <a:pPr marL="0" indent="0" algn="ctr">
              <a:buNone/>
            </a:pPr>
            <a:r>
              <a:rPr lang="pl-PL" sz="2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Konwencję </a:t>
            </a:r>
            <a:r>
              <a:rPr lang="pl-PL"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o prawach dziecka </a:t>
            </a:r>
            <a:r>
              <a:rPr lang="pl-PL" sz="2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przyjęto </a:t>
            </a:r>
            <a:r>
              <a:rPr lang="pl-PL" sz="2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20 listopada 1989 roku</a:t>
            </a:r>
            <a:r>
              <a:rPr lang="pl-PL" sz="2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a:t>
            </a:r>
          </a:p>
          <a:p>
            <a:pPr marL="0" indent="0" algn="ctr">
              <a:buNone/>
            </a:pPr>
            <a:r>
              <a:rPr lang="pl-PL" sz="1600" dirty="0" smtClean="0">
                <a:latin typeface="Tahoma" panose="020B0604030504040204" pitchFamily="34" charset="0"/>
                <a:ea typeface="Tahoma" panose="020B0604030504040204" pitchFamily="34" charset="0"/>
                <a:cs typeface="Tahoma" panose="020B0604030504040204" pitchFamily="34" charset="0"/>
              </a:rPr>
              <a:t>inicjatorką </a:t>
            </a:r>
            <a:r>
              <a:rPr lang="pl-PL" sz="1600" dirty="0">
                <a:latin typeface="Tahoma" panose="020B0604030504040204" pitchFamily="34" charset="0"/>
                <a:ea typeface="Tahoma" panose="020B0604030504040204" pitchFamily="34" charset="0"/>
                <a:cs typeface="Tahoma" panose="020B0604030504040204" pitchFamily="34" charset="0"/>
              </a:rPr>
              <a:t>tego dokumentu była Polska.</a:t>
            </a:r>
            <a:endParaRPr lang="pl-PL" sz="16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lgn="just">
              <a:buNone/>
            </a:pPr>
            <a:endParaRPr lang="pl-PL" sz="20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pl-PL" sz="1700" dirty="0">
                <a:latin typeface="Tahoma" panose="020B0604030504040204" pitchFamily="34" charset="0"/>
                <a:ea typeface="Tahoma" panose="020B0604030504040204" pitchFamily="34" charset="0"/>
                <a:cs typeface="Tahoma" panose="020B0604030504040204" pitchFamily="34" charset="0"/>
              </a:rPr>
              <a:t>Inspiracją dla twórców </a:t>
            </a:r>
            <a:r>
              <a:rPr lang="pl-PL" sz="1700" dirty="0" smtClean="0">
                <a:latin typeface="Tahoma" panose="020B0604030504040204" pitchFamily="34" charset="0"/>
                <a:ea typeface="Tahoma" panose="020B0604030504040204" pitchFamily="34" charset="0"/>
                <a:cs typeface="Tahoma" panose="020B0604030504040204" pitchFamily="34" charset="0"/>
              </a:rPr>
              <a:t>projektu </a:t>
            </a:r>
            <a:r>
              <a:rPr lang="pl-PL" sz="1700" dirty="0">
                <a:latin typeface="Tahoma" panose="020B0604030504040204" pitchFamily="34" charset="0"/>
                <a:ea typeface="Tahoma" panose="020B0604030504040204" pitchFamily="34" charset="0"/>
                <a:cs typeface="Tahoma" panose="020B0604030504040204" pitchFamily="34" charset="0"/>
              </a:rPr>
              <a:t>była myśl Janusza Korczaka, który jako pierwszy </a:t>
            </a:r>
            <a:endParaRPr lang="pl-PL" sz="1700"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pl-PL" sz="1700" dirty="0" smtClean="0">
                <a:latin typeface="Tahoma" panose="020B0604030504040204" pitchFamily="34" charset="0"/>
                <a:ea typeface="Tahoma" panose="020B0604030504040204" pitchFamily="34" charset="0"/>
                <a:cs typeface="Tahoma" panose="020B0604030504040204" pitchFamily="34" charset="0"/>
              </a:rPr>
              <a:t>nawoływał </a:t>
            </a:r>
            <a:r>
              <a:rPr lang="pl-PL" sz="1700" dirty="0">
                <a:latin typeface="Tahoma" panose="020B0604030504040204" pitchFamily="34" charset="0"/>
                <a:ea typeface="Tahoma" panose="020B0604030504040204" pitchFamily="34" charset="0"/>
                <a:cs typeface="Tahoma" panose="020B0604030504040204" pitchFamily="34" charset="0"/>
              </a:rPr>
              <a:t>do podmiotowego traktowanie dziecka.</a:t>
            </a:r>
            <a:endParaRPr lang="pl-PL" sz="17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pl-PL"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pl-PL" sz="2000" dirty="0" smtClean="0">
                <a:latin typeface="Tahoma" panose="020B0604030504040204" pitchFamily="34" charset="0"/>
                <a:ea typeface="Tahoma" panose="020B0604030504040204" pitchFamily="34" charset="0"/>
                <a:cs typeface="Tahoma" panose="020B0604030504040204" pitchFamily="34" charset="0"/>
              </a:rPr>
              <a:t>Z okazji Międzynarodowego Dnia Praw Dziecka przypominamy uczniom i wszystkim </a:t>
            </a:r>
          </a:p>
          <a:p>
            <a:pPr marL="0" indent="0">
              <a:buNone/>
            </a:pPr>
            <a:r>
              <a:rPr lang="pl-PL" sz="2000" dirty="0" smtClean="0">
                <a:latin typeface="Tahoma" panose="020B0604030504040204" pitchFamily="34" charset="0"/>
                <a:ea typeface="Tahoma" panose="020B0604030504040204" pitchFamily="34" charset="0"/>
                <a:cs typeface="Tahoma" panose="020B0604030504040204" pitchFamily="34" charset="0"/>
              </a:rPr>
              <a:t>osobom korzystającym z zasobów naszej biblioteki </a:t>
            </a:r>
            <a:r>
              <a:rPr lang="pl-PL" sz="2000" b="1" dirty="0" smtClean="0">
                <a:latin typeface="Tahoma" panose="020B0604030504040204" pitchFamily="34" charset="0"/>
                <a:ea typeface="Tahoma" panose="020B0604030504040204" pitchFamily="34" charset="0"/>
                <a:cs typeface="Tahoma" panose="020B0604030504040204" pitchFamily="34" charset="0"/>
              </a:rPr>
              <a:t>o tym ważnym dniu</a:t>
            </a:r>
            <a:r>
              <a:rPr lang="pl-PL" sz="2000" dirty="0" smtClean="0">
                <a:latin typeface="Tahoma" panose="020B0604030504040204" pitchFamily="34" charset="0"/>
                <a:ea typeface="Tahoma" panose="020B0604030504040204" pitchFamily="34" charset="0"/>
                <a:cs typeface="Tahoma" panose="020B0604030504040204" pitchFamily="34" charset="0"/>
              </a:rPr>
              <a:t>, </a:t>
            </a:r>
          </a:p>
          <a:p>
            <a:pPr marL="0" indent="0">
              <a:buNone/>
            </a:pPr>
            <a:r>
              <a:rPr lang="pl-PL" sz="2000" dirty="0" smtClean="0">
                <a:latin typeface="Tahoma" panose="020B0604030504040204" pitchFamily="34" charset="0"/>
                <a:ea typeface="Tahoma" panose="020B0604030504040204" pitchFamily="34" charset="0"/>
                <a:cs typeface="Tahoma" panose="020B0604030504040204" pitchFamily="34" charset="0"/>
              </a:rPr>
              <a:t>osobach z nim związanych oraz dostępnej LITERATURZE - zachęcając do jej lektury.</a:t>
            </a:r>
          </a:p>
          <a:p>
            <a:pPr marL="0" indent="0">
              <a:buNone/>
            </a:pPr>
            <a:endParaRPr lang="pl-PL" sz="20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pl-PL" sz="2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endParaRPr lang="pl-PL"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pl-PL"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4134041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90600" y="1695161"/>
            <a:ext cx="10515600" cy="1325563"/>
          </a:xfrm>
        </p:spPr>
        <p:txBody>
          <a:bodyPr>
            <a:normAutofit/>
          </a:bodyPr>
          <a:lstStyle/>
          <a:p>
            <a:r>
              <a:rPr lang="pl-PL" sz="3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Prawa </a:t>
            </a:r>
            <a:r>
              <a:rPr lang="pl-PL" sz="3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dzieci zostały spisane i podlegają ochronie</a:t>
            </a:r>
            <a:endParaRPr lang="en-US" sz="3000" b="1" dirty="0">
              <a:solidFill>
                <a:schemeClr val="accent2">
                  <a:lumMod val="75000"/>
                </a:schemeClr>
              </a:solidFill>
            </a:endParaRPr>
          </a:p>
        </p:txBody>
      </p:sp>
      <p:sp>
        <p:nvSpPr>
          <p:cNvPr id="3" name="Symbol zastępczy zawartości 2"/>
          <p:cNvSpPr>
            <a:spLocks noGrp="1"/>
          </p:cNvSpPr>
          <p:nvPr>
            <p:ph idx="1"/>
          </p:nvPr>
        </p:nvSpPr>
        <p:spPr>
          <a:xfrm>
            <a:off x="574963" y="3020724"/>
            <a:ext cx="10515600" cy="2330739"/>
          </a:xfrm>
        </p:spPr>
        <p:txBody>
          <a:bodyPr/>
          <a:lstStyle/>
          <a:p>
            <a:pPr marL="0" indent="0">
              <a:buNone/>
            </a:pPr>
            <a:endParaRPr lang="pl-PL" dirty="0" smtClean="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pl-PL" sz="2000" dirty="0" smtClean="0">
                <a:latin typeface="Tahoma" panose="020B0604030504040204" pitchFamily="34" charset="0"/>
                <a:ea typeface="Tahoma" panose="020B0604030504040204" pitchFamily="34" charset="0"/>
                <a:cs typeface="Tahoma" panose="020B0604030504040204" pitchFamily="34" charset="0"/>
              </a:rPr>
              <a:t>Niestety </a:t>
            </a:r>
            <a:r>
              <a:rPr lang="pl-PL" sz="2000" dirty="0">
                <a:latin typeface="Tahoma" panose="020B0604030504040204" pitchFamily="34" charset="0"/>
                <a:ea typeface="Tahoma" panose="020B0604030504040204" pitchFamily="34" charset="0"/>
                <a:cs typeface="Tahoma" panose="020B0604030504040204" pitchFamily="34" charset="0"/>
              </a:rPr>
              <a:t>w życiu codziennym nie zawsze są one bezwzględnie przestrzegane. </a:t>
            </a:r>
            <a:r>
              <a:rPr lang="pl-PL" sz="2000" dirty="0" smtClean="0">
                <a:latin typeface="Tahoma" panose="020B0604030504040204" pitchFamily="34" charset="0"/>
                <a:ea typeface="Tahoma" panose="020B0604030504040204" pitchFamily="34" charset="0"/>
                <a:cs typeface="Tahoma" panose="020B0604030504040204" pitchFamily="34" charset="0"/>
              </a:rPr>
              <a:t/>
            </a:r>
            <a:br>
              <a:rPr lang="pl-PL" sz="2000" dirty="0" smtClean="0">
                <a:latin typeface="Tahoma" panose="020B0604030504040204" pitchFamily="34" charset="0"/>
                <a:ea typeface="Tahoma" panose="020B0604030504040204" pitchFamily="34" charset="0"/>
                <a:cs typeface="Tahoma" panose="020B0604030504040204" pitchFamily="34" charset="0"/>
              </a:rPr>
            </a:br>
            <a:r>
              <a:rPr lang="pl-PL" sz="2000" dirty="0" smtClean="0">
                <a:latin typeface="Tahoma" panose="020B0604030504040204" pitchFamily="34" charset="0"/>
                <a:ea typeface="Tahoma" panose="020B0604030504040204" pitchFamily="34" charset="0"/>
                <a:cs typeface="Tahoma" panose="020B0604030504040204" pitchFamily="34" charset="0"/>
              </a:rPr>
              <a:t>Zdarzają </a:t>
            </a:r>
            <a:r>
              <a:rPr lang="pl-PL" sz="2000" dirty="0">
                <a:latin typeface="Tahoma" panose="020B0604030504040204" pitchFamily="34" charset="0"/>
                <a:ea typeface="Tahoma" panose="020B0604030504040204" pitchFamily="34" charset="0"/>
                <a:cs typeface="Tahoma" panose="020B0604030504040204" pitchFamily="34" charset="0"/>
              </a:rPr>
              <a:t>się przypadki łamania praw dziecka, co często jest </a:t>
            </a:r>
            <a:r>
              <a:rPr lang="pl-PL" sz="2000" dirty="0" smtClean="0">
                <a:latin typeface="Tahoma" panose="020B0604030504040204" pitchFamily="34" charset="0"/>
                <a:ea typeface="Tahoma" panose="020B0604030504040204" pitchFamily="34" charset="0"/>
                <a:cs typeface="Tahoma" panose="020B0604030504040204" pitchFamily="34" charset="0"/>
              </a:rPr>
              <a:t>wynikiem</a:t>
            </a:r>
          </a:p>
          <a:p>
            <a:pPr marL="0" indent="0" algn="ctr">
              <a:buNone/>
            </a:pPr>
            <a:r>
              <a:rPr lang="pl-PL" sz="2000" dirty="0" smtClean="0">
                <a:latin typeface="Tahoma" panose="020B0604030504040204" pitchFamily="34" charset="0"/>
                <a:ea typeface="Tahoma" panose="020B0604030504040204" pitchFamily="34" charset="0"/>
                <a:cs typeface="Tahoma" panose="020B0604030504040204" pitchFamily="34" charset="0"/>
              </a:rPr>
              <a:t> </a:t>
            </a:r>
            <a:r>
              <a:rPr lang="pl-PL" sz="2000" dirty="0">
                <a:latin typeface="Tahoma" panose="020B0604030504040204" pitchFamily="34" charset="0"/>
                <a:ea typeface="Tahoma" panose="020B0604030504040204" pitchFamily="34" charset="0"/>
                <a:cs typeface="Tahoma" panose="020B0604030504040204" pitchFamily="34" charset="0"/>
              </a:rPr>
              <a:t>ich </a:t>
            </a:r>
            <a:r>
              <a:rPr lang="pl-PL" sz="2000" dirty="0" smtClean="0">
                <a:latin typeface="Tahoma" panose="020B0604030504040204" pitchFamily="34" charset="0"/>
                <a:ea typeface="Tahoma" panose="020B0604030504040204" pitchFamily="34" charset="0"/>
                <a:cs typeface="Tahoma" panose="020B0604030504040204" pitchFamily="34" charset="0"/>
              </a:rPr>
              <a:t>nieznajomości zarówno </a:t>
            </a:r>
            <a:r>
              <a:rPr lang="pl-PL" sz="2000" dirty="0">
                <a:latin typeface="Tahoma" panose="020B0604030504040204" pitchFamily="34" charset="0"/>
                <a:ea typeface="Tahoma" panose="020B0604030504040204" pitchFamily="34" charset="0"/>
                <a:cs typeface="Tahoma" panose="020B0604030504040204" pitchFamily="34" charset="0"/>
              </a:rPr>
              <a:t>przez dzieci jak i przez dorosłych.</a:t>
            </a:r>
          </a:p>
          <a:p>
            <a:endParaRPr lang="en-US" dirty="0"/>
          </a:p>
        </p:txBody>
      </p:sp>
    </p:spTree>
    <p:extLst>
      <p:ext uri="{BB962C8B-B14F-4D97-AF65-F5344CB8AC3E}">
        <p14:creationId xmlns="" xmlns:p14="http://schemas.microsoft.com/office/powerpoint/2010/main" val="137876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912925" y="2989504"/>
            <a:ext cx="4057949" cy="2085999"/>
          </a:xfr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688547" y="2758075"/>
            <a:ext cx="2736273" cy="2548858"/>
          </a:xfrm>
          <a:prstGeom prst="rect">
            <a:avLst/>
          </a:prstGeom>
        </p:spPr>
      </p:pic>
      <p:sp>
        <p:nvSpPr>
          <p:cNvPr id="6" name="Prostokąt 5"/>
          <p:cNvSpPr/>
          <p:nvPr/>
        </p:nvSpPr>
        <p:spPr>
          <a:xfrm>
            <a:off x="1233056" y="1194539"/>
            <a:ext cx="9191764" cy="1169551"/>
          </a:xfrm>
          <a:prstGeom prst="rect">
            <a:avLst/>
          </a:prstGeom>
        </p:spPr>
        <p:txBody>
          <a:bodyPr wrap="square">
            <a:spAutoFit/>
          </a:bodyPr>
          <a:lstStyle/>
          <a:p>
            <a:r>
              <a:rPr lang="pl-PL" sz="2000" dirty="0">
                <a:latin typeface="Tahoma" panose="020B0604030504040204" pitchFamily="34" charset="0"/>
                <a:ea typeface="Tahoma" panose="020B0604030504040204" pitchFamily="34" charset="0"/>
                <a:cs typeface="Tahoma" panose="020B0604030504040204" pitchFamily="34" charset="0"/>
              </a:rPr>
              <a:t>Na straży zawartych w Konwencji praw stoi </a:t>
            </a:r>
            <a:endParaRPr lang="pl-PL" sz="2000" dirty="0" smtClean="0">
              <a:latin typeface="Tahoma" panose="020B0604030504040204" pitchFamily="34" charset="0"/>
              <a:ea typeface="Tahoma" panose="020B0604030504040204" pitchFamily="34" charset="0"/>
              <a:cs typeface="Tahoma" panose="020B0604030504040204" pitchFamily="34" charset="0"/>
            </a:endParaRPr>
          </a:p>
          <a:p>
            <a:r>
              <a:rPr lang="pl-PL" sz="25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Rzecznik </a:t>
            </a:r>
            <a:r>
              <a:rPr lang="pl-PL" sz="25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Praw Dziecka </a:t>
            </a:r>
            <a:r>
              <a:rPr lang="pl-PL" sz="2500" dirty="0" smtClean="0">
                <a:latin typeface="Tahoma" panose="020B0604030504040204" pitchFamily="34" charset="0"/>
                <a:ea typeface="Tahoma" panose="020B0604030504040204" pitchFamily="34" charset="0"/>
                <a:cs typeface="Tahoma" panose="020B0604030504040204" pitchFamily="34" charset="0"/>
              </a:rPr>
              <a:t>–  </a:t>
            </a:r>
            <a:r>
              <a:rPr lang="pl-PL" sz="25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w </a:t>
            </a:r>
            <a:r>
              <a:rPr lang="pl-PL" sz="25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Polsce jest nim obecnie </a:t>
            </a:r>
            <a:endParaRPr lang="pl-PL" sz="25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r>
              <a:rPr lang="pl-PL" sz="25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a:t>
            </a:r>
            <a:r>
              <a:rPr lang="pl-PL" sz="25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                          Mikołaj </a:t>
            </a:r>
            <a:r>
              <a:rPr lang="pl-PL" sz="25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Pawlak</a:t>
            </a:r>
            <a:endParaRPr lang="en-US" sz="25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7" name="Prostokąt 6"/>
          <p:cNvSpPr/>
          <p:nvPr/>
        </p:nvSpPr>
        <p:spPr>
          <a:xfrm>
            <a:off x="5639525" y="5945945"/>
            <a:ext cx="2049022" cy="369332"/>
          </a:xfrm>
          <a:prstGeom prst="rect">
            <a:avLst/>
          </a:prstGeom>
        </p:spPr>
        <p:txBody>
          <a:bodyPr wrap="none">
            <a:spAutoFit/>
          </a:bodyPr>
          <a:lstStyle/>
          <a:p>
            <a:r>
              <a:rPr lang="en-US" dirty="0"/>
              <a:t>https://brpd.gov.pl/</a:t>
            </a:r>
          </a:p>
        </p:txBody>
      </p:sp>
    </p:spTree>
    <p:extLst>
      <p:ext uri="{BB962C8B-B14F-4D97-AF65-F5344CB8AC3E}">
        <p14:creationId xmlns="" xmlns:p14="http://schemas.microsoft.com/office/powerpoint/2010/main" val="340430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4345" y="614507"/>
            <a:ext cx="10515600" cy="1325563"/>
          </a:xfrm>
        </p:spPr>
        <p:txBody>
          <a:bodyPr>
            <a:normAutofit/>
          </a:bodyPr>
          <a:lstStyle/>
          <a:p>
            <a:pPr algn="ctr"/>
            <a:r>
              <a:rPr lang="pl-PL" sz="4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ZAPAMIĘTAJ</a:t>
            </a:r>
            <a:endParaRPr lang="en-US" sz="4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Symbol zastępczy zawartości 2"/>
          <p:cNvSpPr>
            <a:spLocks noGrp="1"/>
          </p:cNvSpPr>
          <p:nvPr>
            <p:ph idx="1"/>
          </p:nvPr>
        </p:nvSpPr>
        <p:spPr>
          <a:xfrm>
            <a:off x="949037" y="2435224"/>
            <a:ext cx="9774382" cy="3646921"/>
          </a:xfrm>
        </p:spPr>
        <p:txBody>
          <a:bodyPr>
            <a:normAutofit fontScale="77500" lnSpcReduction="20000"/>
          </a:bodyPr>
          <a:lstStyle/>
          <a:p>
            <a:pPr marL="0" indent="0">
              <a:buNone/>
            </a:pPr>
            <a:r>
              <a:rPr lang="pl-PL" sz="2400" b="1" dirty="0">
                <a:latin typeface="Tahoma" panose="020B0604030504040204" pitchFamily="34" charset="0"/>
                <a:ea typeface="Tahoma" panose="020B0604030504040204" pitchFamily="34" charset="0"/>
                <a:cs typeface="Tahoma" panose="020B0604030504040204" pitchFamily="34" charset="0"/>
              </a:rPr>
              <a:t>Znajomość praw i umiejętność korzystania z nich może przydać się </a:t>
            </a:r>
            <a:r>
              <a:rPr lang="pl-PL" sz="2400" b="1" dirty="0" smtClean="0">
                <a:latin typeface="Tahoma" panose="020B0604030504040204" pitchFamily="34" charset="0"/>
                <a:ea typeface="Tahoma" panose="020B0604030504040204" pitchFamily="34" charset="0"/>
                <a:cs typeface="Tahoma" panose="020B0604030504040204" pitchFamily="34" charset="0"/>
              </a:rPr>
              <a:t>wszędzie</a:t>
            </a:r>
            <a:r>
              <a:rPr lang="pl-PL" sz="2400" b="1" dirty="0">
                <a:latin typeface="Tahoma" panose="020B0604030504040204" pitchFamily="34" charset="0"/>
                <a:ea typeface="Tahoma" panose="020B0604030504040204" pitchFamily="34" charset="0"/>
                <a:cs typeface="Tahoma" panose="020B0604030504040204" pitchFamily="34" charset="0"/>
              </a:rPr>
              <a:t>: </a:t>
            </a:r>
            <a:endParaRPr lang="pl-PL" sz="2400" b="1"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pl-PL" sz="2400" dirty="0" smtClean="0">
                <a:latin typeface="Tahoma" panose="020B0604030504040204" pitchFamily="34" charset="0"/>
                <a:ea typeface="Tahoma" panose="020B0604030504040204" pitchFamily="34" charset="0"/>
                <a:cs typeface="Tahoma" panose="020B0604030504040204" pitchFamily="34" charset="0"/>
              </a:rPr>
              <a:t>w </a:t>
            </a:r>
            <a:r>
              <a:rPr lang="pl-PL" sz="2400" dirty="0">
                <a:latin typeface="Tahoma" panose="020B0604030504040204" pitchFamily="34" charset="0"/>
                <a:ea typeface="Tahoma" panose="020B0604030504040204" pitchFamily="34" charset="0"/>
                <a:cs typeface="Tahoma" panose="020B0604030504040204" pitchFamily="34" charset="0"/>
              </a:rPr>
              <a:t>domu, </a:t>
            </a:r>
            <a:endParaRPr lang="pl-PL" sz="2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pl-PL" sz="2400" dirty="0" smtClean="0">
                <a:latin typeface="Tahoma" panose="020B0604030504040204" pitchFamily="34" charset="0"/>
                <a:ea typeface="Tahoma" panose="020B0604030504040204" pitchFamily="34" charset="0"/>
                <a:cs typeface="Tahoma" panose="020B0604030504040204" pitchFamily="34" charset="0"/>
              </a:rPr>
              <a:t>w </a:t>
            </a:r>
            <a:r>
              <a:rPr lang="pl-PL" sz="2400" dirty="0">
                <a:latin typeface="Tahoma" panose="020B0604030504040204" pitchFamily="34" charset="0"/>
                <a:ea typeface="Tahoma" panose="020B0604030504040204" pitchFamily="34" charset="0"/>
                <a:cs typeface="Tahoma" panose="020B0604030504040204" pitchFamily="34" charset="0"/>
              </a:rPr>
              <a:t>szpitalu, </a:t>
            </a:r>
            <a:endParaRPr lang="pl-PL" sz="2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pl-PL" sz="2400" dirty="0" smtClean="0">
                <a:latin typeface="Tahoma" panose="020B0604030504040204" pitchFamily="34" charset="0"/>
                <a:ea typeface="Tahoma" panose="020B0604030504040204" pitchFamily="34" charset="0"/>
                <a:cs typeface="Tahoma" panose="020B0604030504040204" pitchFamily="34" charset="0"/>
              </a:rPr>
              <a:t>w </a:t>
            </a:r>
            <a:r>
              <a:rPr lang="pl-PL" sz="2400" dirty="0">
                <a:latin typeface="Tahoma" panose="020B0604030504040204" pitchFamily="34" charset="0"/>
                <a:ea typeface="Tahoma" panose="020B0604030504040204" pitchFamily="34" charset="0"/>
                <a:cs typeface="Tahoma" panose="020B0604030504040204" pitchFamily="34" charset="0"/>
              </a:rPr>
              <a:t>szkole, </a:t>
            </a:r>
            <a:endParaRPr lang="pl-PL" sz="2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pl-PL" sz="2400" dirty="0" smtClean="0">
                <a:latin typeface="Tahoma" panose="020B0604030504040204" pitchFamily="34" charset="0"/>
                <a:ea typeface="Tahoma" panose="020B0604030504040204" pitchFamily="34" charset="0"/>
                <a:cs typeface="Tahoma" panose="020B0604030504040204" pitchFamily="34" charset="0"/>
              </a:rPr>
              <a:t>w </a:t>
            </a:r>
            <a:r>
              <a:rPr lang="pl-PL" sz="2400" dirty="0">
                <a:latin typeface="Tahoma" panose="020B0604030504040204" pitchFamily="34" charset="0"/>
                <a:ea typeface="Tahoma" panose="020B0604030504040204" pitchFamily="34" charset="0"/>
                <a:cs typeface="Tahoma" panose="020B0604030504040204" pitchFamily="34" charset="0"/>
              </a:rPr>
              <a:t>bibliotece, </a:t>
            </a:r>
            <a:endParaRPr lang="pl-PL" sz="2400" dirty="0" smtClean="0">
              <a:latin typeface="Tahoma" panose="020B0604030504040204" pitchFamily="34" charset="0"/>
              <a:ea typeface="Tahoma" panose="020B0604030504040204" pitchFamily="34" charset="0"/>
              <a:cs typeface="Tahoma" panose="020B0604030504040204" pitchFamily="34" charset="0"/>
            </a:endParaRPr>
          </a:p>
          <a:p>
            <a:pPr marL="0" indent="0">
              <a:buNone/>
            </a:pPr>
            <a:r>
              <a:rPr lang="pl-PL" sz="2400" dirty="0" smtClean="0">
                <a:latin typeface="Tahoma" panose="020B0604030504040204" pitchFamily="34" charset="0"/>
                <a:ea typeface="Tahoma" panose="020B0604030504040204" pitchFamily="34" charset="0"/>
                <a:cs typeface="Tahoma" panose="020B0604030504040204" pitchFamily="34" charset="0"/>
              </a:rPr>
              <a:t>na </a:t>
            </a:r>
            <a:r>
              <a:rPr lang="pl-PL" sz="2400" dirty="0">
                <a:latin typeface="Tahoma" panose="020B0604030504040204" pitchFamily="34" charset="0"/>
                <a:ea typeface="Tahoma" panose="020B0604030504040204" pitchFamily="34" charset="0"/>
                <a:cs typeface="Tahoma" panose="020B0604030504040204" pitchFamily="34" charset="0"/>
              </a:rPr>
              <a:t>wakacjach czy w </a:t>
            </a:r>
            <a:r>
              <a:rPr lang="pl-PL" sz="2400" dirty="0" smtClean="0">
                <a:latin typeface="Tahoma" panose="020B0604030504040204" pitchFamily="34" charset="0"/>
                <a:ea typeface="Tahoma" panose="020B0604030504040204" pitchFamily="34" charset="0"/>
                <a:cs typeface="Tahoma" panose="020B0604030504040204" pitchFamily="34" charset="0"/>
              </a:rPr>
              <a:t>sądzie</a:t>
            </a: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pl-PL"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Prawa łączą się </a:t>
            </a:r>
            <a:r>
              <a:rPr lang="pl-PL"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z </a:t>
            </a:r>
            <a:r>
              <a:rPr lang="pl-PL"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obowiązkami i koniecznością </a:t>
            </a:r>
            <a:endParaRPr lang="pl-PL"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pl-PL"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przestrzegania </a:t>
            </a:r>
            <a:r>
              <a:rPr lang="pl-PL"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reguł, a ich znajomość ułatwia </a:t>
            </a:r>
            <a:endParaRPr lang="pl-PL"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pl-PL"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kontakty z ludźmi</a:t>
            </a:r>
            <a:endParaRPr lang="en-US" dirty="0"/>
          </a:p>
        </p:txBody>
      </p:sp>
    </p:spTree>
    <p:extLst>
      <p:ext uri="{BB962C8B-B14F-4D97-AF65-F5344CB8AC3E}">
        <p14:creationId xmlns="" xmlns:p14="http://schemas.microsoft.com/office/powerpoint/2010/main" val="1141494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1041" y="2383406"/>
            <a:ext cx="10515600" cy="1325563"/>
          </a:xfrm>
        </p:spPr>
        <p:txBody>
          <a:bodyPr>
            <a:normAutofit/>
          </a:bodyPr>
          <a:lstStyle/>
          <a:p>
            <a:pPr algn="ctr"/>
            <a:r>
              <a:rPr lang="pl-PL" sz="3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Książki o prawach dziecka dostępne </a:t>
            </a:r>
            <a:br>
              <a:rPr lang="pl-PL" sz="3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br>
            <a:r>
              <a:rPr lang="pl-PL" sz="3000" b="1"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w naszej bibliotece</a:t>
            </a:r>
            <a:endParaRPr lang="en-US" sz="30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649326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00125" y="4646180"/>
            <a:ext cx="10402166" cy="1325563"/>
          </a:xfrm>
        </p:spPr>
        <p:txBody>
          <a:bodyPr>
            <a:normAutofit/>
          </a:bodyPr>
          <a:lstStyle/>
          <a:p>
            <a:r>
              <a:rPr lang="pl-PL" sz="16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Światowa Konstytucja Dzieci.</a:t>
            </a:r>
            <a:r>
              <a:rPr lang="pl-PL" sz="1600" dirty="0" smtClean="0">
                <a:latin typeface="Tahoma" panose="020B0604030504040204" pitchFamily="34" charset="0"/>
                <a:ea typeface="Tahoma" panose="020B0604030504040204" pitchFamily="34" charset="0"/>
                <a:cs typeface="Tahoma" panose="020B0604030504040204" pitchFamily="34" charset="0"/>
              </a:rPr>
              <a:t/>
            </a:r>
            <a:br>
              <a:rPr lang="pl-PL" sz="1600" dirty="0" smtClean="0">
                <a:latin typeface="Tahoma" panose="020B0604030504040204" pitchFamily="34" charset="0"/>
                <a:ea typeface="Tahoma" panose="020B0604030504040204" pitchFamily="34" charset="0"/>
                <a:cs typeface="Tahoma" panose="020B0604030504040204" pitchFamily="34" charset="0"/>
              </a:rPr>
            </a:br>
            <a:r>
              <a:rPr lang="pl-PL" sz="1600" dirty="0" smtClean="0">
                <a:latin typeface="Tahoma" panose="020B0604030504040204" pitchFamily="34" charset="0"/>
                <a:ea typeface="Tahoma" panose="020B0604030504040204" pitchFamily="34" charset="0"/>
                <a:cs typeface="Tahoma" panose="020B0604030504040204" pitchFamily="34" charset="0"/>
              </a:rPr>
              <a:t>Tekst </a:t>
            </a:r>
            <a:r>
              <a:rPr lang="pl-PL" sz="1600" dirty="0">
                <a:latin typeface="Tahoma" panose="020B0604030504040204" pitchFamily="34" charset="0"/>
                <a:ea typeface="Tahoma" panose="020B0604030504040204" pitchFamily="34" charset="0"/>
                <a:cs typeface="Tahoma" panose="020B0604030504040204" pitchFamily="34" charset="0"/>
              </a:rPr>
              <a:t>Konwencji o Prawach Dziecka uchwalonej przez Zgromadzenie Ogólne Organizacji Narodów Zjednoczonych w 1989 r. Wydanie </a:t>
            </a:r>
            <a:r>
              <a:rPr lang="pl-PL" sz="1600" dirty="0" smtClean="0">
                <a:latin typeface="Tahoma" panose="020B0604030504040204" pitchFamily="34" charset="0"/>
                <a:ea typeface="Tahoma" panose="020B0604030504040204" pitchFamily="34" charset="0"/>
                <a:cs typeface="Tahoma" panose="020B0604030504040204" pitchFamily="34" charset="0"/>
              </a:rPr>
              <a:t>przystosowane jest </a:t>
            </a:r>
            <a:r>
              <a:rPr lang="pl-PL" sz="1600" dirty="0">
                <a:latin typeface="Tahoma" panose="020B0604030504040204" pitchFamily="34" charset="0"/>
                <a:ea typeface="Tahoma" panose="020B0604030504040204" pitchFamily="34" charset="0"/>
                <a:cs typeface="Tahoma" panose="020B0604030504040204" pitchFamily="34" charset="0"/>
              </a:rPr>
              <a:t>do odbioru przez dzieci. </a:t>
            </a:r>
            <a:r>
              <a:rPr lang="pl-PL" sz="1600" dirty="0" smtClean="0">
                <a:latin typeface="Tahoma" panose="020B0604030504040204" pitchFamily="34" charset="0"/>
                <a:ea typeface="Tahoma" panose="020B0604030504040204" pitchFamily="34" charset="0"/>
                <a:cs typeface="Tahoma" panose="020B0604030504040204" pitchFamily="34" charset="0"/>
              </a:rPr>
              <a:t> Zawiera przedmowę poprzedniego Rzecznika Praw Dziecka – Marka Michalaka, </a:t>
            </a:r>
            <a:r>
              <a:rPr lang="pl-PL" sz="1600" dirty="0">
                <a:latin typeface="Tahoma" panose="020B0604030504040204" pitchFamily="34" charset="0"/>
                <a:ea typeface="Tahoma" panose="020B0604030504040204" pitchFamily="34" charset="0"/>
                <a:cs typeface="Tahoma" panose="020B0604030504040204" pitchFamily="34" charset="0"/>
              </a:rPr>
              <a:t>w której zachęca do podjęcia trudu zapoznania się z </a:t>
            </a:r>
            <a:r>
              <a:rPr lang="pl-PL" sz="1600" dirty="0" smtClean="0">
                <a:latin typeface="Tahoma" panose="020B0604030504040204" pitchFamily="34" charset="0"/>
                <a:ea typeface="Tahoma" panose="020B0604030504040204" pitchFamily="34" charset="0"/>
                <a:cs typeface="Tahoma" panose="020B0604030504040204" pitchFamily="34" charset="0"/>
              </a:rPr>
              <a:t>treścią konwencji </a:t>
            </a:r>
            <a:br>
              <a:rPr lang="pl-PL" sz="1600" dirty="0" smtClean="0">
                <a:latin typeface="Tahoma" panose="020B0604030504040204" pitchFamily="34" charset="0"/>
                <a:ea typeface="Tahoma" panose="020B0604030504040204" pitchFamily="34" charset="0"/>
                <a:cs typeface="Tahoma" panose="020B0604030504040204" pitchFamily="34" charset="0"/>
              </a:rPr>
            </a:br>
            <a:r>
              <a:rPr lang="pl-PL" sz="1600" dirty="0" smtClean="0">
                <a:latin typeface="Tahoma" panose="020B0604030504040204" pitchFamily="34" charset="0"/>
                <a:ea typeface="Tahoma" panose="020B0604030504040204" pitchFamily="34" charset="0"/>
                <a:cs typeface="Tahoma" panose="020B0604030504040204" pitchFamily="34" charset="0"/>
              </a:rPr>
              <a:t>i </a:t>
            </a:r>
            <a:r>
              <a:rPr lang="pl-PL" sz="1600" dirty="0">
                <a:latin typeface="Tahoma" panose="020B0604030504040204" pitchFamily="34" charset="0"/>
                <a:ea typeface="Tahoma" panose="020B0604030504040204" pitchFamily="34" charset="0"/>
                <a:cs typeface="Tahoma" panose="020B0604030504040204" pitchFamily="34" charset="0"/>
              </a:rPr>
              <a:t>przeprowadzenia dyskusji z rodzicami, kolegami, nauczycielami na temat praw dziecka.</a:t>
            </a:r>
            <a:endParaRPr lang="en-US" sz="1600" dirty="0">
              <a:latin typeface="Tahoma" panose="020B0604030504040204" pitchFamily="34" charset="0"/>
              <a:ea typeface="Tahoma" panose="020B0604030504040204" pitchFamily="34" charset="0"/>
              <a:cs typeface="Tahoma" panose="020B0604030504040204" pitchFamily="34" charset="0"/>
            </a:endParaRPr>
          </a:p>
        </p:txBody>
      </p:sp>
      <p:pic>
        <p:nvPicPr>
          <p:cNvPr id="4" name="Symbol zastępczy zawartości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304924" y="1749256"/>
            <a:ext cx="2352676" cy="2455463"/>
          </a:xfrm>
        </p:spPr>
      </p:pic>
      <p:sp>
        <p:nvSpPr>
          <p:cNvPr id="5" name="Prostokąt 4"/>
          <p:cNvSpPr/>
          <p:nvPr/>
        </p:nvSpPr>
        <p:spPr>
          <a:xfrm>
            <a:off x="4447309" y="1868992"/>
            <a:ext cx="6096000" cy="1107996"/>
          </a:xfrm>
          <a:prstGeom prst="rect">
            <a:avLst/>
          </a:prstGeom>
        </p:spPr>
        <p:txBody>
          <a:bodyPr>
            <a:spAutoFit/>
          </a:bodyPr>
          <a:lstStyle/>
          <a:p>
            <a:r>
              <a:rPr lang="pl-PL" sz="3000" b="1" dirty="0">
                <a:solidFill>
                  <a:srgbClr val="FF0000"/>
                </a:solidFill>
                <a:latin typeface="Tahoma" panose="020B0604030504040204" pitchFamily="34" charset="0"/>
                <a:ea typeface="Tahoma" panose="020B0604030504040204" pitchFamily="34" charset="0"/>
                <a:cs typeface="Tahoma" panose="020B0604030504040204" pitchFamily="34" charset="0"/>
              </a:rPr>
              <a:t>Konwencja o </a:t>
            </a:r>
            <a:r>
              <a:rPr lang="pl-PL" sz="3000" b="1" dirty="0">
                <a:solidFill>
                  <a:srgbClr val="FF0000"/>
                </a:solidFill>
                <a:latin typeface="Tahoma" panose="020B0604030504040204" pitchFamily="34" charset="0"/>
                <a:ea typeface="Tahoma" panose="020B0604030504040204" pitchFamily="34" charset="0"/>
                <a:cs typeface="Tahoma" panose="020B0604030504040204" pitchFamily="34" charset="0"/>
              </a:rPr>
              <a:t>P</a:t>
            </a:r>
            <a:r>
              <a:rPr lang="pl-PL" sz="3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rawach </a:t>
            </a:r>
            <a:r>
              <a:rPr lang="pl-PL" sz="3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D</a:t>
            </a:r>
            <a:r>
              <a:rPr lang="pl-PL" sz="30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ziecka </a:t>
            </a:r>
            <a:r>
              <a:rPr lang="pl-PL" dirty="0" smtClean="0">
                <a:latin typeface="Tahoma" panose="020B0604030504040204" pitchFamily="34" charset="0"/>
                <a:ea typeface="Tahoma" panose="020B0604030504040204" pitchFamily="34" charset="0"/>
                <a:cs typeface="Tahoma" panose="020B0604030504040204" pitchFamily="34" charset="0"/>
              </a:rPr>
              <a:t/>
            </a:r>
            <a:br>
              <a:rPr lang="pl-PL" dirty="0" smtClean="0">
                <a:latin typeface="Tahoma" panose="020B0604030504040204" pitchFamily="34" charset="0"/>
                <a:ea typeface="Tahoma" panose="020B0604030504040204" pitchFamily="34" charset="0"/>
                <a:cs typeface="Tahoma" panose="020B0604030504040204" pitchFamily="34" charset="0"/>
              </a:rPr>
            </a:br>
            <a:r>
              <a:rPr lang="pl-PL" dirty="0" smtClean="0">
                <a:latin typeface="Tahoma" panose="020B0604030504040204" pitchFamily="34" charset="0"/>
                <a:ea typeface="Tahoma" panose="020B0604030504040204" pitchFamily="34" charset="0"/>
                <a:cs typeface="Tahoma" panose="020B0604030504040204" pitchFamily="34" charset="0"/>
              </a:rPr>
              <a:t>Warszawa </a:t>
            </a:r>
            <a:r>
              <a:rPr lang="pl-PL" dirty="0">
                <a:latin typeface="Tahoma" panose="020B0604030504040204" pitchFamily="34" charset="0"/>
                <a:ea typeface="Tahoma" panose="020B0604030504040204" pitchFamily="34" charset="0"/>
                <a:cs typeface="Tahoma" panose="020B0604030504040204" pitchFamily="34" charset="0"/>
              </a:rPr>
              <a:t>: Biuro Rzecznika Praw Dziecka, 2004</a:t>
            </a:r>
            <a:r>
              <a:rPr lang="pl-PL" dirty="0" smtClean="0">
                <a:latin typeface="Tahoma" panose="020B0604030504040204" pitchFamily="34" charset="0"/>
                <a:ea typeface="Tahoma" panose="020B0604030504040204" pitchFamily="34" charset="0"/>
                <a:cs typeface="Tahoma" panose="020B0604030504040204" pitchFamily="34" charset="0"/>
              </a:rPr>
              <a:t>.</a:t>
            </a:r>
          </a:p>
          <a:p>
            <a:r>
              <a:rPr lang="pl-PL" dirty="0" smtClean="0">
                <a:latin typeface="Tahoma" panose="020B0604030504040204" pitchFamily="34" charset="0"/>
                <a:ea typeface="Tahoma" panose="020B0604030504040204" pitchFamily="34" charset="0"/>
                <a:cs typeface="Tahoma" panose="020B0604030504040204" pitchFamily="34" charset="0"/>
              </a:rPr>
              <a:t>. </a:t>
            </a:r>
            <a:endParaRPr lang="en-US" dirty="0"/>
          </a:p>
        </p:txBody>
      </p:sp>
    </p:spTree>
    <p:extLst>
      <p:ext uri="{BB962C8B-B14F-4D97-AF65-F5344CB8AC3E}">
        <p14:creationId xmlns="" xmlns:p14="http://schemas.microsoft.com/office/powerpoint/2010/main" val="296286879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1184</TotalTime>
  <Words>648</Words>
  <Application>Microsoft Office PowerPoint</Application>
  <PresentationFormat>Niestandardowy</PresentationFormat>
  <Paragraphs>140</Paragraphs>
  <Slides>20</Slides>
  <Notes>0</Notes>
  <HiddenSlides>0</HiddenSlides>
  <MMClips>0</MMClips>
  <ScaleCrop>false</ScaleCrop>
  <HeadingPairs>
    <vt:vector size="4" baseType="variant">
      <vt:variant>
        <vt:lpstr>Motyw</vt:lpstr>
      </vt:variant>
      <vt:variant>
        <vt:i4>1</vt:i4>
      </vt:variant>
      <vt:variant>
        <vt:lpstr>Tytuły slajdów</vt:lpstr>
      </vt:variant>
      <vt:variant>
        <vt:i4>20</vt:i4>
      </vt:variant>
    </vt:vector>
  </HeadingPairs>
  <TitlesOfParts>
    <vt:vector size="21" baseType="lpstr">
      <vt:lpstr>Motyw pakietu Office</vt:lpstr>
      <vt:lpstr>Zespół Szkół Specjalnych nr 78 im. Ewy Szelburg-Zarembiny  w Instytucie „Pomnik-Centrum Zdrowia Dziecka”</vt:lpstr>
      <vt:lpstr>„Kiedy śmieje się dziecko, śmieje się cały świat”                             Czy wiecie kto jest autorem tych słów?</vt:lpstr>
      <vt:lpstr>Henryk Goldszmit, powszechnie znany jako Janusz Korczak  (1878-1942)  lekarz, wielki przyjaciel dzieci i prekursor walki o prawa dziecka –  często nazywany  pierwszym Rzecznikiem Praw Dziecka </vt:lpstr>
      <vt:lpstr>Slajd 4</vt:lpstr>
      <vt:lpstr>Prawa dzieci zostały spisane i podlegają ochronie</vt:lpstr>
      <vt:lpstr>Slajd 6</vt:lpstr>
      <vt:lpstr>ZAPAMIĘTAJ</vt:lpstr>
      <vt:lpstr>Książki o prawach dziecka dostępne  w naszej bibliotece</vt:lpstr>
      <vt:lpstr>Światowa Konstytucja Dzieci. Tekst Konwencji o Prawach Dziecka uchwalonej przez Zgromadzenie Ogólne Organizacji Narodów Zjednoczonych w 1989 r. Wydanie przystosowane jest do odbioru przez dzieci.  Zawiera przedmowę poprzedniego Rzecznika Praw Dziecka – Marka Michalaka, w której zachęca do podjęcia trudu zapoznania się z treścią konwencji  i przeprowadzenia dyskusji z rodzicami, kolegami, nauczycielami na temat praw dziecka.</vt:lpstr>
      <vt:lpstr>Slajd 10</vt:lpstr>
      <vt:lpstr>W książce tej Pani Ela organizuje szkolny teatrzyk kukiełkowy Konewka. Tematem przedstawienia mają być prawa dziecka (patronem szkoły jest Janusz Korczak). Perypetie teatrzyku, a także przygody szkolne dziecięcych aktorów i towarzyszących im dorosłych są pretekstem do pokazania – w dowcipnej formie – dwunastu praw przysługujących dzieciom.  Zbiór opowiadań pokazuje, w jaki sposób prawa mogą być przez nie interpretowane i że warto walczyć o ich uznawanie w świecie dorosłych, jako że dzieci mają własne opinie i chcą uczestniczyć w świecie na równych prawach</vt:lpstr>
      <vt:lpstr>Zbiór szesnastu opowiadań o prawach dziecka. Każde rozpoczyna się przywołaniem jednego z artykułów Konwencji o prawach dziecka.   Jego wyjaśnieniu służy krótkie opowiadanie przedstawiające zarówno sytuacje znane z codziennego życia, jak również te, które dotyczą dzieci z innych stron świata. Tematami kilku opowiadań są prawa dzieci niepełnosprawnych, adoptowanych, wykorzystywanych seksualnie, małoletnich ofiar przemocy domowej, a także prawa dzieci w razie wybuchu wojny. Uczy też poszanowania praw innych ludzi.</vt:lpstr>
      <vt:lpstr>Dwanaścioro polskich autorów i autorek w dwunastu opowiadaniach opowiada o prawach dziecka.   Bohaterami opowiadań są dzieci, których przygody pozwalają zrozumieć, czym jest prawo do równouprawnienia, utrzymania kontaktu z rodzicami, wyrażania swoich poglądów, opinii i emocji, prawo do prywatności, informacji, życia bez przemocy, adopcji, opieki lekarskiej, właściwych warunków i godnego życia, nauki, odpoczynku i ochrony przed wyzyskiem. </vt:lpstr>
      <vt:lpstr>Książka składa się z dziewięciu opowiadań ilustrujących prawa przysługujące dzieciom  do dobrego traktowania i godziwych warunków życia, swobodnej wypowiedzi, szacunku, własnych sekretów, nauki i rozwijania swoich talentów, równego traktowania bez względu na płeć, kolor skóry czy poziom sprawności umysłowej lub fizycznej, opieki obojga rodziców, do porażki.  Nikt nie ma prawa krzywdzić dziecka ani dotykać go w sposób przez nie niechciany. Znawczynią tych praw jest, przeniesiony we współczesne czasy, Czerwony Kapturek  – odważna, rezolutna dziewczynka, która nie waha się  z tych praw skorzystać w obronie własnej lub innych bajkowych postaci. Wyjaśnia, jak powinno zachować się dziecko w relacjach z dorosłymi lub innymi dziećmi, zwłaszcza w niebezpiecznych lub nieprzyjemnych sytuacjach.</vt:lpstr>
      <vt:lpstr>Przedstawione w formie picturebooka losy Malali Yousafzai, najmłodszej laureatki Nagrody Nobla, walczącej o równy dostęp dzieci do edukacji.   Książka skupia się na uświadamianiu sobie przez dziecko siły własnego głosu. Malala marzy o magicznym ołówku, który pozwoliłby jej za pomocą kilku kresek zmienić świat dookoła niej. Kiedy jednak talibowie zakazują dziewczynkom uczyć się w szkołach, zaczyna działać przeciwko dyskryminacji. Z czasem okazuje się, że nie potrzeba żadnej magii, żeby zmienić świat, bo słowo ma tak wielką moc, że każdy ołówek może stać się potężną bronią. Pomimo przeszkód Malali udaje się uwierzyć w siłę swojego głosu i w to, że jej opinia jest wartościowa, pokazując innym dzieciom, że bycie dzieckiem nie oznacza bezradności i że nie tylko dorośli mogą zmieniać świat</vt:lpstr>
      <vt:lpstr>Quiz – podsumowanie wiedzy</vt:lpstr>
      <vt:lpstr>Slajd 17</vt:lpstr>
      <vt:lpstr>KONKURS</vt:lpstr>
      <vt:lpstr>Slajd 19</vt:lpstr>
      <vt:lpstr>Materiały wykorzystane w prezentacji</vt:lpstr>
    </vt:vector>
  </TitlesOfParts>
  <Company>Edukacja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śmieje się dziecko śmieje się cały świat</dc:title>
  <dc:creator>ASasin</dc:creator>
  <cp:lastModifiedBy>ipczd</cp:lastModifiedBy>
  <cp:revision>94</cp:revision>
  <dcterms:created xsi:type="dcterms:W3CDTF">2020-10-28T20:31:24Z</dcterms:created>
  <dcterms:modified xsi:type="dcterms:W3CDTF">2020-10-30T15:59:25Z</dcterms:modified>
</cp:coreProperties>
</file>